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02" r:id="rId5"/>
    <p:sldId id="313" r:id="rId6"/>
    <p:sldId id="306" r:id="rId7"/>
    <p:sldId id="308" r:id="rId8"/>
    <p:sldId id="314" r:id="rId9"/>
    <p:sldId id="296" r:id="rId10"/>
    <p:sldId id="316" r:id="rId11"/>
    <p:sldId id="315" r:id="rId12"/>
    <p:sldId id="317" r:id="rId13"/>
    <p:sldId id="318" r:id="rId14"/>
    <p:sldId id="300" r:id="rId15"/>
    <p:sldId id="319" r:id="rId16"/>
    <p:sldId id="311" r:id="rId1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 userDrawn="1">
          <p15:clr>
            <a:srgbClr val="A4A3A4"/>
          </p15:clr>
        </p15:guide>
        <p15:guide id="2" pos="4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88"/>
    <a:srgbClr val="5A5B5D"/>
    <a:srgbClr val="005188"/>
    <a:srgbClr val="C0C2C4"/>
    <a:srgbClr val="B0B1B3"/>
    <a:srgbClr val="8A8B8A"/>
    <a:srgbClr val="002F80"/>
    <a:srgbClr val="003366"/>
    <a:srgbClr val="0072CE"/>
    <a:srgbClr val="002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2505C6-1D68-45C9-B404-32BD14E25D92}" v="9" dt="2022-01-12T19:28:42.694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86454" autoAdjust="0"/>
  </p:normalViewPr>
  <p:slideViewPr>
    <p:cSldViewPr snapToGrid="0" snapToObjects="1">
      <p:cViewPr varScale="1">
        <p:scale>
          <a:sx n="85" d="100"/>
          <a:sy n="85" d="100"/>
        </p:scale>
        <p:origin x="630" y="108"/>
      </p:cViewPr>
      <p:guideLst>
        <p:guide orient="horz" pos="944"/>
        <p:guide pos="4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ttle, Derrick (CTR)" userId="55bee8a8-d586-4c49-aa9e-de696229c285" providerId="ADAL" clId="{202505C6-1D68-45C9-B404-32BD14E25D92}"/>
    <pc:docChg chg="undo custSel modSld">
      <pc:chgData name="Little, Derrick (CTR)" userId="55bee8a8-d586-4c49-aa9e-de696229c285" providerId="ADAL" clId="{202505C6-1D68-45C9-B404-32BD14E25D92}" dt="2022-01-12T19:48:40.541" v="12" actId="27784"/>
      <pc:docMkLst>
        <pc:docMk/>
      </pc:docMkLst>
      <pc:sldChg chg="modSp">
        <pc:chgData name="Little, Derrick (CTR)" userId="55bee8a8-d586-4c49-aa9e-de696229c285" providerId="ADAL" clId="{202505C6-1D68-45C9-B404-32BD14E25D92}" dt="2022-01-12T19:28:11.938" v="7" actId="13244"/>
        <pc:sldMkLst>
          <pc:docMk/>
          <pc:sldMk cId="1418250561" sldId="296"/>
        </pc:sldMkLst>
        <pc:picChg chg="mod">
          <ac:chgData name="Little, Derrick (CTR)" userId="55bee8a8-d586-4c49-aa9e-de696229c285" providerId="ADAL" clId="{202505C6-1D68-45C9-B404-32BD14E25D92}" dt="2022-01-12T19:28:11.938" v="7" actId="13244"/>
          <ac:picMkLst>
            <pc:docMk/>
            <pc:sldMk cId="1418250561" sldId="296"/>
            <ac:picMk id="1030" creationId="{514FC01D-246C-4CE5-8B5D-DC8E98105DBF}"/>
          </ac:picMkLst>
        </pc:picChg>
      </pc:sldChg>
      <pc:sldChg chg="modSp mod">
        <pc:chgData name="Little, Derrick (CTR)" userId="55bee8a8-d586-4c49-aa9e-de696229c285" providerId="ADAL" clId="{202505C6-1D68-45C9-B404-32BD14E25D92}" dt="2022-01-12T19:15:47.172" v="5" actId="20577"/>
        <pc:sldMkLst>
          <pc:docMk/>
          <pc:sldMk cId="2014316050" sldId="311"/>
        </pc:sldMkLst>
        <pc:spChg chg="mod">
          <ac:chgData name="Little, Derrick (CTR)" userId="55bee8a8-d586-4c49-aa9e-de696229c285" providerId="ADAL" clId="{202505C6-1D68-45C9-B404-32BD14E25D92}" dt="2022-01-12T19:15:47.172" v="5" actId="20577"/>
          <ac:spMkLst>
            <pc:docMk/>
            <pc:sldMk cId="2014316050" sldId="311"/>
            <ac:spMk id="2" creationId="{42ED7D33-1EAB-C246-B865-CB21DDA51CBB}"/>
          </ac:spMkLst>
        </pc:spChg>
      </pc:sldChg>
      <pc:sldChg chg="addSp delSp modSp mod modMedia addAnim delAnim modAnim">
        <pc:chgData name="Little, Derrick (CTR)" userId="55bee8a8-d586-4c49-aa9e-de696229c285" providerId="ADAL" clId="{202505C6-1D68-45C9-B404-32BD14E25D92}" dt="2022-01-12T19:48:40.541" v="12" actId="27784"/>
        <pc:sldMkLst>
          <pc:docMk/>
          <pc:sldMk cId="2420000949" sldId="314"/>
        </pc:sldMkLst>
        <pc:picChg chg="add del mod">
          <ac:chgData name="Little, Derrick (CTR)" userId="55bee8a8-d586-4c49-aa9e-de696229c285" providerId="ADAL" clId="{202505C6-1D68-45C9-B404-32BD14E25D92}" dt="2022-01-12T19:48:40.541" v="12" actId="27784"/>
          <ac:picMkLst>
            <pc:docMk/>
            <pc:sldMk cId="2420000949" sldId="314"/>
            <ac:picMk id="8" creationId="{F7EC728D-D81F-423A-9591-D339DD83CE9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-1"/>
            <a:ext cx="3037840" cy="90187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CA97C3-C405-524D-9CBE-0BC0D8901EF2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/>
              <a:t>Niricson Technology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E3284D-1414-D044-813C-490EC2E121A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0811BE-4D5D-4FD6-B31B-30C94B0DA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393530" cy="90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49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11BCE4-DA71-794C-BB20-C7FCCBD545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AF53EF-993C-FF42-8B62-CEF57763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73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05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80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88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41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34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11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Moral of the story: Risks are higher, and are increasing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16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inspection method is inadequate to meet these growing inspection needs.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50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idea was: Instead of using our eyes and ears to map cracks and listen to damage, can we use cameras and machinery to do it for us?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93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8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37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18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69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low 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89" y="2164956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005288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45067" y="2895600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84E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07AB3-9044-9E49-80A1-0B6479D03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5067" y="4372332"/>
            <a:ext cx="3269721" cy="116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40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38194" y="2098850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22005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2005" y="2098850"/>
            <a:ext cx="5131808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1200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F15D596-468E-7240-AEF9-BE74880D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1FB061-3945-984E-B19F-EFD8A4ED49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078AD1-E2AC-7E43-A28E-6A771C68E9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17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3784DB-7883-5244-88A2-E8E7BBEA9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759"/>
          <a:stretch/>
        </p:blipFill>
        <p:spPr>
          <a:xfrm>
            <a:off x="-1" y="-3"/>
            <a:ext cx="12191999" cy="68580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B86FCD-6BA9-694B-A64A-36883B42361C}"/>
              </a:ext>
            </a:extLst>
          </p:cNvPr>
          <p:cNvSpPr/>
          <p:nvPr userDrawn="1"/>
        </p:nvSpPr>
        <p:spPr>
          <a:xfrm>
            <a:off x="6096000" y="1"/>
            <a:ext cx="6096000" cy="6857996"/>
          </a:xfrm>
          <a:prstGeom prst="rect">
            <a:avLst/>
          </a:prstGeom>
          <a:solidFill>
            <a:srgbClr val="5A5B5D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81BF64-81BE-3944-A21C-CA7BB5AC4A9D}"/>
              </a:ext>
            </a:extLst>
          </p:cNvPr>
          <p:cNvSpPr/>
          <p:nvPr userDrawn="1"/>
        </p:nvSpPr>
        <p:spPr>
          <a:xfrm>
            <a:off x="0" y="-4"/>
            <a:ext cx="6096000" cy="6858003"/>
          </a:xfrm>
          <a:prstGeom prst="rect">
            <a:avLst/>
          </a:prstGeom>
          <a:solidFill>
            <a:srgbClr val="005188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325908E-DDB4-4D4C-855A-C7F2176C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043" y="6409008"/>
            <a:ext cx="485773" cy="201827"/>
          </a:xfrm>
        </p:spPr>
        <p:txBody>
          <a:bodyPr lIns="0" tIns="0" rIns="0" bIns="0" anchor="t" anchorCtr="0"/>
          <a:lstStyle>
            <a:lvl1pPr algn="r">
              <a:defRPr sz="10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067004B6-D9E8-B347-8C38-1EA40A40B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4987" y="630286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E2ECF73-45E0-0843-9F3F-68C69CE4104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8767" y="2154312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8E5884-686F-1C45-A0EF-76C8A0A237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773" y="1634561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7EDE04E-08FC-3448-A184-27468B3BF06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479111" y="2207696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26B8427-E58C-1441-B60A-E7E51621D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2117" y="1687945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32822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E97B94E-42E6-4544-9EC8-17245821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254866EA-8482-8548-8A4F-3E9E3B6AB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D17C2D-11ED-A242-80F3-580A0D3B4F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21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8193" y="1549400"/>
            <a:ext cx="10715625" cy="4022725"/>
          </a:xfrm>
          <a:prstGeom prst="rect">
            <a:avLst/>
          </a:prstGeom>
        </p:spPr>
        <p:txBody>
          <a:bodyPr/>
          <a:lstStyle>
            <a:lvl1pPr marL="452628" indent="-457200">
              <a:buClr>
                <a:srgbClr val="101820"/>
              </a:buClr>
              <a:buFont typeface="+mj-lt"/>
              <a:buAutoNum type="arabicPeriod"/>
              <a:defRPr sz="2000">
                <a:solidFill>
                  <a:srgbClr val="101820"/>
                </a:solidFill>
              </a:defRPr>
            </a:lvl1pPr>
            <a:lvl2pPr marL="800100" indent="-342900">
              <a:spcBef>
                <a:spcPts val="1000"/>
              </a:spcBef>
              <a:buClr>
                <a:srgbClr val="101820"/>
              </a:buClr>
              <a:buSzPct val="100000"/>
              <a:buFont typeface="+mj-lt"/>
              <a:buAutoNum type="alphaLcPeriod"/>
              <a:defRPr sz="1800">
                <a:solidFill>
                  <a:srgbClr val="101820"/>
                </a:solidFill>
              </a:defRPr>
            </a:lvl2pPr>
            <a:lvl3pPr marL="1143000" indent="-228600">
              <a:spcBef>
                <a:spcPts val="1000"/>
              </a:spcBef>
              <a:buFont typeface="Wingdings" charset="2"/>
              <a:buChar char="§"/>
              <a:defRPr sz="1600">
                <a:solidFill>
                  <a:srgbClr val="10182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C9FD575-3B71-D545-976A-C7A029B05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23C1A0-7E36-F04C-8C22-796A27F1D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96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219366" y="1549401"/>
            <a:ext cx="4234455" cy="388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descriptive text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763008" y="1549402"/>
            <a:ext cx="6023847" cy="3880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chart here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B997A94B-DC6C-EB4F-A0EF-FAB7802896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F5E7CD-1E91-C647-9AFB-F570055EB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24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itl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-21833" y="2"/>
            <a:ext cx="12192000" cy="685799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9407" y="5274393"/>
            <a:ext cx="3310144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 dirty="0"/>
              <a:t>Source: Add source here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325955" y="564185"/>
            <a:ext cx="4234455" cy="7056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ts val="2200"/>
              </a:lnSpc>
              <a:spcBef>
                <a:spcPts val="15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 chart title here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614777EF-720C-A944-907E-CE1C292CBC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0C4446-A1BE-2F41-A56C-FB26F13381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78231E-8D0D-4748-A369-8C7545BCE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21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with titl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46695" y="5229211"/>
            <a:ext cx="6766343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 dirty="0"/>
              <a:t>Source: Add source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46695" y="517967"/>
            <a:ext cx="10867972" cy="528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 chart title here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95B45AF5-26D0-3042-B0AB-CA5EF015C53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774B317E-21C5-1745-BE88-290F56726B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39F346-81C1-0B46-B5E0-2EDE2687A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29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204148" y="2996623"/>
            <a:ext cx="9746073" cy="447452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>
            <a:lvl1pPr marL="0" marR="0" indent="0" algn="l" defTabSz="642915" rtl="0" eaLnBrk="1" fontAlgn="base" latinLnBrk="0" hangingPunct="1">
              <a:lnSpc>
                <a:spcPct val="140000"/>
              </a:lnSpc>
              <a:spcBef>
                <a:spcPts val="2109"/>
              </a:spcBef>
              <a:spcAft>
                <a:spcPts val="200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2000" cap="none" baseline="0">
                <a:solidFill>
                  <a:srgbClr val="050606"/>
                </a:solidFill>
              </a:defRPr>
            </a:lvl1pPr>
            <a:lvl2pPr marL="32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ts val="2000"/>
              </a:spcAft>
              <a:defRPr/>
            </a:pP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0313" y="2345635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E1E1D0CB-6F0F-9847-9A71-AE64C4034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2A921306-A16B-8445-A6DC-4327BF9E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6CD96-7A99-C447-B5AA-284EE64E03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5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low in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8E90AA-96A8-C546-B6C2-70A0D623F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3437" y="-632709"/>
            <a:ext cx="12193595" cy="81290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19D287-29F9-DE44-9F1C-D54D423E2DB4}"/>
              </a:ext>
            </a:extLst>
          </p:cNvPr>
          <p:cNvSpPr/>
          <p:nvPr userDrawn="1"/>
        </p:nvSpPr>
        <p:spPr>
          <a:xfrm>
            <a:off x="-5032" y="-632709"/>
            <a:ext cx="12193595" cy="8129063"/>
          </a:xfrm>
          <a:prstGeom prst="rect">
            <a:avLst/>
          </a:prstGeom>
          <a:solidFill>
            <a:srgbClr val="005288">
              <a:alpha val="67059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90" y="390543"/>
            <a:ext cx="10708748" cy="1816925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5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8189" y="2280634"/>
            <a:ext cx="10708748" cy="114836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7AD55-8AE7-B04C-A183-19CD2864A0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189" y="3829059"/>
            <a:ext cx="3698875" cy="131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40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005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C5259B2E-2FEF-A64F-8760-8691A70A6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0C131CE-4E30-DE4B-AB8A-A8FD12FA2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08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FE2C71-A407-1443-8E3F-D26B87107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488" b="1810"/>
          <a:stretch/>
        </p:blipFill>
        <p:spPr>
          <a:xfrm>
            <a:off x="-1" y="0"/>
            <a:ext cx="12192001" cy="6857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3380E8-22F6-1840-9848-D52F39AFD78E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5288">
              <a:alpha val="7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6AFE8EF-C433-A04D-8FA7-421BB355A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Divider slide +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1F6F3CA-DCA5-7D4E-AA81-4152972D55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9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DD99A83E-845A-484A-843A-24FDEA183558}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A5B5D"/>
                </a:solidFill>
              </a:rPr>
              <a:t>National Dam Safety Program Technical Seminar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619E4-EB49-D04C-9F79-4BB3758FD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204149" y="2300174"/>
            <a:ext cx="9746075" cy="880064"/>
          </a:xfrm>
          <a:prstGeom prst="rect">
            <a:avLst/>
          </a:prstGeom>
        </p:spPr>
        <p:txBody>
          <a:bodyPr lIns="64251" tIns="32125" rIns="64251" bIns="32125"/>
          <a:lstStyle>
            <a:lvl1pPr algn="l">
              <a:lnSpc>
                <a:spcPts val="5000"/>
              </a:lnSpc>
              <a:spcBef>
                <a:spcPts val="7500"/>
              </a:spcBef>
              <a:spcAft>
                <a:spcPts val="0"/>
              </a:spcAft>
              <a:defRPr sz="4600" baseline="0"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4152" y="3202727"/>
            <a:ext cx="9746073" cy="717193"/>
          </a:xfrm>
          <a:prstGeom prst="rect">
            <a:avLst/>
          </a:prstGeom>
        </p:spPr>
        <p:txBody>
          <a:bodyPr wrap="square" lIns="64251" tIns="32125" rIns="64251" bIns="32125">
            <a:spAutoFit/>
          </a:bodyPr>
          <a:lstStyle>
            <a:lvl1pPr marL="0" indent="0" algn="l">
              <a:lnSpc>
                <a:spcPts val="5000"/>
              </a:lnSpc>
              <a:spcBef>
                <a:spcPts val="2109"/>
              </a:spcBef>
              <a:buClr>
                <a:schemeClr val="tx2"/>
              </a:buClr>
              <a:buSzPct val="100000"/>
              <a:buFontTx/>
              <a:buNone/>
              <a:defRPr sz="4600" cap="none" baseline="0">
                <a:solidFill>
                  <a:srgbClr val="5A5B5D"/>
                </a:solidFill>
              </a:defRPr>
            </a:lvl1pPr>
            <a:lvl2pPr marL="32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8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F2BF6-D194-1343-93BA-82E52542D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0"/>
            <a:ext cx="4443413" cy="365125"/>
          </a:xfrm>
        </p:spPr>
        <p:txBody>
          <a:bodyPr/>
          <a:lstStyle/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06CF50-EC7F-7045-8A7E-444D3AE99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F55905DA-9C4D-EE4A-8870-6FB2EB81F1D1}"/>
              </a:ext>
            </a:extLst>
          </p:cNvPr>
          <p:cNvSpPr txBox="1">
            <a:spLocks/>
          </p:cNvSpPr>
          <p:nvPr userDrawn="1"/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 dirty="0">
              <a:solidFill>
                <a:srgbClr val="5A5B5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236FD-D275-D549-B0E5-35B58EAE6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E3FC85-6BF3-D94D-B8FE-FD0C2A5B203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5188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2F1596D-781D-EF48-81CB-1D95696A1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87490" y="629952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6C9652F4-E8D4-6446-9C97-A4DC7804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903" y="6299521"/>
            <a:ext cx="9144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8C88F9-061D-C641-A335-28618704B8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5837" y="2143639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D75EF01-B7F2-F84B-B493-D6438400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1206938"/>
            <a:ext cx="5117441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9BDD282-AEF1-FF4D-A786-616931069BA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722076" y="1379318"/>
            <a:ext cx="4860325" cy="3764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62CD6B-A2FE-2346-8B4F-FE3C992B9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85349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4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6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4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80EFCB7-513F-8445-B833-1531FD238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3E4F6407-0B13-BA4A-9466-7F50E80E5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3641A-DF3D-014E-836A-3DD8B99E67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41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0A274D-3608-414D-A6B0-24A592E098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87" r="42055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18D89283-3265-234E-957A-919FE8DF1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0340" y="627666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60E538AA-6286-FD43-A4B4-5EE44693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753" y="627666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51971-39DB-E14F-AAE8-B45F52A8581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19773" y="2159000"/>
            <a:ext cx="5268383" cy="371754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B2F0A-0ABE-3048-8BA0-117F0FE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773" y="1387209"/>
            <a:ext cx="4833555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07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51200" y="61737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913BF66-4269-4031-9062-2F73B195830D}" type="datetime1">
              <a:rPr lang="en-US" smtClean="0"/>
              <a:t>1/12/2022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13"/>
          <p:cNvCxnSpPr>
            <a:cxnSpLocks noChangeShapeType="1"/>
          </p:cNvCxnSpPr>
          <p:nvPr userDrawn="1"/>
        </p:nvCxnSpPr>
        <p:spPr bwMode="auto">
          <a:xfrm>
            <a:off x="738194" y="1297384"/>
            <a:ext cx="10715625" cy="0"/>
          </a:xfrm>
          <a:prstGeom prst="line">
            <a:avLst/>
          </a:prstGeom>
          <a:noFill/>
          <a:ln w="25400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National Dam Safety Program Technical Seminar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B46968-E1B9-AE4F-9DEE-EDC8D5B1D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C257D-A786-9244-9E17-CE618C8B9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3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1" r:id="rId2"/>
    <p:sldLayoutId id="2147483666" r:id="rId3"/>
    <p:sldLayoutId id="2147483667" r:id="rId4"/>
    <p:sldLayoutId id="2147483650" r:id="rId5"/>
    <p:sldLayoutId id="2147483651" r:id="rId6"/>
    <p:sldLayoutId id="2147483670" r:id="rId7"/>
    <p:sldLayoutId id="2147483652" r:id="rId8"/>
    <p:sldLayoutId id="2147483668" r:id="rId9"/>
    <p:sldLayoutId id="2147483653" r:id="rId10"/>
    <p:sldLayoutId id="2147483669" r:id="rId11"/>
    <p:sldLayoutId id="2147483654" r:id="rId12"/>
    <p:sldLayoutId id="2147483659" r:id="rId13"/>
    <p:sldLayoutId id="2147483658" r:id="rId14"/>
    <p:sldLayoutId id="2147483657" r:id="rId15"/>
    <p:sldLayoutId id="2147483662" r:id="rId16"/>
    <p:sldLayoutId id="2147483660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7472" algn="l" defTabSz="457200" rtl="0" eaLnBrk="1" latinLnBrk="0" hangingPunct="1">
        <a:lnSpc>
          <a:spcPts val="2600"/>
        </a:lnSpc>
        <a:spcBef>
          <a:spcPts val="1000"/>
        </a:spcBef>
        <a:buClr>
          <a:schemeClr val="accent3">
            <a:lumMod val="75000"/>
          </a:schemeClr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buClr>
          <a:schemeClr val="accent3">
            <a:lumMod val="75000"/>
          </a:schemeClr>
        </a:buClr>
        <a:buSzPct val="50000"/>
        <a:buFont typeface="Wingdings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rcoppersmith@niricson.co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mailto:jfowler@niricson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.png"/><Relationship Id="rId5" Type="http://schemas.microsoft.com/office/2017/04/relationships/track" Target="../media/track1.vtt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CC8FA-649E-F545-8553-84D07A44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90" y="936952"/>
            <a:ext cx="10708748" cy="1816925"/>
          </a:xfrm>
        </p:spPr>
        <p:txBody>
          <a:bodyPr/>
          <a:lstStyle/>
          <a:p>
            <a:r>
              <a:rPr lang="en-US" dirty="0"/>
              <a:t>Leveraging Artificial Intelligence and Robotics for Concrete Spillway and Arch Dam Condition Assessments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ED87B-1A0F-8F4C-8666-B2142F1F7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8189" y="2827043"/>
            <a:ext cx="10708748" cy="1148366"/>
          </a:xfrm>
        </p:spPr>
        <p:txBody>
          <a:bodyPr/>
          <a:lstStyle/>
          <a:p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National Dam Safety Program Technical Seminar |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357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B0A3A2-D0F9-A54B-B4DC-E00A96295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Science: Damage Detection and Change Detection (2)</a:t>
            </a:r>
          </a:p>
        </p:txBody>
      </p:sp>
      <p:pic>
        <p:nvPicPr>
          <p:cNvPr id="16" name="Content Placeholder 4" descr="Concrete core next to a ruler">
            <a:extLst>
              <a:ext uri="{FF2B5EF4-FFF2-40B4-BE49-F238E27FC236}">
                <a16:creationId xmlns:a16="http://schemas.microsoft.com/office/drawing/2014/main" id="{DD4EB481-8F6F-469C-949C-3FCA631340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06880" y="1458261"/>
            <a:ext cx="3240297" cy="2155502"/>
          </a:xfrm>
          <a:prstGeom prst="rect">
            <a:avLst/>
          </a:prstGeom>
        </p:spPr>
      </p:pic>
      <p:pic>
        <p:nvPicPr>
          <p:cNvPr id="28" name="Content Placeholder 5" descr="Concrete core next to a ruler">
            <a:extLst>
              <a:ext uri="{FF2B5EF4-FFF2-40B4-BE49-F238E27FC236}">
                <a16:creationId xmlns:a16="http://schemas.microsoft.com/office/drawing/2014/main" id="{1AC819C0-433D-40A5-87B0-AEC5F1A92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62" y="3613763"/>
            <a:ext cx="3340333" cy="2222047"/>
          </a:xfrm>
          <a:prstGeom prst="rect">
            <a:avLst/>
          </a:prstGeom>
        </p:spPr>
      </p:pic>
      <p:pic>
        <p:nvPicPr>
          <p:cNvPr id="29" name="Picture 28" descr="Data tables that provide information on the damage detected at a dam">
            <a:extLst>
              <a:ext uri="{FF2B5EF4-FFF2-40B4-BE49-F238E27FC236}">
                <a16:creationId xmlns:a16="http://schemas.microsoft.com/office/drawing/2014/main" id="{60484115-F6E8-4003-B716-29AC59B3A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400" y="1337839"/>
            <a:ext cx="6045200" cy="3104292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E529726B-8C92-4E0A-A560-6CC417505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42879" y="3251319"/>
            <a:ext cx="445355" cy="724887"/>
          </a:xfrm>
          <a:prstGeom prst="ellipse">
            <a:avLst/>
          </a:prstGeom>
          <a:noFill/>
          <a:ln>
            <a:solidFill>
              <a:srgbClr val="00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288"/>
              </a:solidFill>
            </a:endParaRPr>
          </a:p>
        </p:txBody>
      </p:sp>
      <p:pic>
        <p:nvPicPr>
          <p:cNvPr id="3" name="Picture 2" descr="ultimate stress of concrete is 28.8 MPas and 43.3 MPas">
            <a:extLst>
              <a:ext uri="{FF2B5EF4-FFF2-40B4-BE49-F238E27FC236}">
                <a16:creationId xmlns:a16="http://schemas.microsoft.com/office/drawing/2014/main" id="{1279E339-982C-4483-A5D8-01B2766D2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7551" y="4194392"/>
            <a:ext cx="1036013" cy="158960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437F35-3074-44EA-A7E1-91938B702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0" idx="3"/>
          </p:cNvCxnSpPr>
          <p:nvPr/>
        </p:nvCxnSpPr>
        <p:spPr>
          <a:xfrm flipH="1">
            <a:off x="8247551" y="3870049"/>
            <a:ext cx="360549" cy="324343"/>
          </a:xfrm>
          <a:prstGeom prst="line">
            <a:avLst/>
          </a:prstGeom>
          <a:ln>
            <a:solidFill>
              <a:srgbClr val="00528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6D3FEB-22AA-4713-A206-5CF1B62BE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0" idx="5"/>
          </p:cNvCxnSpPr>
          <p:nvPr/>
        </p:nvCxnSpPr>
        <p:spPr>
          <a:xfrm>
            <a:off x="8923013" y="3870049"/>
            <a:ext cx="360549" cy="324343"/>
          </a:xfrm>
          <a:prstGeom prst="line">
            <a:avLst/>
          </a:prstGeom>
          <a:ln>
            <a:solidFill>
              <a:srgbClr val="00528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D6E32C-1A21-4254-AFC5-823CBCFCA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247549" y="4184620"/>
            <a:ext cx="15" cy="1599380"/>
          </a:xfrm>
          <a:prstGeom prst="line">
            <a:avLst/>
          </a:prstGeom>
          <a:ln>
            <a:solidFill>
              <a:srgbClr val="00528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1CD587-80DB-4923-A68A-9845B546C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9275080" y="4194392"/>
            <a:ext cx="15" cy="1599380"/>
          </a:xfrm>
          <a:prstGeom prst="line">
            <a:avLst/>
          </a:prstGeom>
          <a:ln>
            <a:solidFill>
              <a:srgbClr val="00528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EAB26F-1F2C-4461-AD97-D88807D8A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47564" y="5784000"/>
            <a:ext cx="1035998" cy="0"/>
          </a:xfrm>
          <a:prstGeom prst="line">
            <a:avLst/>
          </a:prstGeom>
          <a:ln>
            <a:solidFill>
              <a:srgbClr val="00528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4D23E2D-6B42-8647-9D05-5B13CD126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/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E9B40F-CB78-DD42-8963-E24419DE7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/>
          <a:p>
            <a:fld id="{8FCC257D-A786-9244-9E17-CE618C8B927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611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E33510-19FC-9E4C-9FC8-DA26F7EED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R&amp;D Work: Offset and Volumetric Measurements using Photogrammetry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906CCD4-C6CF-442C-9759-A6BD029EFBDB}"/>
              </a:ext>
            </a:extLst>
          </p:cNvPr>
          <p:cNvSpPr txBox="1">
            <a:spLocks/>
          </p:cNvSpPr>
          <p:nvPr/>
        </p:nvSpPr>
        <p:spPr>
          <a:xfrm>
            <a:off x="1190771" y="1943245"/>
            <a:ext cx="2919411" cy="10873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7472" algn="l" defTabSz="457200" rtl="0" eaLnBrk="1" latinLnBrk="0" hangingPunct="1">
              <a:lnSpc>
                <a:spcPts val="24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Wingdings" charset="2"/>
              <a:buChar char="§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buClr>
                <a:schemeClr val="accent3">
                  <a:lumMod val="75000"/>
                </a:schemeClr>
              </a:buClr>
              <a:buSzPct val="50000"/>
              <a:buFont typeface="Wingdings" charset="2"/>
              <a:buChar char="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Volumetric Measurements for Spalling (Deviation from Expected Mean)</a:t>
            </a:r>
          </a:p>
        </p:txBody>
      </p:sp>
      <p:pic>
        <p:nvPicPr>
          <p:cNvPr id="20" name="Content Placeholder 19" descr="Volumetric Measurements for Spalling (Deviation from Expected Mean) that measure a distance of 10.743 cm and a height difference of -0.016">
            <a:extLst>
              <a:ext uri="{FF2B5EF4-FFF2-40B4-BE49-F238E27FC236}">
                <a16:creationId xmlns:a16="http://schemas.microsoft.com/office/drawing/2014/main" id="{9FFAD08D-3F38-4169-89C1-DD1A805F1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537"/>
          <a:stretch/>
        </p:blipFill>
        <p:spPr>
          <a:xfrm>
            <a:off x="4020218" y="1349534"/>
            <a:ext cx="4151564" cy="2252648"/>
          </a:xfrm>
        </p:spPr>
      </p:pic>
      <p:pic>
        <p:nvPicPr>
          <p:cNvPr id="26" name="Picture 25" descr="Volumetric measures of a dam that shows the negative deviation from the surface normal">
            <a:extLst>
              <a:ext uri="{FF2B5EF4-FFF2-40B4-BE49-F238E27FC236}">
                <a16:creationId xmlns:a16="http://schemas.microsoft.com/office/drawing/2014/main" id="{44158725-74C4-4C71-B0CF-0CD215DB73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37"/>
          <a:stretch/>
        </p:blipFill>
        <p:spPr>
          <a:xfrm>
            <a:off x="7864043" y="1313170"/>
            <a:ext cx="4151564" cy="2252649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5B985D3-0D7A-416A-A70A-294FD5FAED30}"/>
              </a:ext>
            </a:extLst>
          </p:cNvPr>
          <p:cNvSpPr txBox="1">
            <a:spLocks/>
          </p:cNvSpPr>
          <p:nvPr/>
        </p:nvSpPr>
        <p:spPr>
          <a:xfrm>
            <a:off x="1190770" y="4521131"/>
            <a:ext cx="2919411" cy="743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7472" algn="l" defTabSz="457200" rtl="0" eaLnBrk="1" latinLnBrk="0" hangingPunct="1">
              <a:lnSpc>
                <a:spcPts val="24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Wingdings" charset="2"/>
              <a:buChar char="§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buClr>
                <a:schemeClr val="accent3">
                  <a:lumMod val="75000"/>
                </a:schemeClr>
              </a:buClr>
              <a:buSzPct val="50000"/>
              <a:buFont typeface="Wingdings" charset="2"/>
              <a:buChar char="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Offset (Deviation from Expected Mean)</a:t>
            </a:r>
          </a:p>
        </p:txBody>
      </p:sp>
      <p:pic>
        <p:nvPicPr>
          <p:cNvPr id="28" name="Picture 27" descr="Photogrammetry determination of the offset of a dam&#10;">
            <a:extLst>
              <a:ext uri="{FF2B5EF4-FFF2-40B4-BE49-F238E27FC236}">
                <a16:creationId xmlns:a16="http://schemas.microsoft.com/office/drawing/2014/main" id="{C8DC1FCD-BAE6-465B-B038-54DE60D169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268"/>
          <a:stretch/>
        </p:blipFill>
        <p:spPr>
          <a:xfrm>
            <a:off x="5878224" y="3518546"/>
            <a:ext cx="4443413" cy="239272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F9A939-973F-BB49-8199-B342C8699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096000" y="6173791"/>
            <a:ext cx="4443413" cy="365125"/>
          </a:xfrm>
        </p:spPr>
        <p:txBody>
          <a:bodyPr/>
          <a:lstStyle/>
          <a:p>
            <a:r>
              <a:rPr lang="en-US" dirty="0"/>
              <a:t>National Dam Safety Program Technical Seminar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B8D2C-1B38-FE4E-9E64-BD0E00EE7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/>
          <a:p>
            <a:fld id="{8FCC257D-A786-9244-9E17-CE618C8B927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560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E33510-19FC-9E4C-9FC8-DA26F7EED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Moral of the Story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821ABD-AE18-554F-BE33-23A065D41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89" y="1524000"/>
            <a:ext cx="10715627" cy="2493818"/>
          </a:xfrm>
        </p:spPr>
        <p:txBody>
          <a:bodyPr>
            <a:normAutofit/>
          </a:bodyPr>
          <a:lstStyle/>
          <a:p>
            <a:r>
              <a:rPr lang="en-US" dirty="0"/>
              <a:t>Digitize the Inspection Process for Personnel Safety, Reducing the Need for Rope Access and Heavy Machinery</a:t>
            </a:r>
          </a:p>
          <a:p>
            <a:r>
              <a:rPr lang="en-US" dirty="0"/>
              <a:t>Ability to Monitor Assets and Detect Changes in Areas of Concern</a:t>
            </a:r>
          </a:p>
          <a:p>
            <a:r>
              <a:rPr lang="en-US" dirty="0"/>
              <a:t>Easily Implement Annual, More Detailed Inspections with Fewer Resources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F9A939-973F-BB49-8199-B342C8699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096000" y="6173791"/>
            <a:ext cx="4443413" cy="365125"/>
          </a:xfrm>
        </p:spPr>
        <p:txBody>
          <a:bodyPr/>
          <a:lstStyle/>
          <a:p>
            <a:r>
              <a:rPr lang="en-US" dirty="0"/>
              <a:t>National Dam Safety Program Technical Seminar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B8D2C-1B38-FE4E-9E64-BD0E00EE7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/>
          <a:p>
            <a:fld id="{8FCC257D-A786-9244-9E17-CE618C8B927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894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26B992-CAA6-5F45-9494-F9A93A231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ED7D33-1EAB-C246-B865-CB21DDA51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89" y="1524000"/>
            <a:ext cx="10715627" cy="41064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u="sng" dirty="0">
                <a:solidFill>
                  <a:srgbClr val="005288"/>
                </a:solidFill>
              </a:rPr>
              <a:t>Mission: Making Infrastructure Safer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u="sng" dirty="0">
              <a:solidFill>
                <a:srgbClr val="005288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dirty="0"/>
              <a:t>Ryan Coppersmith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dirty="0"/>
              <a:t>Vice President, Pacific US Region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u="sng" dirty="0">
                <a:solidFill>
                  <a:srgbClr val="005288"/>
                </a:solidFill>
                <a:hlinkClick r:id="rId3"/>
              </a:rPr>
              <a:t>rcoppersmith@niricson.com</a:t>
            </a:r>
            <a:endParaRPr lang="en-US" altLang="en-US" u="sng" dirty="0">
              <a:solidFill>
                <a:srgbClr val="005288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u="sng" dirty="0">
              <a:solidFill>
                <a:srgbClr val="005288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dirty="0"/>
              <a:t>Joshua Fowler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dirty="0"/>
              <a:t>Vice President, Rocky Mountain Region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u="sng" dirty="0">
                <a:solidFill>
                  <a:srgbClr val="005288"/>
                </a:solidFill>
                <a:hlinkClick r:id="rId4"/>
              </a:rPr>
              <a:t>jfowler@niricson.com</a:t>
            </a:r>
            <a:endParaRPr lang="en-US" altLang="en-US" u="sng" dirty="0">
              <a:solidFill>
                <a:srgbClr val="005288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u="sng" dirty="0">
              <a:solidFill>
                <a:srgbClr val="005288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u="sng" dirty="0">
              <a:solidFill>
                <a:srgbClr val="005288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BC58EF-9EA4-49C4-9A13-FE0524D2B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305" y="1780142"/>
            <a:ext cx="1692320" cy="1703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04964D-0EA5-43DD-9753-5AE0E6CE8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5604" y="3577206"/>
            <a:ext cx="1858104" cy="17032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8EA2D-1A8E-BA42-8ADE-8872F433F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316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C6CE9A-C6B8-094B-B83C-85DA3959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521306-CB15-9345-95A3-514A891A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Dam Safety Inspections - More Important than Ever</a:t>
            </a:r>
          </a:p>
          <a:p>
            <a:r>
              <a:rPr lang="en-US" dirty="0"/>
              <a:t>Current Inspection Methods and Areas for Improvement</a:t>
            </a:r>
          </a:p>
          <a:p>
            <a:r>
              <a:rPr lang="en-US" dirty="0"/>
              <a:t>Artificial Intelligence and Robotics for Condition Assessments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2D32-BC6E-EB4A-90F9-ED1B7B59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/>
          <a:p>
            <a:fld id="{8FCC257D-A786-9244-9E17-CE618C8B92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409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EE505E-C389-7E4C-8B5E-2CBC7C09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773" y="1387209"/>
            <a:ext cx="5130267" cy="743347"/>
          </a:xfrm>
        </p:spPr>
        <p:txBody>
          <a:bodyPr>
            <a:normAutofit fontScale="90000"/>
          </a:bodyPr>
          <a:lstStyle/>
          <a:p>
            <a:r>
              <a:rPr lang="en-US" dirty="0"/>
              <a:t>Dam Safety: A Changing Landscape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435B5-6C54-D543-8032-CD9E050F9B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Changing Environmental Conditions</a:t>
            </a:r>
          </a:p>
          <a:p>
            <a:r>
              <a:rPr lang="en-US" dirty="0"/>
              <a:t>Aging Infrastructure</a:t>
            </a:r>
          </a:p>
          <a:p>
            <a:r>
              <a:rPr lang="en-US" dirty="0"/>
              <a:t>Rural Development Increases Consequence Classification of Rural Dams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AB7D9E-EA56-C048-B0D4-CD391A33C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84BA03-424F-2344-88B1-7F563BA7D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361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D22310-98F4-9248-B315-7AD48F0A9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1606992"/>
            <a:ext cx="5117441" cy="743347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Dam Inspection Methods Cannot Meet Growing Needs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88B6B-5A56-8B4D-8061-3CE439186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5837" y="2543693"/>
            <a:ext cx="5129793" cy="3473276"/>
          </a:xfrm>
        </p:spPr>
        <p:txBody>
          <a:bodyPr/>
          <a:lstStyle/>
          <a:p>
            <a:r>
              <a:rPr lang="en-US" dirty="0"/>
              <a:t>Expensive</a:t>
            </a:r>
          </a:p>
          <a:p>
            <a:r>
              <a:rPr lang="en-US" dirty="0"/>
              <a:t>Laborious / Time Consuming</a:t>
            </a:r>
          </a:p>
          <a:p>
            <a:r>
              <a:rPr lang="en-US" dirty="0"/>
              <a:t>Challenges with Repeatability/Referencing Previous Inspection Reports</a:t>
            </a:r>
          </a:p>
          <a:p>
            <a:r>
              <a:rPr lang="en-US" dirty="0"/>
              <a:t>Personnel Safety is a Risk, especially in Emergency Conditions</a:t>
            </a:r>
          </a:p>
        </p:txBody>
      </p:sp>
      <p:pic>
        <p:nvPicPr>
          <p:cNvPr id="8" name="Picture 11" descr="A construction worker pushing a device">
            <a:extLst>
              <a:ext uri="{FF2B5EF4-FFF2-40B4-BE49-F238E27FC236}">
                <a16:creationId xmlns:a16="http://schemas.microsoft.com/office/drawing/2014/main" id="{6ECB7A22-B7CB-407F-B60D-6D32475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52" t="125" r="17682" b="128"/>
          <a:stretch>
            <a:fillRect/>
          </a:stretch>
        </p:blipFill>
        <p:spPr>
          <a:xfrm>
            <a:off x="6629400" y="788670"/>
            <a:ext cx="2045241" cy="20452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" name="Picture 20" descr="A person inspecting a dam">
            <a:extLst>
              <a:ext uri="{FF2B5EF4-FFF2-40B4-BE49-F238E27FC236}">
                <a16:creationId xmlns:a16="http://schemas.microsoft.com/office/drawing/2014/main" id="{0BC57E1E-CD3F-449D-ADC7-BD3BF6BAAF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22" t="16492" r="381" b="3719"/>
          <a:stretch>
            <a:fillRect/>
          </a:stretch>
        </p:blipFill>
        <p:spPr>
          <a:xfrm>
            <a:off x="6587490" y="3474186"/>
            <a:ext cx="2045241" cy="20452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" name="Image" descr="A construction worker looking at a note pad">
            <a:extLst>
              <a:ext uri="{FF2B5EF4-FFF2-40B4-BE49-F238E27FC236}">
                <a16:creationId xmlns:a16="http://schemas.microsoft.com/office/drawing/2014/main" id="{BEBC7908-908A-48E0-AFFB-7563B95196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88" t="1" r="27946"/>
          <a:stretch>
            <a:fillRect/>
          </a:stretch>
        </p:blipFill>
        <p:spPr>
          <a:xfrm>
            <a:off x="9680063" y="820516"/>
            <a:ext cx="2045212" cy="2045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5"/>
                  <a:pt x="2882" y="3164"/>
                </a:cubicBezTo>
                <a:cubicBezTo>
                  <a:pt x="-961" y="7381"/>
                  <a:pt x="-961" y="14219"/>
                  <a:pt x="2882" y="18436"/>
                </a:cubicBezTo>
                <a:cubicBezTo>
                  <a:pt x="4803" y="20545"/>
                  <a:pt x="7321" y="21600"/>
                  <a:pt x="9839" y="21600"/>
                </a:cubicBezTo>
                <a:cubicBezTo>
                  <a:pt x="12357" y="21600"/>
                  <a:pt x="14875" y="20545"/>
                  <a:pt x="16796" y="18436"/>
                </a:cubicBezTo>
                <a:cubicBezTo>
                  <a:pt x="20639" y="14219"/>
                  <a:pt x="20639" y="7381"/>
                  <a:pt x="16796" y="3164"/>
                </a:cubicBezTo>
                <a:cubicBezTo>
                  <a:pt x="14875" y="105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" name="Image" descr="A construction worker hammering into a road">
            <a:extLst>
              <a:ext uri="{FF2B5EF4-FFF2-40B4-BE49-F238E27FC236}">
                <a16:creationId xmlns:a16="http://schemas.microsoft.com/office/drawing/2014/main" id="{B3F53DC0-23AC-4472-BFA7-ABEF4346B6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650" t="2929" r="20691" b="2931"/>
          <a:stretch>
            <a:fillRect/>
          </a:stretch>
        </p:blipFill>
        <p:spPr>
          <a:xfrm>
            <a:off x="9714324" y="3440430"/>
            <a:ext cx="2045241" cy="20452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C0C8F8-81A0-734E-8888-5BE2CB2CC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A9D305-766A-7345-8BAB-CC3EA86E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591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D22310-98F4-9248-B315-7AD48F0A9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41" y="1154410"/>
            <a:ext cx="5117441" cy="743347"/>
          </a:xfrm>
        </p:spPr>
        <p:txBody>
          <a:bodyPr/>
          <a:lstStyle/>
          <a:p>
            <a:r>
              <a:rPr lang="en-US" dirty="0"/>
              <a:t>A New Inspection Method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88B6B-5A56-8B4D-8061-3CE439186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8189" y="2091111"/>
            <a:ext cx="5129793" cy="3473276"/>
          </a:xfrm>
        </p:spPr>
        <p:txBody>
          <a:bodyPr/>
          <a:lstStyle/>
          <a:p>
            <a:r>
              <a:rPr lang="en-US" dirty="0"/>
              <a:t>Combining Automated Unmanned Aerial Vehicle Flights, Image Processing, and UAV-Based Acoustic Sounding Techniques to scientifically, repeatably assess structure’s health</a:t>
            </a:r>
          </a:p>
          <a:p>
            <a:r>
              <a:rPr lang="en-US" dirty="0"/>
              <a:t>Step 1: LiDAR Data Collection to Generate an Automated Flight</a:t>
            </a:r>
          </a:p>
          <a:p>
            <a:r>
              <a:rPr lang="en-US" dirty="0"/>
              <a:t>Step 2: Collect RGB/Thermal Imagery</a:t>
            </a:r>
          </a:p>
          <a:p>
            <a:r>
              <a:rPr lang="en-US" dirty="0"/>
              <a:t>Step 3: Collect Acoustic Data</a:t>
            </a:r>
          </a:p>
        </p:txBody>
      </p:sp>
      <p:pic>
        <p:nvPicPr>
          <p:cNvPr id="8" name="10.21YubaUpstreamRGB" descr="A drone capturing the different aspects of a dam">
            <a:hlinkClick r:id="" action="ppaction://media"/>
            <a:extLst>
              <a:ext uri="{FF2B5EF4-FFF2-40B4-BE49-F238E27FC236}">
                <a16:creationId xmlns:a16="http://schemas.microsoft.com/office/drawing/2014/main" id="{F7EC728D-D81F-423A-9591-D339DD83CE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B0B42E28-4F27-406A-B208-72BA738FC651}" label="Drone_Video" lang="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6830" y="381710"/>
            <a:ext cx="4950816" cy="2805289"/>
          </a:xfrm>
          <a:prstGeom prst="rect">
            <a:avLst/>
          </a:prstGeom>
        </p:spPr>
      </p:pic>
      <p:pic>
        <p:nvPicPr>
          <p:cNvPr id="2050" name="Picture 2" descr="A drone taking measurements">
            <a:extLst>
              <a:ext uri="{FF2B5EF4-FFF2-40B4-BE49-F238E27FC236}">
                <a16:creationId xmlns:a16="http://schemas.microsoft.com/office/drawing/2014/main" id="{9C1046AE-C5DD-44E5-9D56-5501AE414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335" y="3429000"/>
            <a:ext cx="4843311" cy="24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C0C8F8-81A0-734E-8888-5BE2CB2CC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A9D305-766A-7345-8BAB-CC3EA86E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00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B0A3A2-D0F9-A54B-B4DC-E00A96295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3D Photogrammetric Model of Structures</a:t>
            </a:r>
          </a:p>
        </p:txBody>
      </p:sp>
      <p:pic>
        <p:nvPicPr>
          <p:cNvPr id="20" name="Picture 19" descr="Small but steep spillway located in Vancouver, BC">
            <a:extLst>
              <a:ext uri="{FF2B5EF4-FFF2-40B4-BE49-F238E27FC236}">
                <a16:creationId xmlns:a16="http://schemas.microsoft.com/office/drawing/2014/main" id="{B93F0EB5-E3DA-4185-B30B-240B5CD6D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477" y="2375375"/>
            <a:ext cx="4273922" cy="37818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0" name="Picture 6" descr="USACE Spillway in Huntington District">
            <a:extLst>
              <a:ext uri="{FF2B5EF4-FFF2-40B4-BE49-F238E27FC236}">
                <a16:creationId xmlns:a16="http://schemas.microsoft.com/office/drawing/2014/main" id="{514FC01D-246C-4CE5-8B5D-DC8E98105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90" y="1678441"/>
            <a:ext cx="4205286" cy="21088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Thrust Block of one of the tallest Arch Dams in North America">
            <a:extLst>
              <a:ext uri="{FF2B5EF4-FFF2-40B4-BE49-F238E27FC236}">
                <a16:creationId xmlns:a16="http://schemas.microsoft.com/office/drawing/2014/main" id="{BE0093C8-1128-4BAD-ABF4-39B571F83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563" y="1302094"/>
            <a:ext cx="4753653" cy="3246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4D23E2D-6B42-8647-9D05-5B13CD126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/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E9B40F-CB78-DD42-8963-E24419DE7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/>
          <a:p>
            <a:fld id="{8FCC257D-A786-9244-9E17-CE618C8B927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250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11DD3F-9634-4BE4-9ED2-2F4699A69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86" y="1066105"/>
            <a:ext cx="5117441" cy="7433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New Inspection Method Benefits</a:t>
            </a:r>
          </a:p>
          <a:p>
            <a:endParaRPr lang="en-US" dirty="0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A5AD13A2-7AE2-4514-A5BB-022ABA56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28294" y="3371940"/>
            <a:ext cx="1162540" cy="1162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85FB6C53-3131-4D49-957F-9D4F4AFC4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03981" y="3441692"/>
            <a:ext cx="1092788" cy="10927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7B66ECC6-3A74-4D1A-834C-D44EBD4E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41284" y="1066105"/>
            <a:ext cx="1336560" cy="12341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E5CEEEBB-6AF7-4027-ADD7-64B8DD87E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66237" y="1182062"/>
            <a:ext cx="1168276" cy="11682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F8F2B098-F7E2-4171-8E66-B824E2854366}"/>
              </a:ext>
            </a:extLst>
          </p:cNvPr>
          <p:cNvSpPr txBox="1">
            <a:spLocks/>
          </p:cNvSpPr>
          <p:nvPr/>
        </p:nvSpPr>
        <p:spPr>
          <a:xfrm>
            <a:off x="738189" y="2091111"/>
            <a:ext cx="5129793" cy="3473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7472" algn="l" defTabSz="457200" rtl="0" eaLnBrk="1" latinLnBrk="0" hangingPunct="1">
              <a:lnSpc>
                <a:spcPts val="24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Wingdings" charset="2"/>
              <a:buChar char="§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buClr>
                <a:schemeClr val="accent3">
                  <a:lumMod val="75000"/>
                </a:schemeClr>
              </a:buClr>
              <a:buSzPct val="50000"/>
              <a:buFont typeface="Wingdings" charset="2"/>
              <a:buChar char="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Repeatable for Change - Tracking</a:t>
            </a:r>
          </a:p>
          <a:p>
            <a:r>
              <a:rPr lang="en-US" dirty="0"/>
              <a:t>Additional Productivity</a:t>
            </a:r>
          </a:p>
          <a:p>
            <a:r>
              <a:rPr lang="en-US" dirty="0"/>
              <a:t>Referenceable Digital Time Stamp of Structure's condition</a:t>
            </a:r>
          </a:p>
          <a:p>
            <a:r>
              <a:rPr lang="en-US" dirty="0"/>
              <a:t>Personnel Safety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73C1EE4-4633-4ADF-A088-A834F07C6420}"/>
              </a:ext>
            </a:extLst>
          </p:cNvPr>
          <p:cNvSpPr txBox="1">
            <a:spLocks/>
          </p:cNvSpPr>
          <p:nvPr/>
        </p:nvSpPr>
        <p:spPr>
          <a:xfrm>
            <a:off x="6421250" y="2296423"/>
            <a:ext cx="2858250" cy="743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7472" algn="l" defTabSz="457200" rtl="0" eaLnBrk="1" latinLnBrk="0" hangingPunct="1">
              <a:lnSpc>
                <a:spcPts val="24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Wingdings" charset="2"/>
              <a:buChar char="§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buClr>
                <a:schemeClr val="accent3">
                  <a:lumMod val="75000"/>
                </a:schemeClr>
              </a:buClr>
              <a:buSzPct val="50000"/>
              <a:buFont typeface="Wingdings" charset="2"/>
              <a:buChar char="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</a:rPr>
              <a:t>No Scaffolding or Accessibility Equipment Needed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2A814F02-A9C0-425C-87B5-3173D3582CB8}"/>
              </a:ext>
            </a:extLst>
          </p:cNvPr>
          <p:cNvSpPr txBox="1">
            <a:spLocks/>
          </p:cNvSpPr>
          <p:nvPr/>
        </p:nvSpPr>
        <p:spPr>
          <a:xfrm>
            <a:off x="7303981" y="4560874"/>
            <a:ext cx="1092788" cy="477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7472" algn="l" defTabSz="457200" rtl="0" eaLnBrk="1" latinLnBrk="0" hangingPunct="1">
              <a:lnSpc>
                <a:spcPts val="24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Wingdings" charset="2"/>
              <a:buChar char="§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buClr>
                <a:schemeClr val="accent3">
                  <a:lumMod val="75000"/>
                </a:schemeClr>
              </a:buClr>
              <a:buSzPct val="50000"/>
              <a:buFont typeface="Wingdings" charset="2"/>
              <a:buChar char="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</a:rPr>
              <a:t>5x Faster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BD8456E-06AE-4322-A4AA-523A7B77C553}"/>
              </a:ext>
            </a:extLst>
          </p:cNvPr>
          <p:cNvSpPr txBox="1">
            <a:spLocks/>
          </p:cNvSpPr>
          <p:nvPr/>
        </p:nvSpPr>
        <p:spPr>
          <a:xfrm>
            <a:off x="9471335" y="2305977"/>
            <a:ext cx="1476458" cy="47785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7472" algn="l" defTabSz="457200" rtl="0" eaLnBrk="1" latinLnBrk="0" hangingPunct="1">
              <a:lnSpc>
                <a:spcPts val="24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Wingdings" charset="2"/>
              <a:buChar char="§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buClr>
                <a:schemeClr val="accent3">
                  <a:lumMod val="75000"/>
                </a:schemeClr>
              </a:buClr>
              <a:buSzPct val="50000"/>
              <a:buFont typeface="Wingdings" charset="2"/>
              <a:buChar char="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400" b="1" dirty="0">
                <a:solidFill>
                  <a:schemeClr val="bg1"/>
                </a:solidFill>
              </a:rPr>
              <a:t>Referenceable Time Stamp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F366962-255A-4027-9EE3-747693C06BDC}"/>
              </a:ext>
            </a:extLst>
          </p:cNvPr>
          <p:cNvSpPr txBox="1">
            <a:spLocks/>
          </p:cNvSpPr>
          <p:nvPr/>
        </p:nvSpPr>
        <p:spPr>
          <a:xfrm>
            <a:off x="9471335" y="4560874"/>
            <a:ext cx="1476458" cy="47785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7472" algn="l" defTabSz="457200" rtl="0" eaLnBrk="1" latinLnBrk="0" hangingPunct="1">
              <a:lnSpc>
                <a:spcPts val="24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Wingdings" charset="2"/>
              <a:buChar char="§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buClr>
                <a:schemeClr val="accent3">
                  <a:lumMod val="75000"/>
                </a:schemeClr>
              </a:buClr>
              <a:buSzPct val="50000"/>
              <a:buFont typeface="Wingdings" charset="2"/>
              <a:buChar char="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400" b="1" dirty="0">
                <a:solidFill>
                  <a:schemeClr val="bg1"/>
                </a:solidFill>
              </a:rPr>
              <a:t>50% More Cost- Effective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C0C8F8-81A0-734E-8888-5BE2CB2CC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National Dam Safety Program Technical Seminar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A9D305-766A-7345-8BAB-CC3EA86E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82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B0A3A2-D0F9-A54B-B4DC-E00A96295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Level Inspections: Damage Detection and Change Detection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0D3D10-4DA8-FC48-A1F3-3137A42F88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200" y="1579099"/>
            <a:ext cx="9042400" cy="371679"/>
          </a:xfrm>
        </p:spPr>
        <p:txBody>
          <a:bodyPr/>
          <a:lstStyle/>
          <a:p>
            <a:r>
              <a:rPr lang="en-US" dirty="0"/>
              <a:t>Using Image Processing and Multiple Digitized Data Layers to Detect Damage</a:t>
            </a:r>
          </a:p>
        </p:txBody>
      </p:sp>
      <p:pic>
        <p:nvPicPr>
          <p:cNvPr id="2" name="Picture 1" descr="Image processing results of a damaged dam">
            <a:extLst>
              <a:ext uri="{FF2B5EF4-FFF2-40B4-BE49-F238E27FC236}">
                <a16:creationId xmlns:a16="http://schemas.microsoft.com/office/drawing/2014/main" id="{65C08A90-546F-49FE-85EA-B1914B0B2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9" y="1950778"/>
            <a:ext cx="10790855" cy="3974937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4D23E2D-6B42-8647-9D05-5B13CD126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/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E9B40F-CB78-DD42-8963-E24419DE7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/>
          <a:p>
            <a:fld id="{8FCC257D-A786-9244-9E17-CE618C8B927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441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B0A3A2-D0F9-A54B-B4DC-E00A96295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Science: Damage Detection and Change Detection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C6B26A-0A2B-491E-8B68-0F79D12B37BE}"/>
              </a:ext>
            </a:extLst>
          </p:cNvPr>
          <p:cNvSpPr txBox="1"/>
          <p:nvPr/>
        </p:nvSpPr>
        <p:spPr>
          <a:xfrm>
            <a:off x="959937" y="1849395"/>
            <a:ext cx="208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Setup-Before</a:t>
            </a:r>
          </a:p>
        </p:txBody>
      </p:sp>
      <p:pic>
        <p:nvPicPr>
          <p:cNvPr id="21" name="Picture 20" descr="Dam damage detected before a test set up">
            <a:extLst>
              <a:ext uri="{FF2B5EF4-FFF2-40B4-BE49-F238E27FC236}">
                <a16:creationId xmlns:a16="http://schemas.microsoft.com/office/drawing/2014/main" id="{A05E2263-368E-4BFE-A9C6-7DAE8987A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12588" r="23153" b="31923"/>
          <a:stretch/>
        </p:blipFill>
        <p:spPr>
          <a:xfrm>
            <a:off x="879582" y="2410373"/>
            <a:ext cx="2294190" cy="21089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D81B3B4-D187-4AA6-BD17-39FE88A2BFB8}"/>
              </a:ext>
            </a:extLst>
          </p:cNvPr>
          <p:cNvSpPr txBox="1"/>
          <p:nvPr/>
        </p:nvSpPr>
        <p:spPr>
          <a:xfrm>
            <a:off x="3900680" y="1849395"/>
            <a:ext cx="1889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Setup-After</a:t>
            </a:r>
          </a:p>
        </p:txBody>
      </p:sp>
      <p:pic>
        <p:nvPicPr>
          <p:cNvPr id="22" name="Picture 21" descr="Dam damage detected after a test set up">
            <a:extLst>
              <a:ext uri="{FF2B5EF4-FFF2-40B4-BE49-F238E27FC236}">
                <a16:creationId xmlns:a16="http://schemas.microsoft.com/office/drawing/2014/main" id="{97ECB841-12D0-4BB7-98A4-87A06752DB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285" y="2410373"/>
            <a:ext cx="2294190" cy="21089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0519C37-7272-4130-8A13-D09629CE7ADD}"/>
              </a:ext>
            </a:extLst>
          </p:cNvPr>
          <p:cNvSpPr txBox="1"/>
          <p:nvPr/>
        </p:nvSpPr>
        <p:spPr>
          <a:xfrm>
            <a:off x="2493312" y="4832779"/>
            <a:ext cx="1971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GSD= 0.17 mm/pixel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E89C49-D10D-4FF3-B33C-D900E4B61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86" y="1832487"/>
            <a:ext cx="1313444" cy="13134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FD38C1-DB6D-4A3B-A553-C9FB3596E5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811" y="1832487"/>
            <a:ext cx="1313444" cy="131344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5F85A01-D63B-49B2-B562-5371C8E437FB}"/>
              </a:ext>
            </a:extLst>
          </p:cNvPr>
          <p:cNvSpPr txBox="1"/>
          <p:nvPr/>
        </p:nvSpPr>
        <p:spPr>
          <a:xfrm>
            <a:off x="6667374" y="3145931"/>
            <a:ext cx="38047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Computed Width by the Software = 1.19 mm</a:t>
            </a:r>
          </a:p>
          <a:p>
            <a:pPr algn="ctr"/>
            <a:r>
              <a:rPr lang="en-US" sz="1400" dirty="0"/>
              <a:t>Physical/Manual Measurement=  ~1-1.3 mm</a:t>
            </a:r>
          </a:p>
          <a:p>
            <a:pPr algn="ctr"/>
            <a:endParaRPr lang="en-US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84ECE7-6E86-4FC3-8D0B-AC7310B39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86" y="3674778"/>
            <a:ext cx="1313444" cy="13134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9699F5-54F5-443F-8394-823D78210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811" y="3669543"/>
            <a:ext cx="1313438" cy="131343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EA8A94-A524-4ACA-8B86-7E685BDF4BC0}"/>
              </a:ext>
            </a:extLst>
          </p:cNvPr>
          <p:cNvSpPr txBox="1"/>
          <p:nvPr/>
        </p:nvSpPr>
        <p:spPr>
          <a:xfrm>
            <a:off x="6560528" y="5052545"/>
            <a:ext cx="404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Computed Width by the Software = 10.71 mm</a:t>
            </a:r>
          </a:p>
          <a:p>
            <a:pPr algn="ctr"/>
            <a:r>
              <a:rPr lang="en-US" sz="1400" dirty="0"/>
              <a:t>Physical/Manual Measurement = ~9-11 mm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4D23E2D-6B42-8647-9D05-5B13CD126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/>
          <a:p>
            <a:r>
              <a:rPr lang="en-US"/>
              <a:t>National Dam Safety Program Technical Seminar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E9B40F-CB78-DD42-8963-E24419DE7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/>
          <a:p>
            <a:fld id="{8FCC257D-A786-9244-9E17-CE618C8B927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131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5188"/>
      </a:dk2>
      <a:lt2>
        <a:srgbClr val="F3F3F3"/>
      </a:lt2>
      <a:accent1>
        <a:srgbClr val="0078AE"/>
      </a:accent1>
      <a:accent2>
        <a:srgbClr val="595B5D"/>
      </a:accent2>
      <a:accent3>
        <a:srgbClr val="BABBBD"/>
      </a:accent3>
      <a:accent4>
        <a:srgbClr val="5E9732"/>
      </a:accent4>
      <a:accent5>
        <a:srgbClr val="0072CE"/>
      </a:accent5>
      <a:accent6>
        <a:srgbClr val="C31230"/>
      </a:accent6>
      <a:hlink>
        <a:srgbClr val="005188"/>
      </a:hlink>
      <a:folHlink>
        <a:srgbClr val="00518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77E32BAE01804C988B976614781E08" ma:contentTypeVersion="13" ma:contentTypeDescription="Create a new document." ma:contentTypeScope="" ma:versionID="634a1a773e80c980a3bfe37c46273f49">
  <xsd:schema xmlns:xsd="http://www.w3.org/2001/XMLSchema" xmlns:xs="http://www.w3.org/2001/XMLSchema" xmlns:p="http://schemas.microsoft.com/office/2006/metadata/properties" xmlns:ns2="5d0a0e33-746d-45a3-8401-c7e1c3b9e786" xmlns:ns3="82ee9a45-af63-44a2-a142-b399df07a02f" targetNamespace="http://schemas.microsoft.com/office/2006/metadata/properties" ma:root="true" ma:fieldsID="292a4cb4f6c1cdad99c46fa4ddc2b114" ns2:_="" ns3:_="">
    <xsd:import namespace="5d0a0e33-746d-45a3-8401-c7e1c3b9e786"/>
    <xsd:import namespace="82ee9a45-af63-44a2-a142-b399df07a0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0a0e33-746d-45a3-8401-c7e1c3b9e7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ee9a45-af63-44a2-a142-b399df07a02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B5BB03-DD21-4258-90BA-4BA883F2CE48}">
  <ds:schemaRefs>
    <ds:schemaRef ds:uri="http://purl.org/dc/terms/"/>
    <ds:schemaRef ds:uri="http://purl.org/dc/dcmitype/"/>
    <ds:schemaRef ds:uri="http://schemas.microsoft.com/office/2006/metadata/properties"/>
    <ds:schemaRef ds:uri="82ee9a45-af63-44a2-a142-b399df07a02f"/>
    <ds:schemaRef ds:uri="5d0a0e33-746d-45a3-8401-c7e1c3b9e786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1715BF92-ACD1-47D6-8AA5-CD1C238D1B3F}">
  <ds:schemaRefs>
    <ds:schemaRef ds:uri="5d0a0e33-746d-45a3-8401-c7e1c3b9e786"/>
    <ds:schemaRef ds:uri="82ee9a45-af63-44a2-a142-b399df07a0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6976EDC-3E53-4B2A-8042-2CE68B9B81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15624</TotalTime>
  <Words>511</Words>
  <Application>Microsoft Office PowerPoint</Application>
  <PresentationFormat>Widescreen</PresentationFormat>
  <Paragraphs>100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Franklin Gothic Book</vt:lpstr>
      <vt:lpstr>Franklin Gothic Medium</vt:lpstr>
      <vt:lpstr>Wingdings</vt:lpstr>
      <vt:lpstr>Office Theme</vt:lpstr>
      <vt:lpstr>Leveraging Artificial Intelligence and Robotics for Concrete Spillway and Arch Dam Condition Assessments  </vt:lpstr>
      <vt:lpstr>Presentation Outline</vt:lpstr>
      <vt:lpstr>Dam Safety: A Changing Landscape</vt:lpstr>
      <vt:lpstr>Current Dam Inspection Methods Cannot Meet Growing Needs</vt:lpstr>
      <vt:lpstr>A New Inspection Method</vt:lpstr>
      <vt:lpstr>Build 3D Photogrammetric Model of Structures</vt:lpstr>
      <vt:lpstr>New Inspection Method Benefits </vt:lpstr>
      <vt:lpstr>Next Level Inspections: Damage Detection and Change Detection</vt:lpstr>
      <vt:lpstr>The Science: Damage Detection and Change Detection</vt:lpstr>
      <vt:lpstr>The Science: Damage Detection and Change Detection (2)</vt:lpstr>
      <vt:lpstr>R&amp;D Work: Offset and Volumetric Measurements using Photogrammetry</vt:lpstr>
      <vt:lpstr>Moral of the Story</vt:lpstr>
      <vt:lpstr>Contacts</vt:lpstr>
    </vt:vector>
  </TitlesOfParts>
  <Manager/>
  <Company>FEMA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Leveraging Artificial Intelligence and Robotics for Concrete Spillway and Arch Dam Condition Assessments</dc:title>
  <dc:subject>2022 NDSPTS</dc:subject>
  <dc:creator>FEMA</dc:creator>
  <cp:keywords>FEMA, 2022, NDSPTS, Josh Flowers, Dam, Safety, NDSP, EMI</cp:keywords>
  <dc:description/>
  <cp:lastModifiedBy>Derrick L.</cp:lastModifiedBy>
  <cp:revision>182</cp:revision>
  <cp:lastPrinted>2020-03-02T16:45:50Z</cp:lastPrinted>
  <dcterms:created xsi:type="dcterms:W3CDTF">2012-11-19T20:41:22Z</dcterms:created>
  <dcterms:modified xsi:type="dcterms:W3CDTF">2022-01-12T19:58:32Z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0x0101001377E32BAE01804C988B976614781E08</vt:lpwstr>
  </property>
</Properties>
</file>