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43"/>
  </p:notesMasterIdLst>
  <p:handoutMasterIdLst>
    <p:handoutMasterId r:id="rId44"/>
  </p:handoutMasterIdLst>
  <p:sldIdLst>
    <p:sldId id="302" r:id="rId6"/>
    <p:sldId id="301" r:id="rId7"/>
    <p:sldId id="555" r:id="rId8"/>
    <p:sldId id="314" r:id="rId9"/>
    <p:sldId id="323" r:id="rId10"/>
    <p:sldId id="315" r:id="rId11"/>
    <p:sldId id="324" r:id="rId12"/>
    <p:sldId id="345" r:id="rId13"/>
    <p:sldId id="313" r:id="rId14"/>
    <p:sldId id="556" r:id="rId15"/>
    <p:sldId id="333" r:id="rId16"/>
    <p:sldId id="265" r:id="rId17"/>
    <p:sldId id="576" r:id="rId18"/>
    <p:sldId id="578" r:id="rId19"/>
    <p:sldId id="564" r:id="rId20"/>
    <p:sldId id="346" r:id="rId21"/>
    <p:sldId id="571" r:id="rId22"/>
    <p:sldId id="337" r:id="rId23"/>
    <p:sldId id="562" r:id="rId24"/>
    <p:sldId id="347" r:id="rId25"/>
    <p:sldId id="558" r:id="rId26"/>
    <p:sldId id="561" r:id="rId27"/>
    <p:sldId id="563" r:id="rId28"/>
    <p:sldId id="349" r:id="rId29"/>
    <p:sldId id="338" r:id="rId30"/>
    <p:sldId id="569" r:id="rId31"/>
    <p:sldId id="566" r:id="rId32"/>
    <p:sldId id="567" r:id="rId33"/>
    <p:sldId id="568" r:id="rId34"/>
    <p:sldId id="339" r:id="rId35"/>
    <p:sldId id="340" r:id="rId36"/>
    <p:sldId id="554" r:id="rId37"/>
    <p:sldId id="574" r:id="rId38"/>
    <p:sldId id="572" r:id="rId39"/>
    <p:sldId id="573" r:id="rId40"/>
    <p:sldId id="565" r:id="rId41"/>
    <p:sldId id="311" r:id="rId4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 userDrawn="1">
          <p15:clr>
            <a:srgbClr val="A4A3A4"/>
          </p15:clr>
        </p15:guide>
        <p15:guide id="2" pos="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8"/>
    <a:srgbClr val="005188"/>
    <a:srgbClr val="5A5B5D"/>
    <a:srgbClr val="C0C2C4"/>
    <a:srgbClr val="B0B1B3"/>
    <a:srgbClr val="8A8B8A"/>
    <a:srgbClr val="002F80"/>
    <a:srgbClr val="003366"/>
    <a:srgbClr val="0072CE"/>
    <a:srgbClr val="002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49F715-D86B-4EA8-90F7-D3DC7326BAB1}" v="6" dt="2022-01-19T16:30:13.310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6" autoAdjust="0"/>
    <p:restoredTop sz="94954" autoAdjust="0"/>
  </p:normalViewPr>
  <p:slideViewPr>
    <p:cSldViewPr snapToGrid="0">
      <p:cViewPr varScale="1">
        <p:scale>
          <a:sx n="77" d="100"/>
          <a:sy n="77" d="100"/>
        </p:scale>
        <p:origin x="782" y="62"/>
      </p:cViewPr>
      <p:guideLst>
        <p:guide orient="horz" pos="944"/>
        <p:guide pos="468"/>
      </p:guideLst>
    </p:cSldViewPr>
  </p:slideViewPr>
  <p:outlineViewPr>
    <p:cViewPr>
      <p:scale>
        <a:sx n="33" d="100"/>
        <a:sy n="33" d="100"/>
      </p:scale>
      <p:origin x="0" y="-819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ttle, Derrick (CTR)" userId="55bee8a8-d586-4c49-aa9e-de696229c285" providerId="ADAL" clId="{D949F715-D86B-4EA8-90F7-D3DC7326BAB1}"/>
    <pc:docChg chg="undo custSel modSld">
      <pc:chgData name="Little, Derrick (CTR)" userId="55bee8a8-d586-4c49-aa9e-de696229c285" providerId="ADAL" clId="{D949F715-D86B-4EA8-90F7-D3DC7326BAB1}" dt="2022-01-19T15:52:43.428" v="17" actId="207"/>
      <pc:docMkLst>
        <pc:docMk/>
      </pc:docMkLst>
      <pc:sldChg chg="modSp mod">
        <pc:chgData name="Little, Derrick (CTR)" userId="55bee8a8-d586-4c49-aa9e-de696229c285" providerId="ADAL" clId="{D949F715-D86B-4EA8-90F7-D3DC7326BAB1}" dt="2022-01-19T15:44:42.914" v="8" actId="108"/>
        <pc:sldMkLst>
          <pc:docMk/>
          <pc:sldMk cId="2014316050" sldId="311"/>
        </pc:sldMkLst>
        <pc:spChg chg="mod">
          <ac:chgData name="Little, Derrick (CTR)" userId="55bee8a8-d586-4c49-aa9e-de696229c285" providerId="ADAL" clId="{D949F715-D86B-4EA8-90F7-D3DC7326BAB1}" dt="2022-01-19T15:44:42.914" v="8" actId="108"/>
          <ac:spMkLst>
            <pc:docMk/>
            <pc:sldMk cId="2014316050" sldId="311"/>
            <ac:spMk id="2" creationId="{42ED7D33-1EAB-C246-B865-CB21DDA51CBB}"/>
          </ac:spMkLst>
        </pc:spChg>
      </pc:sldChg>
      <pc:sldChg chg="modSp mod">
        <pc:chgData name="Little, Derrick (CTR)" userId="55bee8a8-d586-4c49-aa9e-de696229c285" providerId="ADAL" clId="{D949F715-D86B-4EA8-90F7-D3DC7326BAB1}" dt="2022-01-19T15:43:29.712" v="1" actId="20577"/>
        <pc:sldMkLst>
          <pc:docMk/>
          <pc:sldMk cId="1886037700" sldId="338"/>
        </pc:sldMkLst>
        <pc:spChg chg="mod">
          <ac:chgData name="Little, Derrick (CTR)" userId="55bee8a8-d586-4c49-aa9e-de696229c285" providerId="ADAL" clId="{D949F715-D86B-4EA8-90F7-D3DC7326BAB1}" dt="2022-01-19T15:43:29.712" v="1" actId="20577"/>
          <ac:spMkLst>
            <pc:docMk/>
            <pc:sldMk cId="1886037700" sldId="338"/>
            <ac:spMk id="2" creationId="{AF13E851-35DA-4CEA-A7FB-D3BD33A7138E}"/>
          </ac:spMkLst>
        </pc:spChg>
      </pc:sldChg>
      <pc:sldChg chg="modSp mod">
        <pc:chgData name="Little, Derrick (CTR)" userId="55bee8a8-d586-4c49-aa9e-de696229c285" providerId="ADAL" clId="{D949F715-D86B-4EA8-90F7-D3DC7326BAB1}" dt="2022-01-19T15:50:52.129" v="11" actId="207"/>
        <pc:sldMkLst>
          <pc:docMk/>
          <pc:sldMk cId="1824547064" sldId="558"/>
        </pc:sldMkLst>
        <pc:spChg chg="mod">
          <ac:chgData name="Little, Derrick (CTR)" userId="55bee8a8-d586-4c49-aa9e-de696229c285" providerId="ADAL" clId="{D949F715-D86B-4EA8-90F7-D3DC7326BAB1}" dt="2022-01-19T15:50:40.832" v="9" actId="207"/>
          <ac:spMkLst>
            <pc:docMk/>
            <pc:sldMk cId="1824547064" sldId="558"/>
            <ac:spMk id="9" creationId="{1E8FE651-E565-4111-BB78-211F1B43261F}"/>
          </ac:spMkLst>
        </pc:spChg>
        <pc:spChg chg="mod">
          <ac:chgData name="Little, Derrick (CTR)" userId="55bee8a8-d586-4c49-aa9e-de696229c285" providerId="ADAL" clId="{D949F715-D86B-4EA8-90F7-D3DC7326BAB1}" dt="2022-01-19T15:50:46.630" v="10" actId="207"/>
          <ac:spMkLst>
            <pc:docMk/>
            <pc:sldMk cId="1824547064" sldId="558"/>
            <ac:spMk id="11" creationId="{776878E1-CD63-48A8-B208-4B6518CB4679}"/>
          </ac:spMkLst>
        </pc:spChg>
        <pc:spChg chg="mod">
          <ac:chgData name="Little, Derrick (CTR)" userId="55bee8a8-d586-4c49-aa9e-de696229c285" providerId="ADAL" clId="{D949F715-D86B-4EA8-90F7-D3DC7326BAB1}" dt="2022-01-19T15:50:52.129" v="11" actId="207"/>
          <ac:spMkLst>
            <pc:docMk/>
            <pc:sldMk cId="1824547064" sldId="558"/>
            <ac:spMk id="13" creationId="{05B14E67-A324-4CED-A99B-26643D38F8C0}"/>
          </ac:spMkLst>
        </pc:spChg>
      </pc:sldChg>
      <pc:sldChg chg="modSp mod">
        <pc:chgData name="Little, Derrick (CTR)" userId="55bee8a8-d586-4c49-aa9e-de696229c285" providerId="ADAL" clId="{D949F715-D86B-4EA8-90F7-D3DC7326BAB1}" dt="2022-01-19T15:52:43.428" v="17" actId="207"/>
        <pc:sldMkLst>
          <pc:docMk/>
          <pc:sldMk cId="2480644227" sldId="561"/>
        </pc:sldMkLst>
        <pc:spChg chg="mod">
          <ac:chgData name="Little, Derrick (CTR)" userId="55bee8a8-d586-4c49-aa9e-de696229c285" providerId="ADAL" clId="{D949F715-D86B-4EA8-90F7-D3DC7326BAB1}" dt="2022-01-19T15:52:43.428" v="17" actId="207"/>
          <ac:spMkLst>
            <pc:docMk/>
            <pc:sldMk cId="2480644227" sldId="561"/>
            <ac:spMk id="14" creationId="{8D2D4272-4710-46B5-9958-206F635F0D6D}"/>
          </ac:spMkLst>
        </pc:spChg>
        <pc:spChg chg="mod">
          <ac:chgData name="Little, Derrick (CTR)" userId="55bee8a8-d586-4c49-aa9e-de696229c285" providerId="ADAL" clId="{D949F715-D86B-4EA8-90F7-D3DC7326BAB1}" dt="2022-01-19T15:52:40.746" v="16" actId="207"/>
          <ac:spMkLst>
            <pc:docMk/>
            <pc:sldMk cId="2480644227" sldId="561"/>
            <ac:spMk id="15" creationId="{92EDF4ED-7A40-4BD3-8531-ECEF370A229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CA97C3-C405-524D-9CBE-0BC0D8901EF2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E3284D-1414-D044-813C-490EC2E1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49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11BCE4-DA71-794C-BB20-C7FCCBD5454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AF53EF-993C-FF42-8B62-CEF57763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73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05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17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82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88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55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Divider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56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63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53EB8-097B-40F8-A6C9-761CA6854C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48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58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05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37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61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602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Divider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491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53EB8-097B-40F8-A6C9-761CA6854C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48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16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90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0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Divider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62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86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79F10-0607-4BE4-A2FE-65BE81B99F5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4549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0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53EB8-097B-40F8-A6C9-761CA6854C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13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82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8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low 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5288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45067" y="2895600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84E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07AB3-9044-9E49-80A1-0B6479D03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5067" y="4372332"/>
            <a:ext cx="3269721" cy="11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4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38194" y="2098850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22005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2005" y="2098850"/>
            <a:ext cx="5131808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1200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15D596-468E-7240-AEF9-BE74880D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1FB061-3945-984E-B19F-EFD8A4ED49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078AD1-E2AC-7E43-A28E-6A771C68E9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17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3784DB-7883-5244-88A2-E8E7BBEA9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759"/>
          <a:stretch/>
        </p:blipFill>
        <p:spPr>
          <a:xfrm>
            <a:off x="-1" y="-3"/>
            <a:ext cx="12191999" cy="68580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B86FCD-6BA9-694B-A64A-36883B42361C}"/>
              </a:ext>
            </a:extLst>
          </p:cNvPr>
          <p:cNvSpPr/>
          <p:nvPr userDrawn="1"/>
        </p:nvSpPr>
        <p:spPr>
          <a:xfrm>
            <a:off x="6096000" y="1"/>
            <a:ext cx="6096000" cy="6857996"/>
          </a:xfrm>
          <a:prstGeom prst="rect">
            <a:avLst/>
          </a:prstGeom>
          <a:solidFill>
            <a:srgbClr val="5A5B5D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81BF64-81BE-3944-A21C-CA7BB5AC4A9D}"/>
              </a:ext>
            </a:extLst>
          </p:cNvPr>
          <p:cNvSpPr/>
          <p:nvPr userDrawn="1"/>
        </p:nvSpPr>
        <p:spPr>
          <a:xfrm>
            <a:off x="0" y="-4"/>
            <a:ext cx="6096000" cy="6858003"/>
          </a:xfrm>
          <a:prstGeom prst="rect">
            <a:avLst/>
          </a:prstGeom>
          <a:solidFill>
            <a:srgbClr val="005188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325908E-DDB4-4D4C-855A-C7F2176C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043" y="6409008"/>
            <a:ext cx="485773" cy="201827"/>
          </a:xfrm>
        </p:spPr>
        <p:txBody>
          <a:bodyPr lIns="0" tIns="0" rIns="0" bIns="0" anchor="t" anchorCtr="0"/>
          <a:lstStyle>
            <a:lvl1pPr algn="r">
              <a:defRPr sz="10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067004B6-D9E8-B347-8C38-1EA40A40B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4987" y="63028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E2ECF73-45E0-0843-9F3F-68C69CE4104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8767" y="2154312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8E5884-686F-1C45-A0EF-76C8A0A237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773" y="1634561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7EDE04E-08FC-3448-A184-27468B3BF0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479111" y="2207696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26B8427-E58C-1441-B60A-E7E51621D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2117" y="1687945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32822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E97B94E-42E6-4544-9EC8-17245821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254866EA-8482-8548-8A4F-3E9E3B6AB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17C2D-11ED-A242-80F3-580A0D3B4F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21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8193" y="1549400"/>
            <a:ext cx="10715625" cy="4022725"/>
          </a:xfrm>
          <a:prstGeom prst="rect">
            <a:avLst/>
          </a:prstGeom>
        </p:spPr>
        <p:txBody>
          <a:bodyPr/>
          <a:lstStyle>
            <a:lvl1pPr marL="452628" indent="-457200">
              <a:buClr>
                <a:srgbClr val="101820"/>
              </a:buClr>
              <a:buFont typeface="+mj-lt"/>
              <a:buAutoNum type="arabicPeriod"/>
              <a:defRPr sz="2000">
                <a:solidFill>
                  <a:srgbClr val="101820"/>
                </a:solidFill>
              </a:defRPr>
            </a:lvl1pPr>
            <a:lvl2pPr marL="800100" indent="-342900">
              <a:spcBef>
                <a:spcPts val="1000"/>
              </a:spcBef>
              <a:buClr>
                <a:srgbClr val="101820"/>
              </a:buClr>
              <a:buSzPct val="100000"/>
              <a:buFont typeface="+mj-lt"/>
              <a:buAutoNum type="alphaLcPeriod"/>
              <a:defRPr sz="1800">
                <a:solidFill>
                  <a:srgbClr val="101820"/>
                </a:solidFill>
              </a:defRPr>
            </a:lvl2pPr>
            <a:lvl3pPr marL="1143000" indent="-228600">
              <a:spcBef>
                <a:spcPts val="1000"/>
              </a:spcBef>
              <a:buFont typeface="Wingdings" charset="2"/>
              <a:buChar char="§"/>
              <a:defRPr sz="1600">
                <a:solidFill>
                  <a:srgbClr val="10182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C9FD575-3B71-D545-976A-C7A029B05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23C1A0-7E36-F04C-8C22-796A27F1D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96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219366" y="1549401"/>
            <a:ext cx="4234455" cy="388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add descriptive text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763008" y="1549402"/>
            <a:ext cx="6023847" cy="3880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chart here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F5E7CD-1E91-C647-9AFB-F570055EB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24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itl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-21833" y="2"/>
            <a:ext cx="12192000" cy="685799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9407" y="5274393"/>
            <a:ext cx="3310144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/>
              <a:t>Source: Add source here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325955" y="564185"/>
            <a:ext cx="4234455" cy="705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2200"/>
              </a:lnSpc>
              <a:spcBef>
                <a:spcPts val="15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Add chart title here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614777EF-720C-A944-907E-CE1C292CBC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0C4446-A1BE-2F41-A56C-FB26F13381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78231E-8D0D-4748-A369-8C7545BCE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21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with titl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46695" y="5229211"/>
            <a:ext cx="6766343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/>
              <a:t>Source: Add source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46695" y="517967"/>
            <a:ext cx="10867972" cy="528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Add chart title here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95B45AF5-26D0-3042-B0AB-CA5EF015C5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774B317E-21C5-1745-BE88-290F56726B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39F346-81C1-0B46-B5E0-2EDE2687A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29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204148" y="2996623"/>
            <a:ext cx="9746073" cy="447452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>
            <a:lvl1pPr marL="0" marR="0" indent="0" algn="l" defTabSz="642915" rtl="0" eaLnBrk="1" fontAlgn="base" latinLnBrk="0" hangingPunct="1">
              <a:lnSpc>
                <a:spcPct val="140000"/>
              </a:lnSpc>
              <a:spcBef>
                <a:spcPts val="2109"/>
              </a:spcBef>
              <a:spcAft>
                <a:spcPts val="200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2000" cap="none" baseline="0">
                <a:solidFill>
                  <a:srgbClr val="050606"/>
                </a:solidFill>
              </a:defRPr>
            </a:lvl1pPr>
            <a:lvl2pPr marL="32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ts val="2000"/>
              </a:spcAft>
              <a:defRPr/>
            </a:pPr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0313" y="2345635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E1E1D0CB-6F0F-9847-9A71-AE64C403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2A921306-A16B-8445-A6DC-4327BF9E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6CD96-7A99-C447-B5AA-284EE64E0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56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2167" y="228601"/>
            <a:ext cx="11387667" cy="5870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AC4E9-75EE-4915-AEB6-C6891EE90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3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low in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E90AA-96A8-C546-B6C2-70A0D623F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3437" y="-632709"/>
            <a:ext cx="12193595" cy="81290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87-29F9-DE44-9F1C-D54D423E2DB4}"/>
              </a:ext>
            </a:extLst>
          </p:cNvPr>
          <p:cNvSpPr/>
          <p:nvPr userDrawn="1"/>
        </p:nvSpPr>
        <p:spPr>
          <a:xfrm>
            <a:off x="-5032" y="-632709"/>
            <a:ext cx="12193595" cy="8129063"/>
          </a:xfrm>
          <a:prstGeom prst="rect">
            <a:avLst/>
          </a:prstGeom>
          <a:solidFill>
            <a:srgbClr val="005288">
              <a:alpha val="67059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90" y="390543"/>
            <a:ext cx="10708748" cy="1816925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5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8189" y="2280634"/>
            <a:ext cx="10708748" cy="114836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7AD55-8AE7-B04C-A183-19CD2864A0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189" y="3829059"/>
            <a:ext cx="3698875" cy="131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40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5259B2E-2FEF-A64F-8760-8691A70A6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C131CE-4E30-DE4B-AB8A-A8FD12FA2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08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FE2C71-A407-1443-8E3F-D26B87107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488" b="1810"/>
          <a:stretch/>
        </p:blipFill>
        <p:spPr>
          <a:xfrm>
            <a:off x="-1" y="0"/>
            <a:ext cx="12192001" cy="6857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380E8-22F6-1840-9848-D52F39AFD78E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5288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6AFE8EF-C433-A04D-8FA7-421BB355A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Divider slide +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1F6F3CA-DCA5-7D4E-AA81-4152972D5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9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DD99A83E-845A-484A-843A-24FDEA183558}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National Dam Safety Program Technical Seminar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619E4-EB49-D04C-9F79-4BB3758FD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204149" y="2300174"/>
            <a:ext cx="9746075" cy="880064"/>
          </a:xfrm>
          <a:prstGeom prst="rect">
            <a:avLst/>
          </a:prstGeom>
        </p:spPr>
        <p:txBody>
          <a:bodyPr lIns="64251" tIns="32125" rIns="64251" bIns="32125"/>
          <a:lstStyle>
            <a:lvl1pPr algn="l">
              <a:lnSpc>
                <a:spcPts val="5000"/>
              </a:lnSpc>
              <a:spcBef>
                <a:spcPts val="7500"/>
              </a:spcBef>
              <a:spcAft>
                <a:spcPts val="0"/>
              </a:spcAft>
              <a:defRPr sz="4600" baseline="0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4152" y="3202727"/>
            <a:ext cx="9746073" cy="717193"/>
          </a:xfrm>
          <a:prstGeom prst="rect">
            <a:avLst/>
          </a:prstGeom>
        </p:spPr>
        <p:txBody>
          <a:bodyPr wrap="square" lIns="64251" tIns="32125" rIns="64251" bIns="32125">
            <a:spAutoFit/>
          </a:bodyPr>
          <a:lstStyle>
            <a:lvl1pPr marL="0" indent="0" algn="l">
              <a:lnSpc>
                <a:spcPts val="5000"/>
              </a:lnSpc>
              <a:spcBef>
                <a:spcPts val="2109"/>
              </a:spcBef>
              <a:buClr>
                <a:schemeClr val="tx2"/>
              </a:buClr>
              <a:buSzPct val="100000"/>
              <a:buFontTx/>
              <a:buNone/>
              <a:defRPr sz="4600" cap="none" baseline="0">
                <a:solidFill>
                  <a:srgbClr val="5A5B5D"/>
                </a:solidFill>
              </a:defRPr>
            </a:lvl1pPr>
            <a:lvl2pPr marL="32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F2BF6-D194-1343-93BA-82E52542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0"/>
            <a:ext cx="4443413" cy="365125"/>
          </a:xfrm>
        </p:spPr>
        <p:txBody>
          <a:bodyPr/>
          <a:lstStyle/>
          <a:p>
            <a:r>
              <a:rPr lang="en-US"/>
              <a:t>National Dam Safety Program Technical Seminar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06CF50-EC7F-7045-8A7E-444D3AE99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F55905DA-9C4D-EE4A-8870-6FB2EB81F1D1}"/>
              </a:ext>
            </a:extLst>
          </p:cNvPr>
          <p:cNvSpPr txBox="1">
            <a:spLocks/>
          </p:cNvSpPr>
          <p:nvPr userDrawn="1"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236FD-D275-D549-B0E5-35B58EAE6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3FC85-6BF3-D94D-B8FE-FD0C2A5B203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188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2F1596D-781D-EF48-81CB-1D95696A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87490" y="629952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6C9652F4-E8D4-6446-9C97-A4DC7804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903" y="6299521"/>
            <a:ext cx="9144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8C88F9-061D-C641-A335-28618704B8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5837" y="2143639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D75EF01-B7F2-F84B-B493-D6438400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1206938"/>
            <a:ext cx="5117441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9BDD282-AEF1-FF4D-A786-616931069BA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722076" y="1379318"/>
            <a:ext cx="4860325" cy="3764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62CD6B-A2FE-2346-8B4F-FE3C992B9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85349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4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6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80EFCB7-513F-8445-B833-1531FD238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3E4F6407-0B13-BA4A-9466-7F50E80E5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3641A-DF3D-014E-836A-3DD8B99E67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41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0A274D-3608-414D-A6B0-24A592E09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87" r="42055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18D89283-3265-234E-957A-919FE8DF1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0340" y="62766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60E538AA-6286-FD43-A4B4-5EE44693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753" y="627666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19773" y="2159000"/>
            <a:ext cx="5268383" cy="371754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773" y="1387209"/>
            <a:ext cx="4833555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07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0" y="6173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913BF66-4269-4031-9062-2F73B195830D}" type="datetime1">
              <a:rPr lang="en-US" smtClean="0"/>
              <a:t>1/19/2022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13"/>
          <p:cNvCxnSpPr>
            <a:cxnSpLocks noChangeShapeType="1"/>
          </p:cNvCxnSpPr>
          <p:nvPr userDrawn="1"/>
        </p:nvCxnSpPr>
        <p:spPr bwMode="auto">
          <a:xfrm>
            <a:off x="738194" y="1297384"/>
            <a:ext cx="10715625" cy="0"/>
          </a:xfrm>
          <a:prstGeom prst="line">
            <a:avLst/>
          </a:prstGeom>
          <a:noFill/>
          <a:ln w="254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B46968-E1B9-AE4F-9DEE-EDC8D5B1D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C257D-A786-9244-9E17-CE618C8B92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63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1" r:id="rId2"/>
    <p:sldLayoutId id="2147483666" r:id="rId3"/>
    <p:sldLayoutId id="2147483667" r:id="rId4"/>
    <p:sldLayoutId id="2147483650" r:id="rId5"/>
    <p:sldLayoutId id="2147483651" r:id="rId6"/>
    <p:sldLayoutId id="2147483670" r:id="rId7"/>
    <p:sldLayoutId id="2147483652" r:id="rId8"/>
    <p:sldLayoutId id="2147483668" r:id="rId9"/>
    <p:sldLayoutId id="2147483653" r:id="rId10"/>
    <p:sldLayoutId id="2147483669" r:id="rId11"/>
    <p:sldLayoutId id="2147483654" r:id="rId12"/>
    <p:sldLayoutId id="2147483659" r:id="rId13"/>
    <p:sldLayoutId id="2147483658" r:id="rId14"/>
    <p:sldLayoutId id="2147483657" r:id="rId15"/>
    <p:sldLayoutId id="2147483662" r:id="rId16"/>
    <p:sldLayoutId id="2147483660" r:id="rId17"/>
    <p:sldLayoutId id="2147483672" r:id="rId1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7472" algn="l" defTabSz="457200" rtl="0" eaLnBrk="1" latinLnBrk="0" hangingPunct="1">
        <a:lnSpc>
          <a:spcPts val="2600"/>
        </a:lnSpc>
        <a:spcBef>
          <a:spcPts val="1000"/>
        </a:spcBef>
        <a:buClr>
          <a:schemeClr val="accent3">
            <a:lumMod val="75000"/>
          </a:schemeClr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buClr>
          <a:schemeClr val="accent3">
            <a:lumMod val="75000"/>
          </a:schemeClr>
        </a:buClr>
        <a:buSzPct val="50000"/>
        <a:buFont typeface="Wingdings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1.wdp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hydrometcloud.com/hydrometcloud/index.jsp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Leying.Zhang@montgomerycountymd.gov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Gene.Gopenko@montgomerycountymd.g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CC8FA-649E-F545-8553-84D07A44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90" y="1"/>
            <a:ext cx="10708748" cy="2207468"/>
          </a:xfrm>
        </p:spPr>
        <p:txBody>
          <a:bodyPr/>
          <a:lstStyle/>
          <a:p>
            <a:r>
              <a:rPr lang="en-US" dirty="0">
                <a:latin typeface="Franklin Gothic Medium"/>
                <a:cs typeface="Times New Roman"/>
              </a:rPr>
              <a:t>Experience with Using Remote Monitoring in Dam Emergency Response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ED87B-1A0F-8F4C-8666-B2142F1F7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National Dam Safety Program Technical Seminar | February 23 - 24,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357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D30FE-9960-F841-B34B-6E1863A6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 Emergency Response</a:t>
            </a:r>
          </a:p>
        </p:txBody>
      </p:sp>
    </p:spTree>
    <p:extLst>
      <p:ext uri="{BB962C8B-B14F-4D97-AF65-F5344CB8AC3E}">
        <p14:creationId xmlns:p14="http://schemas.microsoft.com/office/powerpoint/2010/main" val="2730170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 Emergency Response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189" y="1524000"/>
            <a:ext cx="4652961" cy="44378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DEP’s Emergency Response governed by Emergency Action Plans (EAPs)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Share responsibility with other County’s departments (OEMHS, Police, Fire, DOT, and others)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DEP Staff in Emergency Operation Center (EOC)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DEP Dam Monitoring Procedures</a:t>
            </a:r>
          </a:p>
          <a:p>
            <a:pPr marL="301943" lvl="1" indent="0">
              <a:buNone/>
            </a:pPr>
            <a:endParaRPr lang="en-US" dirty="0"/>
          </a:p>
        </p:txBody>
      </p:sp>
      <p:pic>
        <p:nvPicPr>
          <p:cNvPr id="7" name="Picture 6" descr="Hurricane Ida forecast map">
            <a:extLst>
              <a:ext uri="{FF2B5EF4-FFF2-40B4-BE49-F238E27FC236}">
                <a16:creationId xmlns:a16="http://schemas.microsoft.com/office/drawing/2014/main" id="{AEFED495-0956-4791-9EA5-80E513850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7111"/>
            <a:ext cx="5475468" cy="43411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3774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Do We Mobilize?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993" y="1416394"/>
            <a:ext cx="4383919" cy="42211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347345"/>
            <a:r>
              <a:rPr lang="en-US" dirty="0"/>
              <a:t>Start monitoring remotely: precipitation and water levels</a:t>
            </a:r>
          </a:p>
          <a:p>
            <a:pPr indent="-347345">
              <a:buClr>
                <a:srgbClr val="8A8C8F"/>
              </a:buClr>
            </a:pPr>
            <a:r>
              <a:rPr lang="en-US" dirty="0"/>
              <a:t>Activation: Full Mobilization – when rainfall amounts as predicted by NWS are: </a:t>
            </a:r>
          </a:p>
          <a:p>
            <a:pPr lvl="1"/>
            <a:r>
              <a:rPr lang="en-US" dirty="0"/>
              <a:t>3” rain in 6 hours</a:t>
            </a:r>
          </a:p>
          <a:p>
            <a:pPr lvl="1"/>
            <a:r>
              <a:rPr lang="en-US" dirty="0"/>
              <a:t>4” rain in 12 hours</a:t>
            </a:r>
          </a:p>
          <a:p>
            <a:pPr lvl="1"/>
            <a:r>
              <a:rPr lang="en-US" dirty="0"/>
              <a:t>5” rain in 24 hours</a:t>
            </a:r>
          </a:p>
          <a:p>
            <a:pPr marL="400050" indent="-342900">
              <a:buClr>
                <a:srgbClr val="8A8C8F"/>
              </a:buClr>
            </a:pPr>
            <a:r>
              <a:rPr lang="en-US" dirty="0"/>
              <a:t>Use of remote monitoring during the dam safety emergency event</a:t>
            </a:r>
          </a:p>
          <a:p>
            <a:pPr indent="-347345"/>
            <a:endParaRPr lang="en-US" dirty="0"/>
          </a:p>
        </p:txBody>
      </p:sp>
      <p:pic>
        <p:nvPicPr>
          <p:cNvPr id="5" name="Picture 4" descr="Late Tuesday night through Early Thursday morning remnants of Ida in the Baltimore/Washington area">
            <a:extLst>
              <a:ext uri="{FF2B5EF4-FFF2-40B4-BE49-F238E27FC236}">
                <a16:creationId xmlns:a16="http://schemas.microsoft.com/office/drawing/2014/main" id="{CC6BD00F-86D7-4AE1-9F22-451D5E2BC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172" y="1318698"/>
            <a:ext cx="6887794" cy="486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23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043870-899B-4321-B3BE-9611D6ADC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Wheaton Branch During Hurricane Ida</a:t>
            </a:r>
          </a:p>
        </p:txBody>
      </p:sp>
      <p:pic>
        <p:nvPicPr>
          <p:cNvPr id="12" name="Picture 11" descr="Wheaton precipitation between September 1 and September 2.">
            <a:extLst>
              <a:ext uri="{FF2B5EF4-FFF2-40B4-BE49-F238E27FC236}">
                <a16:creationId xmlns:a16="http://schemas.microsoft.com/office/drawing/2014/main" id="{69DE0026-40B3-44AB-97B1-294DAC054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555" y="1340282"/>
            <a:ext cx="9498764" cy="46919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6241566B-DF2B-4892-A6B1-CA85FDF780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5288920"/>
              </p:ext>
            </p:extLst>
          </p:nvPr>
        </p:nvGraphicFramePr>
        <p:xfrm>
          <a:off x="7690215" y="1852042"/>
          <a:ext cx="4501785" cy="1371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526">
                  <a:extLst>
                    <a:ext uri="{9D8B030D-6E8A-4147-A177-3AD203B41FA5}">
                      <a16:colId xmlns:a16="http://schemas.microsoft.com/office/drawing/2014/main" val="3782915623"/>
                    </a:ext>
                  </a:extLst>
                </a:gridCol>
                <a:gridCol w="1986259">
                  <a:extLst>
                    <a:ext uri="{9D8B030D-6E8A-4147-A177-3AD203B41FA5}">
                      <a16:colId xmlns:a16="http://schemas.microsoft.com/office/drawing/2014/main" val="3405929161"/>
                    </a:ext>
                  </a:extLst>
                </a:gridCol>
              </a:tblGrid>
              <a:tr h="65087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effectLst/>
                          <a:latin typeface="Arial" panose="020B0604020202020204" pitchFamily="34" charset="0"/>
                        </a:rPr>
                        <a:t>Date/Time(EST5EDT)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effectLst/>
                          <a:latin typeface="Arial" panose="020B0604020202020204" pitchFamily="34" charset="0"/>
                        </a:rPr>
                        <a:t>Precipitation(in)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141717"/>
                  </a:ext>
                </a:extLst>
              </a:tr>
              <a:tr h="2389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</a:rPr>
                        <a:t>Total 6 </a:t>
                      </a:r>
                      <a:r>
                        <a:rPr lang="en-US" sz="1200" b="1" i="0" u="none" strike="noStrike" dirty="0" err="1">
                          <a:effectLst/>
                          <a:latin typeface="Arial" panose="020B0604020202020204" pitchFamily="34" charset="0"/>
                        </a:rPr>
                        <a:t>hr</a:t>
                      </a:r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</a:rPr>
                        <a:t> Precipitation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 panose="020B0604020202020204" pitchFamily="34" charset="0"/>
                        </a:rPr>
                        <a:t>2.02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1455349"/>
                  </a:ext>
                </a:extLst>
              </a:tr>
              <a:tr h="2409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</a:rPr>
                        <a:t>Total 12 </a:t>
                      </a:r>
                      <a:r>
                        <a:rPr lang="en-US" sz="1200" b="1" i="0" u="none" strike="noStrike" dirty="0" err="1">
                          <a:effectLst/>
                          <a:latin typeface="Arial" panose="020B0604020202020204" pitchFamily="34" charset="0"/>
                        </a:rPr>
                        <a:t>hr</a:t>
                      </a:r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</a:rPr>
                        <a:t> Precipitation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 panose="020B0604020202020204" pitchFamily="34" charset="0"/>
                        </a:rPr>
                        <a:t>2.11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4842854"/>
                  </a:ext>
                </a:extLst>
              </a:tr>
              <a:tr h="240906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</a:rPr>
                        <a:t>Total 24 </a:t>
                      </a:r>
                      <a:r>
                        <a:rPr lang="en-US" sz="1200" b="1" i="0" u="none" strike="noStrike" dirty="0" err="1">
                          <a:effectLst/>
                          <a:latin typeface="Arial" panose="020B0604020202020204" pitchFamily="34" charset="0"/>
                        </a:rPr>
                        <a:t>hr</a:t>
                      </a:r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</a:rPr>
                        <a:t> Precipitation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</a:rPr>
                        <a:t>2.69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383224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CF9F5-AB13-4318-BCC1-8A32D1108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13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48CB73-70A6-477C-95D6-17AA92650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Wheaton Branch During Hurricane Ida (2)</a:t>
            </a:r>
          </a:p>
        </p:txBody>
      </p:sp>
      <p:pic>
        <p:nvPicPr>
          <p:cNvPr id="5" name="Picture 4" descr="Water levels in Wheaton from September 1 and September 2.">
            <a:extLst>
              <a:ext uri="{FF2B5EF4-FFF2-40B4-BE49-F238E27FC236}">
                <a16:creationId xmlns:a16="http://schemas.microsoft.com/office/drawing/2014/main" id="{CBFB781C-A5DA-419B-A3AC-7463CC48B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37" y="1313220"/>
            <a:ext cx="8801350" cy="47232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3EF4A-210E-4E1B-A9E3-B044809E9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14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67C56F-44AC-4EDB-A46D-26DEE3553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Using Remote Monitoring System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15B1D7-A8AD-4506-893D-D412FE5C2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201C1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 water levels in real time for detection of rising water levels and provide early warnings about high water levels or flooding. </a:t>
            </a:r>
          </a:p>
          <a:p>
            <a:r>
              <a:rPr lang="en-US" sz="2400" dirty="0">
                <a:solidFill>
                  <a:srgbClr val="201C1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Alert County staff, </a:t>
            </a:r>
            <a:r>
              <a:rPr lang="en-US" sz="24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first responders</a:t>
            </a:r>
            <a:r>
              <a:rPr lang="en-US" sz="2400" dirty="0">
                <a:solidFill>
                  <a:srgbClr val="201C1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property owners, communities, and residents to potential flood hazards</a:t>
            </a:r>
          </a:p>
          <a:p>
            <a:r>
              <a:rPr lang="en-US" sz="24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Get the right data in-time to make critical decisions. </a:t>
            </a:r>
          </a:p>
          <a:p>
            <a:r>
              <a:rPr lang="en-US" sz="24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preserve infrastructure, protect lives and properties</a:t>
            </a:r>
          </a:p>
          <a:p>
            <a:r>
              <a:rPr lang="en-US" sz="25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Access data from anywhere</a:t>
            </a:r>
          </a:p>
          <a:p>
            <a:r>
              <a:rPr lang="en-US" sz="24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Easily share important data through graphs, notifications, alarms and data reports</a:t>
            </a:r>
          </a:p>
          <a:p>
            <a:endParaRPr lang="en-US" sz="2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6E28F-8FC8-4C61-90CC-9983D0706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85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D30FE-9960-F841-B34B-6E1863A6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Monitoring System</a:t>
            </a:r>
          </a:p>
        </p:txBody>
      </p:sp>
    </p:spTree>
    <p:extLst>
      <p:ext uri="{BB962C8B-B14F-4D97-AF65-F5344CB8AC3E}">
        <p14:creationId xmlns:p14="http://schemas.microsoft.com/office/powerpoint/2010/main" val="3391109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B935EC-C470-464E-8D52-7CF7B4921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on Remote Monitoring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3B6AC3-6566-4D61-A8A3-D30BCAD56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indent="-347345"/>
            <a:r>
              <a:rPr lang="en-US" dirty="0">
                <a:ea typeface="+mn-lt"/>
                <a:cs typeface="+mn-lt"/>
              </a:rPr>
              <a:t>2006 County acquired remote monitoring system under a contract with Sutron</a:t>
            </a:r>
          </a:p>
          <a:p>
            <a:pPr indent="-347345">
              <a:buClr>
                <a:srgbClr val="8A8C8F"/>
              </a:buClr>
            </a:pPr>
            <a:r>
              <a:rPr lang="en-US" dirty="0">
                <a:ea typeface="+mn-lt"/>
                <a:cs typeface="+mn-lt"/>
              </a:rPr>
              <a:t>5 stations installed</a:t>
            </a:r>
          </a:p>
          <a:p>
            <a:pPr indent="-347345">
              <a:buClr>
                <a:srgbClr val="8A8C8F"/>
              </a:buClr>
            </a:pPr>
            <a:r>
              <a:rPr lang="en-US" dirty="0">
                <a:ea typeface="+mn-lt"/>
                <a:cs typeface="+mn-lt"/>
              </a:rPr>
              <a:t>In 2018 one additional station with camera was installed </a:t>
            </a:r>
          </a:p>
          <a:p>
            <a:pPr indent="-347345">
              <a:buClr>
                <a:srgbClr val="8A8C8F"/>
              </a:buClr>
            </a:pPr>
            <a:r>
              <a:rPr lang="en-US" dirty="0">
                <a:ea typeface="+mn-lt"/>
                <a:cs typeface="+mn-lt"/>
              </a:rPr>
              <a:t>Originally used radio signal. Switched to Cellular signal</a:t>
            </a:r>
          </a:p>
          <a:p>
            <a:pPr indent="-347345">
              <a:buClr>
                <a:srgbClr val="8A8C8F"/>
              </a:buClr>
            </a:pPr>
            <a:r>
              <a:rPr lang="en-US" dirty="0">
                <a:ea typeface="+mn-lt"/>
                <a:cs typeface="+mn-lt"/>
              </a:rPr>
              <a:t>Originally used Pressure Transducers. Later switched to Bubblers </a:t>
            </a:r>
          </a:p>
          <a:p>
            <a:pPr indent="-347345">
              <a:buClr>
                <a:srgbClr val="8A8C8F"/>
              </a:buClr>
            </a:pPr>
            <a:r>
              <a:rPr lang="en-US" dirty="0">
                <a:ea typeface="+mn-lt"/>
                <a:cs typeface="+mn-lt"/>
              </a:rPr>
              <a:t>4 new stations to be installed in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3D614-7F6F-4EA6-B3BA-51C334D82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08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4A2C6B5-72DD-46C0-A4F7-1150D5539C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8186" y="657189"/>
            <a:ext cx="10715627" cy="514899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2800" b="1" kern="1200" dirty="0">
                <a:solidFill>
                  <a:srgbClr val="005288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Existing Remote Monitoring Stations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6B490362-3B1A-4F49-A6C4-F05A31D81492}"/>
              </a:ext>
            </a:extLst>
          </p:cNvPr>
          <p:cNvSpPr txBox="1">
            <a:spLocks/>
          </p:cNvSpPr>
          <p:nvPr/>
        </p:nvSpPr>
        <p:spPr>
          <a:xfrm>
            <a:off x="123867" y="1502454"/>
            <a:ext cx="5325631" cy="336998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7472" algn="l" defTabSz="457200" rtl="0" eaLnBrk="1" latinLnBrk="0" hangingPunct="1">
              <a:lnSpc>
                <a:spcPts val="26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buClr>
                <a:schemeClr val="accent3">
                  <a:lumMod val="75000"/>
                </a:schemeClr>
              </a:buClr>
              <a:buSzPct val="50000"/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755" indent="-457200">
              <a:buFont typeface="Wingdings" panose="05000000000000000000" pitchFamily="2" charset="2"/>
              <a:buChar char="§"/>
            </a:pPr>
            <a:r>
              <a:rPr lang="en-US" sz="2600" dirty="0"/>
              <a:t> </a:t>
            </a:r>
            <a:r>
              <a:rPr lang="en-US" dirty="0">
                <a:latin typeface="Arial"/>
                <a:cs typeface="Arial"/>
              </a:rPr>
              <a:t>Dams with Monitoring Stations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1700" dirty="0">
                <a:latin typeface="Arial"/>
                <a:cs typeface="Arial"/>
              </a:rPr>
              <a:t>Wheaton Branch Dam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1700" dirty="0" err="1">
                <a:latin typeface="Arial"/>
                <a:cs typeface="Arial"/>
              </a:rPr>
              <a:t>Crabbs</a:t>
            </a:r>
            <a:r>
              <a:rPr lang="en-US" sz="1700" dirty="0">
                <a:latin typeface="Arial"/>
                <a:cs typeface="Arial"/>
              </a:rPr>
              <a:t> Branch Dam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1700" dirty="0" err="1">
                <a:latin typeface="Arial"/>
                <a:cs typeface="Arial"/>
              </a:rPr>
              <a:t>Gudelsky</a:t>
            </a:r>
            <a:r>
              <a:rPr lang="en-US" sz="1700" dirty="0">
                <a:latin typeface="Arial"/>
                <a:cs typeface="Arial"/>
              </a:rPr>
              <a:t> Pond Dam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1700" dirty="0">
                <a:latin typeface="Arial"/>
                <a:cs typeface="Arial"/>
              </a:rPr>
              <a:t>Railroad Branch Dam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1700" dirty="0">
                <a:latin typeface="Arial"/>
                <a:cs typeface="Arial"/>
              </a:rPr>
              <a:t>Gunners Lake Dam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7345">
              <a:buFont typeface="Wingdings" panose="05000000000000000000" pitchFamily="2" charset="2"/>
              <a:buChar char="§"/>
            </a:pPr>
            <a:r>
              <a:rPr lang="en-US" dirty="0">
                <a:latin typeface="Arial"/>
                <a:cs typeface="Arial"/>
              </a:rPr>
              <a:t>Dennis Ave Bridge Station</a:t>
            </a:r>
          </a:p>
          <a:p>
            <a:pPr indent="-347345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7345"/>
            <a:endParaRPr lang="en-US" dirty="0"/>
          </a:p>
        </p:txBody>
      </p:sp>
      <p:grpSp>
        <p:nvGrpSpPr>
          <p:cNvPr id="2" name="Group 1" descr="Riser Structure &#10;Hydromet Monitoring Station &#10;Staff Gauge &#10;-Stage 3&#10;-Stage 2">
            <a:extLst>
              <a:ext uri="{FF2B5EF4-FFF2-40B4-BE49-F238E27FC236}">
                <a16:creationId xmlns:a16="http://schemas.microsoft.com/office/drawing/2014/main" id="{FF91CE30-2DB1-444D-B3E8-759E0998F640}"/>
              </a:ext>
            </a:extLst>
          </p:cNvPr>
          <p:cNvGrpSpPr/>
          <p:nvPr/>
        </p:nvGrpSpPr>
        <p:grpSpPr>
          <a:xfrm>
            <a:off x="4610176" y="1530900"/>
            <a:ext cx="4932766" cy="3896380"/>
            <a:chOff x="609600" y="66848"/>
            <a:chExt cx="119126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9DA013-65E4-4A47-AB31-A47F5C5DE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66848"/>
              <a:ext cx="10921319" cy="6858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79008A-8395-4608-9B01-CC024747A375}"/>
                </a:ext>
              </a:extLst>
            </p:cNvPr>
            <p:cNvSpPr txBox="1"/>
            <p:nvPr/>
          </p:nvSpPr>
          <p:spPr>
            <a:xfrm>
              <a:off x="9536020" y="3993124"/>
              <a:ext cx="1568347" cy="395982"/>
            </a:xfrm>
            <a:prstGeom prst="rect">
              <a:avLst/>
            </a:prstGeom>
            <a:solidFill>
              <a:srgbClr val="FF717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>
                  <a:solidFill>
                    <a:sysClr val="windowText" lastClr="000000"/>
                  </a:solidFill>
                  <a:latin typeface="+mj-lt"/>
                </a:rPr>
                <a:t>Stage 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3DBF4B-E717-4049-852D-9CAF86EC1C03}"/>
                </a:ext>
              </a:extLst>
            </p:cNvPr>
            <p:cNvSpPr txBox="1"/>
            <p:nvPr/>
          </p:nvSpPr>
          <p:spPr>
            <a:xfrm>
              <a:off x="9536020" y="4717923"/>
              <a:ext cx="1568347" cy="39598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>
                  <a:solidFill>
                    <a:prstClr val="black"/>
                  </a:solidFill>
                  <a:latin typeface="+mj-lt"/>
                </a:rPr>
                <a:t>Stage 2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982AEEF-00D6-48E4-93A7-4A4BFCCBC1E2}"/>
                </a:ext>
              </a:extLst>
            </p:cNvPr>
            <p:cNvCxnSpPr/>
            <p:nvPr/>
          </p:nvCxnSpPr>
          <p:spPr>
            <a:xfrm flipH="1">
              <a:off x="9144000" y="4152900"/>
              <a:ext cx="381000" cy="1016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29ECF5E-C8BA-42BD-8E2F-A4D83EC2DC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44000" y="4521200"/>
              <a:ext cx="276268" cy="38138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0AA76A78-8C44-4908-B236-05F5981691CD}"/>
                </a:ext>
              </a:extLst>
            </p:cNvPr>
            <p:cNvSpPr txBox="1">
              <a:spLocks noRot="1" noChangeArrowheads="1"/>
            </p:cNvSpPr>
            <p:nvPr/>
          </p:nvSpPr>
          <p:spPr>
            <a:xfrm>
              <a:off x="9144000" y="3506391"/>
              <a:ext cx="3378200" cy="9062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en-US" sz="1400">
                  <a:solidFill>
                    <a:schemeClr val="bg1"/>
                  </a:solidFill>
                </a:rPr>
                <a:t>Staff Gauge</a:t>
              </a:r>
            </a:p>
          </p:txBody>
        </p: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D66473B4-66EC-443F-A99F-F777DF92B2AB}"/>
                </a:ext>
              </a:extLst>
            </p:cNvPr>
            <p:cNvSpPr txBox="1">
              <a:spLocks noRot="1" noChangeArrowheads="1"/>
            </p:cNvSpPr>
            <p:nvPr/>
          </p:nvSpPr>
          <p:spPr>
            <a:xfrm>
              <a:off x="5359400" y="2924915"/>
              <a:ext cx="3784600" cy="90627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en-US" sz="1400" err="1">
                  <a:solidFill>
                    <a:schemeClr val="bg1"/>
                  </a:solidFill>
                </a:rPr>
                <a:t>Hydromet</a:t>
              </a:r>
              <a:r>
                <a:rPr lang="en-US" altLang="en-US" sz="1400">
                  <a:solidFill>
                    <a:schemeClr val="bg1"/>
                  </a:solidFill>
                </a:rPr>
                <a:t> Monitoring Station</a:t>
              </a:r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8BCE5712-CE5C-4D49-8DA4-9FC66BE3A33A}"/>
                </a:ext>
              </a:extLst>
            </p:cNvPr>
            <p:cNvSpPr txBox="1">
              <a:spLocks noRot="1" noChangeArrowheads="1"/>
            </p:cNvSpPr>
            <p:nvPr/>
          </p:nvSpPr>
          <p:spPr>
            <a:xfrm>
              <a:off x="609600" y="3841930"/>
              <a:ext cx="3378200" cy="90627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en-US" sz="1600">
                  <a:solidFill>
                    <a:schemeClr val="bg1"/>
                  </a:solidFill>
                </a:rPr>
                <a:t>Riser </a:t>
              </a:r>
              <a:r>
                <a:rPr lang="en-US" altLang="en-US" sz="1400">
                  <a:solidFill>
                    <a:schemeClr val="bg1"/>
                  </a:solidFill>
                </a:rPr>
                <a:t>Structure</a:t>
              </a:r>
              <a:endParaRPr lang="en-US" altLang="en-US" sz="1600">
                <a:solidFill>
                  <a:schemeClr val="bg1"/>
                </a:solidFill>
              </a:endParaRPr>
            </a:p>
          </p:txBody>
        </p:sp>
      </p:grpSp>
      <p:pic>
        <p:nvPicPr>
          <p:cNvPr id="17" name="Picture 16" descr="Hydromet Monitoring Station">
            <a:extLst>
              <a:ext uri="{FF2B5EF4-FFF2-40B4-BE49-F238E27FC236}">
                <a16:creationId xmlns:a16="http://schemas.microsoft.com/office/drawing/2014/main" id="{C754C180-9189-470F-8E22-47E0682C9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666" y="3027640"/>
            <a:ext cx="2843512" cy="37440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7077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02ED7B-B02E-467A-8AAA-72CBCBC7A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Monitoring System Components</a:t>
            </a:r>
          </a:p>
        </p:txBody>
      </p:sp>
      <p:grpSp>
        <p:nvGrpSpPr>
          <p:cNvPr id="18" name="Group 17" descr="Equipments&#10;System Integration&#10;Data Management  &#10;">
            <a:extLst>
              <a:ext uri="{FF2B5EF4-FFF2-40B4-BE49-F238E27FC236}">
                <a16:creationId xmlns:a16="http://schemas.microsoft.com/office/drawing/2014/main" id="{543E00A7-5169-4007-AA25-C8D2AB58A647}"/>
              </a:ext>
            </a:extLst>
          </p:cNvPr>
          <p:cNvGrpSpPr/>
          <p:nvPr/>
        </p:nvGrpSpPr>
        <p:grpSpPr>
          <a:xfrm>
            <a:off x="1444685" y="2000318"/>
            <a:ext cx="8671379" cy="3502558"/>
            <a:chOff x="1315585" y="2390613"/>
            <a:chExt cx="8273666" cy="27994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946C92-E7D4-4112-A66D-2239BB29B67D}"/>
                </a:ext>
              </a:extLst>
            </p:cNvPr>
            <p:cNvSpPr/>
            <p:nvPr/>
          </p:nvSpPr>
          <p:spPr>
            <a:xfrm>
              <a:off x="6896308" y="4711095"/>
              <a:ext cx="2692943" cy="28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Textplatzhalter 2">
              <a:extLst>
                <a:ext uri="{FF2B5EF4-FFF2-40B4-BE49-F238E27FC236}">
                  <a16:creationId xmlns:a16="http://schemas.microsoft.com/office/drawing/2014/main" id="{77C87DD8-BCE8-4411-BA52-257FB92C1B3D}"/>
                </a:ext>
              </a:extLst>
            </p:cNvPr>
            <p:cNvSpPr txBox="1">
              <a:spLocks/>
            </p:cNvSpPr>
            <p:nvPr/>
          </p:nvSpPr>
          <p:spPr>
            <a:xfrm>
              <a:off x="7290138" y="4773905"/>
              <a:ext cx="1931974" cy="416130"/>
            </a:xfrm>
            <a:prstGeom prst="rect">
              <a:avLst/>
            </a:prstGeom>
          </p:spPr>
          <p:txBody>
            <a:bodyPr lIns="0" tIns="0" rIns="0" bIns="0"/>
            <a:lstStyle>
              <a:lvl1pPr marL="281808" indent="-281808" algn="l" defTabSz="40818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39"/>
                </a:spcAft>
                <a:buSzPct val="180000"/>
                <a:buFontTx/>
                <a:buBlip>
                  <a:blip r:embed="rId3"/>
                </a:buBlip>
                <a:defRPr sz="16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1pPr>
              <a:lvl2pPr marL="535435" indent="-225446" algn="l" defTabSz="40818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91"/>
                </a:spcAft>
                <a:buSzPct val="180000"/>
                <a:buFontTx/>
                <a:buBlip>
                  <a:blip r:embed="rId4"/>
                </a:buBlip>
                <a:defRPr sz="14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2pPr>
              <a:lvl3pPr marL="732701" indent="-169085" algn="l" defTabSz="408181" rtl="0" eaLnBrk="1" latinLnBrk="0" hangingPunct="1">
                <a:lnSpc>
                  <a:spcPct val="100000"/>
                </a:lnSpc>
                <a:spcBef>
                  <a:spcPts val="783"/>
                </a:spcBef>
                <a:buSzPct val="180000"/>
                <a:buFontTx/>
                <a:buBlip>
                  <a:blip r:embed="rId5"/>
                </a:buBlip>
                <a:defRPr sz="10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3pPr>
              <a:lvl4pPr marL="1428632" indent="-204090" algn="l" defTabSz="408181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836813" indent="-204090" algn="l" defTabSz="408181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244993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53174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61355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69535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000">
                  <a:solidFill>
                    <a:schemeClr val="bg1"/>
                  </a:solidFill>
                </a:rPr>
                <a:t>Data Management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3CB185-426C-4022-A821-3B14673F2AD9}"/>
                </a:ext>
              </a:extLst>
            </p:cNvPr>
            <p:cNvSpPr/>
            <p:nvPr/>
          </p:nvSpPr>
          <p:spPr>
            <a:xfrm>
              <a:off x="4100927" y="4705333"/>
              <a:ext cx="2692943" cy="28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8" name="Textplatzhalter 2">
              <a:extLst>
                <a:ext uri="{FF2B5EF4-FFF2-40B4-BE49-F238E27FC236}">
                  <a16:creationId xmlns:a16="http://schemas.microsoft.com/office/drawing/2014/main" id="{B23CB048-8ECD-4631-9775-F0254F3A4ADD}"/>
                </a:ext>
              </a:extLst>
            </p:cNvPr>
            <p:cNvSpPr txBox="1">
              <a:spLocks/>
            </p:cNvSpPr>
            <p:nvPr/>
          </p:nvSpPr>
          <p:spPr>
            <a:xfrm>
              <a:off x="4494757" y="4768143"/>
              <a:ext cx="1931974" cy="169747"/>
            </a:xfrm>
            <a:prstGeom prst="rect">
              <a:avLst/>
            </a:prstGeom>
          </p:spPr>
          <p:txBody>
            <a:bodyPr lIns="0" tIns="0" rIns="0" bIns="0"/>
            <a:lstStyle>
              <a:lvl1pPr marL="281808" indent="-281808" algn="l" defTabSz="40818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39"/>
                </a:spcAft>
                <a:buSzPct val="180000"/>
                <a:buFontTx/>
                <a:buBlip>
                  <a:blip r:embed="rId3"/>
                </a:buBlip>
                <a:defRPr sz="16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1pPr>
              <a:lvl2pPr marL="535435" indent="-225446" algn="l" defTabSz="40818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91"/>
                </a:spcAft>
                <a:buSzPct val="180000"/>
                <a:buFontTx/>
                <a:buBlip>
                  <a:blip r:embed="rId4"/>
                </a:buBlip>
                <a:defRPr sz="14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2pPr>
              <a:lvl3pPr marL="732701" indent="-169085" algn="l" defTabSz="408181" rtl="0" eaLnBrk="1" latinLnBrk="0" hangingPunct="1">
                <a:lnSpc>
                  <a:spcPct val="100000"/>
                </a:lnSpc>
                <a:spcBef>
                  <a:spcPts val="783"/>
                </a:spcBef>
                <a:buSzPct val="180000"/>
                <a:buFontTx/>
                <a:buBlip>
                  <a:blip r:embed="rId5"/>
                </a:buBlip>
                <a:defRPr sz="10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3pPr>
              <a:lvl4pPr marL="1428632" indent="-204090" algn="l" defTabSz="408181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836813" indent="-204090" algn="l" defTabSz="408181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244993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53174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61355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69535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000">
                  <a:solidFill>
                    <a:schemeClr val="tx1"/>
                  </a:solidFill>
                </a:rPr>
                <a:t>System Integration</a:t>
              </a:r>
            </a:p>
          </p:txBody>
        </p:sp>
        <p:pic>
          <p:nvPicPr>
            <p:cNvPr id="9" name="Grafik 5">
              <a:extLst>
                <a:ext uri="{FF2B5EF4-FFF2-40B4-BE49-F238E27FC236}">
                  <a16:creationId xmlns:a16="http://schemas.microsoft.com/office/drawing/2014/main" id="{60BEA2CD-EF49-4F4F-9000-CC36B4DB1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1599" y="3642315"/>
              <a:ext cx="707279" cy="821093"/>
            </a:xfrm>
            <a:prstGeom prst="rect">
              <a:avLst/>
            </a:prstGeom>
          </p:spPr>
        </p:pic>
        <p:pic>
          <p:nvPicPr>
            <p:cNvPr id="10" name="Grafik 7">
              <a:extLst>
                <a:ext uri="{FF2B5EF4-FFF2-40B4-BE49-F238E27FC236}">
                  <a16:creationId xmlns:a16="http://schemas.microsoft.com/office/drawing/2014/main" id="{3B3897C8-1FDC-41A6-B1AB-F93EC51AF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3328" y="2540891"/>
              <a:ext cx="648271" cy="503556"/>
            </a:xfrm>
            <a:prstGeom prst="rect">
              <a:avLst/>
            </a:prstGeom>
          </p:spPr>
        </p:pic>
        <p:pic>
          <p:nvPicPr>
            <p:cNvPr id="11" name="Grafik 15">
              <a:extLst>
                <a:ext uri="{FF2B5EF4-FFF2-40B4-BE49-F238E27FC236}">
                  <a16:creationId xmlns:a16="http://schemas.microsoft.com/office/drawing/2014/main" id="{8A37FCE4-A1D7-4440-BFEC-13EAF9500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6387" y="2513955"/>
              <a:ext cx="925203" cy="925203"/>
            </a:xfrm>
            <a:prstGeom prst="rect">
              <a:avLst/>
            </a:prstGeom>
          </p:spPr>
        </p:pic>
        <p:pic>
          <p:nvPicPr>
            <p:cNvPr id="12" name="Grafik 17">
              <a:extLst>
                <a:ext uri="{FF2B5EF4-FFF2-40B4-BE49-F238E27FC236}">
                  <a16:creationId xmlns:a16="http://schemas.microsoft.com/office/drawing/2014/main" id="{63B0D394-8B63-43EF-A01E-1AE078B6A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75000"/>
            </a:blip>
            <a:stretch>
              <a:fillRect/>
            </a:stretch>
          </p:blipFill>
          <p:spPr>
            <a:xfrm>
              <a:off x="4621301" y="3314625"/>
              <a:ext cx="1100261" cy="1100261"/>
            </a:xfrm>
            <a:prstGeom prst="rect">
              <a:avLst/>
            </a:prstGeom>
          </p:spPr>
        </p:pic>
        <p:pic>
          <p:nvPicPr>
            <p:cNvPr id="13" name="Grafik 19">
              <a:extLst>
                <a:ext uri="{FF2B5EF4-FFF2-40B4-BE49-F238E27FC236}">
                  <a16:creationId xmlns:a16="http://schemas.microsoft.com/office/drawing/2014/main" id="{AF6E1A84-89DD-4002-9FA7-68E86B3A1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38325" y="3011428"/>
              <a:ext cx="1079365" cy="1079365"/>
            </a:xfrm>
            <a:prstGeom prst="rect">
              <a:avLst/>
            </a:prstGeom>
          </p:spPr>
        </p:pic>
        <p:pic>
          <p:nvPicPr>
            <p:cNvPr id="14" name="Grafik 21">
              <a:extLst>
                <a:ext uri="{FF2B5EF4-FFF2-40B4-BE49-F238E27FC236}">
                  <a16:creationId xmlns:a16="http://schemas.microsoft.com/office/drawing/2014/main" id="{1C45BDEE-7B16-4416-ADDC-DF643091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6308" y="2629156"/>
              <a:ext cx="471382" cy="471382"/>
            </a:xfrm>
            <a:prstGeom prst="rect">
              <a:avLst/>
            </a:prstGeom>
          </p:spPr>
        </p:pic>
        <p:pic>
          <p:nvPicPr>
            <p:cNvPr id="15" name="Grafik 23">
              <a:extLst>
                <a:ext uri="{FF2B5EF4-FFF2-40B4-BE49-F238E27FC236}">
                  <a16:creationId xmlns:a16="http://schemas.microsoft.com/office/drawing/2014/main" id="{E2916865-294B-417A-8D59-C618AF454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7738" y="2390613"/>
              <a:ext cx="761273" cy="76574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CD8758-0B86-49A4-8467-CA6DC2875F94}"/>
                </a:ext>
              </a:extLst>
            </p:cNvPr>
            <p:cNvSpPr/>
            <p:nvPr/>
          </p:nvSpPr>
          <p:spPr>
            <a:xfrm>
              <a:off x="1315585" y="4705333"/>
              <a:ext cx="2692943" cy="28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" name="Textplatzhalter 2">
              <a:extLst>
                <a:ext uri="{FF2B5EF4-FFF2-40B4-BE49-F238E27FC236}">
                  <a16:creationId xmlns:a16="http://schemas.microsoft.com/office/drawing/2014/main" id="{3031C7F3-4928-4222-BD05-12F62E191CCF}"/>
                </a:ext>
              </a:extLst>
            </p:cNvPr>
            <p:cNvSpPr txBox="1">
              <a:spLocks/>
            </p:cNvSpPr>
            <p:nvPr/>
          </p:nvSpPr>
          <p:spPr>
            <a:xfrm>
              <a:off x="1805234" y="4788643"/>
              <a:ext cx="1621186" cy="190189"/>
            </a:xfrm>
            <a:prstGeom prst="rect">
              <a:avLst/>
            </a:prstGeom>
          </p:spPr>
          <p:txBody>
            <a:bodyPr lIns="0" tIns="0" rIns="0" bIns="0"/>
            <a:lstStyle>
              <a:lvl1pPr marL="281808" indent="-281808" algn="l" defTabSz="40818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39"/>
                </a:spcAft>
                <a:buSzPct val="180000"/>
                <a:buFontTx/>
                <a:buBlip>
                  <a:blip r:embed="rId3"/>
                </a:buBlip>
                <a:defRPr sz="16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1pPr>
              <a:lvl2pPr marL="535435" indent="-225446" algn="l" defTabSz="40818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91"/>
                </a:spcAft>
                <a:buSzPct val="180000"/>
                <a:buFontTx/>
                <a:buBlip>
                  <a:blip r:embed="rId4"/>
                </a:buBlip>
                <a:defRPr sz="14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2pPr>
              <a:lvl3pPr marL="732701" indent="-169085" algn="l" defTabSz="408181" rtl="0" eaLnBrk="1" latinLnBrk="0" hangingPunct="1">
                <a:lnSpc>
                  <a:spcPct val="100000"/>
                </a:lnSpc>
                <a:spcBef>
                  <a:spcPts val="783"/>
                </a:spcBef>
                <a:buSzPct val="180000"/>
                <a:buFontTx/>
                <a:buBlip>
                  <a:blip r:embed="rId5"/>
                </a:buBlip>
                <a:defRPr sz="10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3pPr>
              <a:lvl4pPr marL="1428632" indent="-204090" algn="l" defTabSz="408181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836813" indent="-204090" algn="l" defTabSz="408181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244993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53174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61355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69535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1000">
                  <a:solidFill>
                    <a:schemeClr val="tx1"/>
                  </a:solidFill>
                </a:rPr>
                <a:t>Equipments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E2376-CC65-4EBF-9B26-615A08AD0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13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C6CE9A-C6B8-094B-B83C-85DA3959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521306-CB15-9345-95A3-514A891A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  <a:p>
            <a:r>
              <a:rPr lang="en-US" dirty="0"/>
              <a:t>Dam Emergency Response</a:t>
            </a:r>
          </a:p>
          <a:p>
            <a:r>
              <a:rPr lang="en-US" dirty="0"/>
              <a:t>Remote Monitoring System</a:t>
            </a:r>
          </a:p>
          <a:p>
            <a:r>
              <a:rPr lang="en-US" dirty="0"/>
              <a:t>Remote Monitoring Data Management</a:t>
            </a:r>
          </a:p>
          <a:p>
            <a:r>
              <a:rPr lang="en-US" dirty="0"/>
              <a:t>Remote Monitoring Station Maintenance</a:t>
            </a:r>
          </a:p>
          <a:p>
            <a:r>
              <a:rPr lang="en-US" dirty="0"/>
              <a:t>Summary and Good Practices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2D32-BC6E-EB4A-90F9-ED1B7B59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17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0B2374-A062-4D5A-A2AD-899C36C2B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Equipment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D7C926-9D6F-4B46-8096-78130A5D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958764" y="55330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F61843-5584-484B-8F40-59717C80B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15340" y="1219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36E31665-5053-42B0-833A-37F297F14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95" y="1449449"/>
            <a:ext cx="3448524" cy="4457230"/>
          </a:xfrm>
        </p:spPr>
        <p:txBody>
          <a:bodyPr>
            <a:normAutofit/>
          </a:bodyPr>
          <a:lstStyle/>
          <a:p>
            <a:r>
              <a:rPr lang="en-US" dirty="0"/>
              <a:t>Tower</a:t>
            </a:r>
          </a:p>
          <a:p>
            <a:r>
              <a:rPr lang="en-US" dirty="0"/>
              <a:t>Power Supply (Solar, Battery)</a:t>
            </a:r>
          </a:p>
          <a:p>
            <a:r>
              <a:rPr lang="en-US" dirty="0"/>
              <a:t>Tipping Bucket Rain Gauges</a:t>
            </a:r>
          </a:p>
          <a:p>
            <a:r>
              <a:rPr lang="en-US" dirty="0"/>
              <a:t>Modem</a:t>
            </a:r>
          </a:p>
          <a:p>
            <a:r>
              <a:rPr lang="en-US" dirty="0" err="1"/>
              <a:t>Sutron</a:t>
            </a:r>
            <a:r>
              <a:rPr lang="en-US" dirty="0"/>
              <a:t> </a:t>
            </a:r>
            <a:r>
              <a:rPr lang="en-US" dirty="0" err="1"/>
              <a:t>Xlite</a:t>
            </a:r>
            <a:r>
              <a:rPr lang="en-US" dirty="0"/>
              <a:t> 9210 Data Logger</a:t>
            </a:r>
          </a:p>
          <a:p>
            <a:r>
              <a:rPr lang="en-US" dirty="0"/>
              <a:t>Water Level Sensor (Pressure Transducer, Bubbler)</a:t>
            </a:r>
          </a:p>
          <a:p>
            <a:endParaRPr lang="en-US" dirty="0"/>
          </a:p>
        </p:txBody>
      </p:sp>
      <p:grpSp>
        <p:nvGrpSpPr>
          <p:cNvPr id="8" name="Group 7" descr="Solar Panel &#10;Rain Gauge &#10;Enclosure Boxes &#10;Bubbler">
            <a:extLst>
              <a:ext uri="{FF2B5EF4-FFF2-40B4-BE49-F238E27FC236}">
                <a16:creationId xmlns:a16="http://schemas.microsoft.com/office/drawing/2014/main" id="{9D8FE20E-657B-4304-AC53-A8C4BE8F998A}"/>
              </a:ext>
            </a:extLst>
          </p:cNvPr>
          <p:cNvGrpSpPr/>
          <p:nvPr/>
        </p:nvGrpSpPr>
        <p:grpSpPr>
          <a:xfrm>
            <a:off x="3339488" y="0"/>
            <a:ext cx="4779434" cy="6156459"/>
            <a:chOff x="5154822" y="591581"/>
            <a:chExt cx="4779434" cy="615645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2CC9FF6-53E6-4654-ADAB-3A9E18AFFB6B}"/>
                </a:ext>
              </a:extLst>
            </p:cNvPr>
            <p:cNvGrpSpPr/>
            <p:nvPr/>
          </p:nvGrpSpPr>
          <p:grpSpPr>
            <a:xfrm>
              <a:off x="5154822" y="591581"/>
              <a:ext cx="4779434" cy="6025120"/>
              <a:chOff x="5154822" y="591581"/>
              <a:chExt cx="4779434" cy="602512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8FCC919-3E8E-4CFB-AFCA-2D981256A0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78970" y="591581"/>
                <a:ext cx="2255286" cy="6025120"/>
              </a:xfrm>
              <a:prstGeom prst="rect">
                <a:avLst/>
              </a:prstGeom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91FE0F1-6CB7-4F56-9835-432498CDA444}"/>
                  </a:ext>
                </a:extLst>
              </p:cNvPr>
              <p:cNvGrpSpPr/>
              <p:nvPr/>
            </p:nvGrpSpPr>
            <p:grpSpPr>
              <a:xfrm>
                <a:off x="5154822" y="2101230"/>
                <a:ext cx="3332831" cy="3144994"/>
                <a:chOff x="7072604" y="1899867"/>
                <a:chExt cx="3332831" cy="3144994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7FC353F-4712-4160-A01E-7B5344F2F46A}"/>
                    </a:ext>
                  </a:extLst>
                </p:cNvPr>
                <p:cNvSpPr txBox="1"/>
                <p:nvPr/>
              </p:nvSpPr>
              <p:spPr>
                <a:xfrm>
                  <a:off x="8092798" y="3071309"/>
                  <a:ext cx="1334229" cy="36933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>
                      <a:solidFill>
                        <a:sysClr val="windowText" lastClr="000000"/>
                      </a:solidFill>
                      <a:latin typeface="Candara"/>
                    </a:rPr>
                    <a:t>Rain Gauge</a:t>
                  </a:r>
                </a:p>
              </p:txBody>
            </p:sp>
            <p:sp>
              <p:nvSpPr>
                <p:cNvPr id="9" name="Arrow: Right 8">
                  <a:extLst>
                    <a:ext uri="{FF2B5EF4-FFF2-40B4-BE49-F238E27FC236}">
                      <a16:creationId xmlns:a16="http://schemas.microsoft.com/office/drawing/2014/main" id="{E6C05B4A-EBAB-4037-A43A-47EA69D6C893}"/>
                    </a:ext>
                  </a:extLst>
                </p:cNvPr>
                <p:cNvSpPr/>
                <p:nvPr/>
              </p:nvSpPr>
              <p:spPr>
                <a:xfrm>
                  <a:off x="9427027" y="3104987"/>
                  <a:ext cx="978408" cy="301976"/>
                </a:xfrm>
                <a:prstGeom prst="rightArrow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6FA9D11-4841-44A0-857F-489E49EB096C}"/>
                    </a:ext>
                  </a:extLst>
                </p:cNvPr>
                <p:cNvSpPr txBox="1"/>
                <p:nvPr/>
              </p:nvSpPr>
              <p:spPr>
                <a:xfrm>
                  <a:off x="7072604" y="4675529"/>
                  <a:ext cx="1843498" cy="36933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solidFill>
                        <a:sysClr val="windowText" lastClr="000000"/>
                      </a:solidFill>
                      <a:latin typeface="Candara"/>
                    </a:rPr>
                    <a:t>Enclosure Boxes</a:t>
                  </a:r>
                </a:p>
              </p:txBody>
            </p:sp>
            <p:sp>
              <p:nvSpPr>
                <p:cNvPr id="11" name="Arrow: Right 10">
                  <a:extLst>
                    <a:ext uri="{FF2B5EF4-FFF2-40B4-BE49-F238E27FC236}">
                      <a16:creationId xmlns:a16="http://schemas.microsoft.com/office/drawing/2014/main" id="{DD4D00C9-88EA-47CC-A84D-CB946F3FEA35}"/>
                    </a:ext>
                  </a:extLst>
                </p:cNvPr>
                <p:cNvSpPr/>
                <p:nvPr/>
              </p:nvSpPr>
              <p:spPr>
                <a:xfrm>
                  <a:off x="8916101" y="4709207"/>
                  <a:ext cx="978408" cy="301976"/>
                </a:xfrm>
                <a:prstGeom prst="rightArrow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0DEF02D-AA38-4C5D-A676-6B08C80EC2C8}"/>
                    </a:ext>
                  </a:extLst>
                </p:cNvPr>
                <p:cNvSpPr txBox="1"/>
                <p:nvPr/>
              </p:nvSpPr>
              <p:spPr>
                <a:xfrm>
                  <a:off x="7942381" y="1899867"/>
                  <a:ext cx="1334229" cy="36933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>
                      <a:solidFill>
                        <a:sysClr val="windowText" lastClr="000000"/>
                      </a:solidFill>
                      <a:latin typeface="Candara"/>
                    </a:rPr>
                    <a:t>Solar Panel</a:t>
                  </a:r>
                </a:p>
              </p:txBody>
            </p:sp>
            <p:sp>
              <p:nvSpPr>
                <p:cNvPr id="15" name="Arrow: Right 14">
                  <a:extLst>
                    <a:ext uri="{FF2B5EF4-FFF2-40B4-BE49-F238E27FC236}">
                      <a16:creationId xmlns:a16="http://schemas.microsoft.com/office/drawing/2014/main" id="{5CF67EAC-B756-408E-87DB-C70407237C30}"/>
                    </a:ext>
                  </a:extLst>
                </p:cNvPr>
                <p:cNvSpPr/>
                <p:nvPr/>
              </p:nvSpPr>
              <p:spPr>
                <a:xfrm>
                  <a:off x="9276610" y="1933545"/>
                  <a:ext cx="978408" cy="301976"/>
                </a:xfrm>
                <a:prstGeom prst="rightArrow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79B431D-0C44-4044-AB1C-FDEC818ED84D}"/>
                </a:ext>
              </a:extLst>
            </p:cNvPr>
            <p:cNvGrpSpPr/>
            <p:nvPr/>
          </p:nvGrpSpPr>
          <p:grpSpPr>
            <a:xfrm>
              <a:off x="8428656" y="5421959"/>
              <a:ext cx="415418" cy="1326081"/>
              <a:chOff x="8428656" y="5421959"/>
              <a:chExt cx="415418" cy="1326081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9B5C13C-A939-4482-A04B-48AF569E426B}"/>
                  </a:ext>
                </a:extLst>
              </p:cNvPr>
              <p:cNvSpPr/>
              <p:nvPr/>
            </p:nvSpPr>
            <p:spPr>
              <a:xfrm>
                <a:off x="8586646" y="5421959"/>
                <a:ext cx="257428" cy="735744"/>
              </a:xfrm>
              <a:custGeom>
                <a:avLst/>
                <a:gdLst>
                  <a:gd name="connsiteX0" fmla="*/ 539206 w 539206"/>
                  <a:gd name="connsiteY0" fmla="*/ 0 h 948898"/>
                  <a:gd name="connsiteX1" fmla="*/ 482056 w 539206"/>
                  <a:gd name="connsiteY1" fmla="*/ 438150 h 948898"/>
                  <a:gd name="connsiteX2" fmla="*/ 482056 w 539206"/>
                  <a:gd name="connsiteY2" fmla="*/ 438150 h 948898"/>
                  <a:gd name="connsiteX3" fmla="*/ 272506 w 539206"/>
                  <a:gd name="connsiteY3" fmla="*/ 733425 h 948898"/>
                  <a:gd name="connsiteX4" fmla="*/ 215356 w 539206"/>
                  <a:gd name="connsiteY4" fmla="*/ 863600 h 948898"/>
                  <a:gd name="connsiteX0" fmla="*/ 275736 w 569106"/>
                  <a:gd name="connsiteY0" fmla="*/ 0 h 1212384"/>
                  <a:gd name="connsiteX1" fmla="*/ 218586 w 569106"/>
                  <a:gd name="connsiteY1" fmla="*/ 438150 h 1212384"/>
                  <a:gd name="connsiteX2" fmla="*/ 218586 w 569106"/>
                  <a:gd name="connsiteY2" fmla="*/ 438150 h 1212384"/>
                  <a:gd name="connsiteX3" fmla="*/ 9036 w 569106"/>
                  <a:gd name="connsiteY3" fmla="*/ 733425 h 1212384"/>
                  <a:gd name="connsiteX4" fmla="*/ 569106 w 569106"/>
                  <a:gd name="connsiteY4" fmla="*/ 1160780 h 1212384"/>
                  <a:gd name="connsiteX0" fmla="*/ 271047 w 754917"/>
                  <a:gd name="connsiteY0" fmla="*/ 0 h 1198220"/>
                  <a:gd name="connsiteX1" fmla="*/ 213897 w 754917"/>
                  <a:gd name="connsiteY1" fmla="*/ 438150 h 1198220"/>
                  <a:gd name="connsiteX2" fmla="*/ 213897 w 754917"/>
                  <a:gd name="connsiteY2" fmla="*/ 438150 h 1198220"/>
                  <a:gd name="connsiteX3" fmla="*/ 4347 w 754917"/>
                  <a:gd name="connsiteY3" fmla="*/ 733425 h 1198220"/>
                  <a:gd name="connsiteX4" fmla="*/ 754917 w 754917"/>
                  <a:gd name="connsiteY4" fmla="*/ 1145540 h 1198220"/>
                  <a:gd name="connsiteX0" fmla="*/ 267694 w 927495"/>
                  <a:gd name="connsiteY0" fmla="*/ 0 h 1145540"/>
                  <a:gd name="connsiteX1" fmla="*/ 210544 w 927495"/>
                  <a:gd name="connsiteY1" fmla="*/ 438150 h 1145540"/>
                  <a:gd name="connsiteX2" fmla="*/ 210544 w 927495"/>
                  <a:gd name="connsiteY2" fmla="*/ 438150 h 1145540"/>
                  <a:gd name="connsiteX3" fmla="*/ 994 w 927495"/>
                  <a:gd name="connsiteY3" fmla="*/ 733425 h 1145540"/>
                  <a:gd name="connsiteX4" fmla="*/ 751564 w 927495"/>
                  <a:gd name="connsiteY4" fmla="*/ 1145540 h 1145540"/>
                  <a:gd name="connsiteX0" fmla="*/ 266700 w 266700"/>
                  <a:gd name="connsiteY0" fmla="*/ 0 h 733425"/>
                  <a:gd name="connsiteX1" fmla="*/ 209550 w 266700"/>
                  <a:gd name="connsiteY1" fmla="*/ 438150 h 733425"/>
                  <a:gd name="connsiteX2" fmla="*/ 209550 w 266700"/>
                  <a:gd name="connsiteY2" fmla="*/ 438150 h 733425"/>
                  <a:gd name="connsiteX3" fmla="*/ 0 w 266700"/>
                  <a:gd name="connsiteY3" fmla="*/ 733425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733425">
                    <a:moveTo>
                      <a:pt x="266700" y="0"/>
                    </a:moveTo>
                    <a:lnTo>
                      <a:pt x="209550" y="438150"/>
                    </a:lnTo>
                    <a:lnTo>
                      <a:pt x="209550" y="438150"/>
                    </a:lnTo>
                    <a:cubicBezTo>
                      <a:pt x="174625" y="487363"/>
                      <a:pt x="44450" y="662517"/>
                      <a:pt x="0" y="733425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47094A9-F121-4A2F-B954-ADDD4C1AEA05}"/>
                  </a:ext>
                </a:extLst>
              </p:cNvPr>
              <p:cNvSpPr/>
              <p:nvPr/>
            </p:nvSpPr>
            <p:spPr>
              <a:xfrm>
                <a:off x="8500066" y="6155681"/>
                <a:ext cx="81118" cy="547460"/>
              </a:xfrm>
              <a:custGeom>
                <a:avLst/>
                <a:gdLst>
                  <a:gd name="connsiteX0" fmla="*/ 84040 w 84040"/>
                  <a:gd name="connsiteY0" fmla="*/ 0 h 545735"/>
                  <a:gd name="connsiteX1" fmla="*/ 15460 w 84040"/>
                  <a:gd name="connsiteY1" fmla="*/ 144780 h 545735"/>
                  <a:gd name="connsiteX2" fmla="*/ 220 w 84040"/>
                  <a:gd name="connsiteY2" fmla="*/ 510540 h 545735"/>
                  <a:gd name="connsiteX3" fmla="*/ 7840 w 84040"/>
                  <a:gd name="connsiteY3" fmla="*/ 510540 h 545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40" h="545735">
                    <a:moveTo>
                      <a:pt x="84040" y="0"/>
                    </a:moveTo>
                    <a:cubicBezTo>
                      <a:pt x="56735" y="29845"/>
                      <a:pt x="29430" y="59690"/>
                      <a:pt x="15460" y="144780"/>
                    </a:cubicBezTo>
                    <a:cubicBezTo>
                      <a:pt x="1490" y="229870"/>
                      <a:pt x="1490" y="449580"/>
                      <a:pt x="220" y="510540"/>
                    </a:cubicBezTo>
                    <a:cubicBezTo>
                      <a:pt x="-1050" y="571500"/>
                      <a:pt x="3395" y="541020"/>
                      <a:pt x="7840" y="510540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Arrow: Down 48">
                <a:extLst>
                  <a:ext uri="{FF2B5EF4-FFF2-40B4-BE49-F238E27FC236}">
                    <a16:creationId xmlns:a16="http://schemas.microsoft.com/office/drawing/2014/main" id="{BBFDDFEE-DE91-47D4-8AE5-96C5A7A28B5F}"/>
                  </a:ext>
                </a:extLst>
              </p:cNvPr>
              <p:cNvSpPr/>
              <p:nvPr/>
            </p:nvSpPr>
            <p:spPr>
              <a:xfrm flipH="1">
                <a:off x="8428656" y="6498260"/>
                <a:ext cx="139964" cy="249780"/>
              </a:xfrm>
              <a:prstGeom prst="downArrow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0093203-F807-46AB-98AE-B067F8B6C127}"/>
              </a:ext>
            </a:extLst>
          </p:cNvPr>
          <p:cNvSpPr txBox="1"/>
          <p:nvPr/>
        </p:nvSpPr>
        <p:spPr>
          <a:xfrm>
            <a:off x="6122996" y="6186754"/>
            <a:ext cx="98065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ysClr val="windowText" lastClr="000000"/>
                </a:solidFill>
                <a:latin typeface="Candara"/>
              </a:rPr>
              <a:t>Bubbler</a:t>
            </a:r>
          </a:p>
        </p:txBody>
      </p:sp>
      <p:pic>
        <p:nvPicPr>
          <p:cNvPr id="3074" name="Picture 2" descr="Enclosure Boxes">
            <a:extLst>
              <a:ext uri="{FF2B5EF4-FFF2-40B4-BE49-F238E27FC236}">
                <a16:creationId xmlns:a16="http://schemas.microsoft.com/office/drawing/2014/main" id="{3A12006E-BD64-4310-9B40-E01361F7C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647" y="694781"/>
            <a:ext cx="32543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utron 9210 XLite">
            <a:extLst>
              <a:ext uri="{FF2B5EF4-FFF2-40B4-BE49-F238E27FC236}">
                <a16:creationId xmlns:a16="http://schemas.microsoft.com/office/drawing/2014/main" id="{896242BE-DBCC-482D-B5E7-E26E92E34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6398" y="2108887"/>
            <a:ext cx="872021" cy="985586"/>
          </a:xfrm>
          <a:prstGeom prst="rect">
            <a:avLst/>
          </a:prstGeom>
        </p:spPr>
      </p:pic>
      <p:pic>
        <p:nvPicPr>
          <p:cNvPr id="24" name="Picture 6" descr="DOB - 1">
            <a:extLst>
              <a:ext uri="{FF2B5EF4-FFF2-40B4-BE49-F238E27FC236}">
                <a16:creationId xmlns:a16="http://schemas.microsoft.com/office/drawing/2014/main" id="{51427F57-66E4-4EAB-9D13-C28745AEE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1598" y="4141395"/>
            <a:ext cx="1863621" cy="121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Internal equipment in enclosure box">
            <a:extLst>
              <a:ext uri="{FF2B5EF4-FFF2-40B4-BE49-F238E27FC236}">
                <a16:creationId xmlns:a16="http://schemas.microsoft.com/office/drawing/2014/main" id="{39B600A8-6D07-4C26-A6B0-9FCC22833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0765" y="3847204"/>
            <a:ext cx="1627137" cy="180793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867C643-CFF9-4493-A257-56C7EA1A3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9954212" y="2008301"/>
            <a:ext cx="753106" cy="3882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FF9B38C-AB93-4CFA-A824-F17F069F9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7306963" y="4208413"/>
            <a:ext cx="875429" cy="4125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477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C994A1-9720-447F-8ADC-B77E34CAC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Station Construction – Civil Work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26122F9-7604-4727-AB06-E6A760FA6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00" y="2289391"/>
            <a:ext cx="3292475" cy="2468563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7EB1D10E-35BB-4A19-B3FF-31D7430CE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159" y="2289391"/>
            <a:ext cx="3292475" cy="2468563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03A8F87-21E8-421D-AF51-469A1720B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118" y="2289391"/>
            <a:ext cx="3336138" cy="2500474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2424CA-BE6E-4EB7-8F12-B96B7D593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8200" y="5069805"/>
            <a:ext cx="3292475" cy="4462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8FE651-E565-4111-BB78-211F1B43261F}"/>
              </a:ext>
            </a:extLst>
          </p:cNvPr>
          <p:cNvSpPr txBox="1"/>
          <p:nvPr/>
        </p:nvSpPr>
        <p:spPr>
          <a:xfrm>
            <a:off x="1110362" y="5111303"/>
            <a:ext cx="231657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Trench Excavation</a:t>
            </a:r>
            <a:endParaRPr lang="en-NL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D015D0-CAD6-4A1A-B844-54E69916C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6731" y="5074749"/>
            <a:ext cx="3330903" cy="4462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6878E1-CD63-48A8-B208-4B6518CB4679}"/>
              </a:ext>
            </a:extLst>
          </p:cNvPr>
          <p:cNvSpPr txBox="1"/>
          <p:nvPr/>
        </p:nvSpPr>
        <p:spPr>
          <a:xfrm>
            <a:off x="4743006" y="5116250"/>
            <a:ext cx="213019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Forming Tower Base</a:t>
            </a:r>
            <a:endParaRPr lang="en-NL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C37AB9-102F-47D5-B0E5-6BC1ED65C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7353" y="5074749"/>
            <a:ext cx="3330903" cy="4462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B14E67-A324-4CED-A99B-26643D38F8C0}"/>
              </a:ext>
            </a:extLst>
          </p:cNvPr>
          <p:cNvSpPr txBox="1"/>
          <p:nvPr/>
        </p:nvSpPr>
        <p:spPr>
          <a:xfrm>
            <a:off x="8445430" y="5144216"/>
            <a:ext cx="246526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Conduit for the orifice</a:t>
            </a:r>
            <a:endParaRPr lang="en-NL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F9168-0DCA-48E6-A812-B21CABE6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47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B44D82-B311-448D-AA4C-DDB22A8D0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Water Level Gauge – </a:t>
            </a:r>
            <a:r>
              <a:rPr lang="en-US" err="1"/>
              <a:t>Sutron</a:t>
            </a:r>
            <a:r>
              <a:rPr lang="en-US"/>
              <a:t> Bubbler</a:t>
            </a:r>
          </a:p>
        </p:txBody>
      </p:sp>
      <p:grpSp>
        <p:nvGrpSpPr>
          <p:cNvPr id="5" name="Group 4" descr="Internal diagram of a water level gauge Sutron Bubbler">
            <a:extLst>
              <a:ext uri="{FF2B5EF4-FFF2-40B4-BE49-F238E27FC236}">
                <a16:creationId xmlns:a16="http://schemas.microsoft.com/office/drawing/2014/main" id="{A75B0A45-9178-4FEE-AB5A-67AF9C9ED928}"/>
              </a:ext>
            </a:extLst>
          </p:cNvPr>
          <p:cNvGrpSpPr/>
          <p:nvPr/>
        </p:nvGrpSpPr>
        <p:grpSpPr>
          <a:xfrm>
            <a:off x="408001" y="1427369"/>
            <a:ext cx="7681564" cy="4322720"/>
            <a:chOff x="369571" y="1077402"/>
            <a:chExt cx="5761173" cy="324204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825F88C-CCD6-4587-BB31-55CEF201EEB1}"/>
                </a:ext>
              </a:extLst>
            </p:cNvPr>
            <p:cNvGrpSpPr/>
            <p:nvPr/>
          </p:nvGrpSpPr>
          <p:grpSpPr>
            <a:xfrm>
              <a:off x="369571" y="1077402"/>
              <a:ext cx="5761173" cy="3242040"/>
              <a:chOff x="369571" y="1077402"/>
              <a:chExt cx="5761173" cy="324204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7724CE7-328E-4F3C-AC0B-2B5112005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82" t="1797" r="1067" b="11739"/>
              <a:stretch/>
            </p:blipFill>
            <p:spPr>
              <a:xfrm>
                <a:off x="369571" y="1077402"/>
                <a:ext cx="5688000" cy="3168000"/>
              </a:xfrm>
              <a:prstGeom prst="rect">
                <a:avLst/>
              </a:prstGeom>
              <a:ln w="12700">
                <a:noFill/>
              </a:ln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F9138A0-292E-4E37-A581-4983E721FC03}"/>
                  </a:ext>
                </a:extLst>
              </p:cNvPr>
              <p:cNvSpPr/>
              <p:nvPr/>
            </p:nvSpPr>
            <p:spPr>
              <a:xfrm>
                <a:off x="4798242" y="1077402"/>
                <a:ext cx="1332501" cy="2426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98B09D0-C072-46C0-9A42-E05FC006A7D2}"/>
                  </a:ext>
                </a:extLst>
              </p:cNvPr>
              <p:cNvSpPr/>
              <p:nvPr/>
            </p:nvSpPr>
            <p:spPr>
              <a:xfrm>
                <a:off x="4308293" y="4172505"/>
                <a:ext cx="1822451" cy="1104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5338A78-295F-4B39-8080-FC0EA040557E}"/>
                  </a:ext>
                </a:extLst>
              </p:cNvPr>
              <p:cNvSpPr/>
              <p:nvPr/>
            </p:nvSpPr>
            <p:spPr>
              <a:xfrm>
                <a:off x="4110094" y="4208954"/>
                <a:ext cx="281869" cy="1104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240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0BD80FF-E108-4942-B7E9-EF43EF4B362A}"/>
                </a:ext>
              </a:extLst>
            </p:cNvPr>
            <p:cNvSpPr/>
            <p:nvPr/>
          </p:nvSpPr>
          <p:spPr>
            <a:xfrm>
              <a:off x="442741" y="1077402"/>
              <a:ext cx="5688001" cy="3205591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400"/>
            </a:p>
          </p:txBody>
        </p:sp>
      </p:grpSp>
      <p:grpSp>
        <p:nvGrpSpPr>
          <p:cNvPr id="12" name="Group 11" descr="Advantages&#10;-No expensive equipment in the water &#10;-No damage during flood conditions&#10;-Self cleaning">
            <a:extLst>
              <a:ext uri="{FF2B5EF4-FFF2-40B4-BE49-F238E27FC236}">
                <a16:creationId xmlns:a16="http://schemas.microsoft.com/office/drawing/2014/main" id="{09836D18-F156-4BD4-8B30-C6BB03CE063E}"/>
              </a:ext>
            </a:extLst>
          </p:cNvPr>
          <p:cNvGrpSpPr/>
          <p:nvPr/>
        </p:nvGrpSpPr>
        <p:grpSpPr>
          <a:xfrm>
            <a:off x="8199560" y="1429483"/>
            <a:ext cx="3276904" cy="2476005"/>
            <a:chOff x="2755306" y="967276"/>
            <a:chExt cx="2457678" cy="1857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EFDDC9-1355-4D5D-A253-2F8A28A13F4F}"/>
                </a:ext>
              </a:extLst>
            </p:cNvPr>
            <p:cNvSpPr/>
            <p:nvPr/>
          </p:nvSpPr>
          <p:spPr>
            <a:xfrm>
              <a:off x="2755306" y="967276"/>
              <a:ext cx="2236436" cy="18570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400"/>
            </a:p>
          </p:txBody>
        </p:sp>
        <p:sp>
          <p:nvSpPr>
            <p:cNvPr id="14" name="Text Placeholder 6">
              <a:extLst>
                <a:ext uri="{FF2B5EF4-FFF2-40B4-BE49-F238E27FC236}">
                  <a16:creationId xmlns:a16="http://schemas.microsoft.com/office/drawing/2014/main" id="{8D2D4272-4710-46B5-9958-206F635F0D6D}"/>
                </a:ext>
              </a:extLst>
            </p:cNvPr>
            <p:cNvSpPr txBox="1">
              <a:spLocks/>
            </p:cNvSpPr>
            <p:nvPr/>
          </p:nvSpPr>
          <p:spPr>
            <a:xfrm>
              <a:off x="2838727" y="1102044"/>
              <a:ext cx="2153015" cy="326818"/>
            </a:xfrm>
            <a:prstGeom prst="rect">
              <a:avLst/>
            </a:prstGeom>
          </p:spPr>
          <p:txBody>
            <a:bodyPr/>
            <a:lstStyle>
              <a:lvl1pPr marL="0" indent="140904" algn="l" defTabSz="40818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39"/>
                </a:spcAft>
                <a:buSzPct val="180000"/>
                <a:buFontTx/>
                <a:buBlip>
                  <a:blip r:embed="rId3"/>
                </a:buBlip>
                <a:defRPr sz="16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1pPr>
              <a:lvl2pPr marL="295898" indent="0" algn="l" defTabSz="40818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26"/>
                </a:spcAft>
                <a:buSzPct val="180000"/>
                <a:buFontTx/>
                <a:buBlip>
                  <a:blip r:embed="rId4"/>
                </a:buBlip>
                <a:defRPr sz="14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2pPr>
              <a:lvl3pPr marL="535435" indent="0" algn="l" defTabSz="408181" rtl="0" eaLnBrk="1" latinLnBrk="0" hangingPunct="1">
                <a:lnSpc>
                  <a:spcPct val="100000"/>
                </a:lnSpc>
                <a:spcBef>
                  <a:spcPts val="783"/>
                </a:spcBef>
                <a:buSzPct val="180000"/>
                <a:buFontTx/>
                <a:buBlip>
                  <a:blip r:embed="rId5"/>
                </a:buBlip>
                <a:defRPr sz="10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3pPr>
              <a:lvl4pPr marL="1428632" indent="-204090" algn="l" defTabSz="408181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836813" indent="-204090" algn="l" defTabSz="408181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244993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53174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61355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69535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en-GB" sz="1867" b="1" dirty="0">
                  <a:solidFill>
                    <a:schemeClr val="bg1"/>
                  </a:solidFill>
                </a:rPr>
                <a:t>Advantages</a:t>
              </a:r>
              <a:endParaRPr lang="en-NL" sz="1867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92EDF4ED-7A40-4BD3-8531-ECEF370A2296}"/>
                </a:ext>
              </a:extLst>
            </p:cNvPr>
            <p:cNvSpPr txBox="1">
              <a:spLocks/>
            </p:cNvSpPr>
            <p:nvPr/>
          </p:nvSpPr>
          <p:spPr>
            <a:xfrm>
              <a:off x="2838725" y="1398646"/>
              <a:ext cx="2374259" cy="1301012"/>
            </a:xfrm>
            <a:prstGeom prst="rect">
              <a:avLst/>
            </a:prstGeom>
          </p:spPr>
          <p:txBody>
            <a:bodyPr/>
            <a:lstStyle>
              <a:lvl1pPr marL="0" indent="140904" algn="l" defTabSz="40818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39"/>
                </a:spcAft>
                <a:buSzPct val="180000"/>
                <a:buFontTx/>
                <a:buBlip>
                  <a:blip r:embed="rId3"/>
                </a:buBlip>
                <a:defRPr sz="16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1pPr>
              <a:lvl2pPr marL="295898" indent="0" algn="l" defTabSz="40818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26"/>
                </a:spcAft>
                <a:buSzPct val="180000"/>
                <a:buFontTx/>
                <a:buBlip>
                  <a:blip r:embed="rId4"/>
                </a:buBlip>
                <a:defRPr sz="14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2pPr>
              <a:lvl3pPr marL="535435" indent="0" algn="l" defTabSz="408181" rtl="0" eaLnBrk="1" latinLnBrk="0" hangingPunct="1">
                <a:lnSpc>
                  <a:spcPct val="100000"/>
                </a:lnSpc>
                <a:spcBef>
                  <a:spcPts val="783"/>
                </a:spcBef>
                <a:buSzPct val="180000"/>
                <a:buFontTx/>
                <a:buBlip>
                  <a:blip r:embed="rId5"/>
                </a:buBlip>
                <a:defRPr sz="10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3pPr>
              <a:lvl4pPr marL="1428632" indent="-204090" algn="l" defTabSz="408181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836813" indent="-204090" algn="l" defTabSz="408181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244993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53174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61355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69535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56235">
                <a:buClr>
                  <a:schemeClr val="bg1"/>
                </a:buClr>
                <a:buSzPct val="150000"/>
                <a:buFont typeface="Courier New" panose="02070309020205020404" pitchFamily="49" charset="0"/>
                <a:buChar char="o"/>
              </a:pPr>
              <a:r>
                <a:rPr lang="en-GB" dirty="0">
                  <a:solidFill>
                    <a:schemeClr val="tx1"/>
                  </a:solidFill>
                </a:rPr>
                <a:t> </a:t>
              </a:r>
              <a:r>
                <a:rPr lang="en-GB" dirty="0">
                  <a:solidFill>
                    <a:schemeClr val="bg1"/>
                  </a:solidFill>
                </a:rPr>
                <a:t>No expensive equipment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	in the water</a:t>
              </a:r>
            </a:p>
            <a:p>
              <a:pPr defTabSz="256235">
                <a:buClr>
                  <a:schemeClr val="bg1"/>
                </a:buClr>
                <a:buSzPct val="150000"/>
                <a:buFont typeface="Courier New" panose="02070309020205020404" pitchFamily="49" charset="0"/>
                <a:buChar char="o"/>
              </a:pPr>
              <a:r>
                <a:rPr lang="en-GB" dirty="0">
                  <a:solidFill>
                    <a:schemeClr val="bg1"/>
                  </a:solidFill>
                </a:rPr>
                <a:t> No damage during flood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 	conditions</a:t>
              </a:r>
            </a:p>
            <a:p>
              <a:pPr defTabSz="256235">
                <a:buClr>
                  <a:schemeClr val="bg1"/>
                </a:buClr>
                <a:buSzPct val="150000"/>
                <a:buFont typeface="Courier New" panose="02070309020205020404" pitchFamily="49" charset="0"/>
                <a:buChar char="o"/>
              </a:pPr>
              <a:r>
                <a:rPr lang="en-GB" dirty="0">
                  <a:solidFill>
                    <a:schemeClr val="bg1"/>
                  </a:solidFill>
                </a:rPr>
                <a:t> Self cleaning</a:t>
              </a:r>
              <a:endParaRPr lang="en-N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 descr="Important to know &#10;Best practices to install bubbler line">
            <a:extLst>
              <a:ext uri="{FF2B5EF4-FFF2-40B4-BE49-F238E27FC236}">
                <a16:creationId xmlns:a16="http://schemas.microsoft.com/office/drawing/2014/main" id="{1617799B-FAB5-447F-AA94-0EC9C0A98669}"/>
              </a:ext>
            </a:extLst>
          </p:cNvPr>
          <p:cNvGrpSpPr/>
          <p:nvPr/>
        </p:nvGrpSpPr>
        <p:grpSpPr>
          <a:xfrm>
            <a:off x="8199560" y="4005352"/>
            <a:ext cx="3117525" cy="1696139"/>
            <a:chOff x="2755306" y="2899178"/>
            <a:chExt cx="2338144" cy="127210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803A84C-B2E0-4D32-A78D-D3BAB96AEFD7}"/>
                </a:ext>
              </a:extLst>
            </p:cNvPr>
            <p:cNvSpPr/>
            <p:nvPr/>
          </p:nvSpPr>
          <p:spPr>
            <a:xfrm>
              <a:off x="2755306" y="2899178"/>
              <a:ext cx="2227593" cy="12721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400"/>
            </a:p>
          </p:txBody>
        </p:sp>
        <p:sp>
          <p:nvSpPr>
            <p:cNvPr id="18" name="Text Placeholder 6">
              <a:extLst>
                <a:ext uri="{FF2B5EF4-FFF2-40B4-BE49-F238E27FC236}">
                  <a16:creationId xmlns:a16="http://schemas.microsoft.com/office/drawing/2014/main" id="{C1F855BF-7254-4805-871B-EF32B3F98C11}"/>
                </a:ext>
              </a:extLst>
            </p:cNvPr>
            <p:cNvSpPr txBox="1">
              <a:spLocks/>
            </p:cNvSpPr>
            <p:nvPr/>
          </p:nvSpPr>
          <p:spPr>
            <a:xfrm>
              <a:off x="2865857" y="3058141"/>
              <a:ext cx="2227593" cy="338478"/>
            </a:xfrm>
            <a:prstGeom prst="rect">
              <a:avLst/>
            </a:prstGeom>
          </p:spPr>
          <p:txBody>
            <a:bodyPr/>
            <a:lstStyle>
              <a:lvl1pPr marL="0" indent="140904" algn="l" defTabSz="40818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39"/>
                </a:spcAft>
                <a:buSzPct val="180000"/>
                <a:buFontTx/>
                <a:buBlip>
                  <a:blip r:embed="rId3"/>
                </a:buBlip>
                <a:defRPr sz="16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1pPr>
              <a:lvl2pPr marL="295898" indent="0" algn="l" defTabSz="40818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26"/>
                </a:spcAft>
                <a:buSzPct val="180000"/>
                <a:buFontTx/>
                <a:buBlip>
                  <a:blip r:embed="rId4"/>
                </a:buBlip>
                <a:defRPr sz="14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2pPr>
              <a:lvl3pPr marL="535435" indent="0" algn="l" defTabSz="408181" rtl="0" eaLnBrk="1" latinLnBrk="0" hangingPunct="1">
                <a:lnSpc>
                  <a:spcPct val="100000"/>
                </a:lnSpc>
                <a:spcBef>
                  <a:spcPts val="783"/>
                </a:spcBef>
                <a:buSzPct val="180000"/>
                <a:buFontTx/>
                <a:buBlip>
                  <a:blip r:embed="rId5"/>
                </a:buBlip>
                <a:defRPr sz="10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3pPr>
              <a:lvl4pPr marL="1428632" indent="-204090" algn="l" defTabSz="408181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836813" indent="-204090" algn="l" defTabSz="408181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244993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53174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61355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69535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en-GB" sz="1867" b="1">
                  <a:solidFill>
                    <a:schemeClr val="bg1"/>
                  </a:solidFill>
                </a:rPr>
                <a:t>Important to know</a:t>
              </a:r>
              <a:endParaRPr lang="en-NL" sz="1867" b="1">
                <a:solidFill>
                  <a:schemeClr val="bg1"/>
                </a:solidFill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1379998C-211C-4AD7-8B4C-33CBFF628F6E}"/>
                </a:ext>
              </a:extLst>
            </p:cNvPr>
            <p:cNvSpPr txBox="1">
              <a:spLocks/>
            </p:cNvSpPr>
            <p:nvPr/>
          </p:nvSpPr>
          <p:spPr>
            <a:xfrm>
              <a:off x="2865857" y="3357903"/>
              <a:ext cx="2125885" cy="531744"/>
            </a:xfrm>
            <a:prstGeom prst="rect">
              <a:avLst/>
            </a:prstGeom>
          </p:spPr>
          <p:txBody>
            <a:bodyPr/>
            <a:lstStyle>
              <a:lvl1pPr marL="0" indent="140904" algn="l" defTabSz="40818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39"/>
                </a:spcAft>
                <a:buSzPct val="180000"/>
                <a:buFontTx/>
                <a:buBlip>
                  <a:blip r:embed="rId3"/>
                </a:buBlip>
                <a:defRPr sz="16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1pPr>
              <a:lvl2pPr marL="295898" indent="0" algn="l" defTabSz="40818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26"/>
                </a:spcAft>
                <a:buSzPct val="180000"/>
                <a:buFontTx/>
                <a:buBlip>
                  <a:blip r:embed="rId4"/>
                </a:buBlip>
                <a:defRPr sz="14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2pPr>
              <a:lvl3pPr marL="535435" indent="0" algn="l" defTabSz="408181" rtl="0" eaLnBrk="1" latinLnBrk="0" hangingPunct="1">
                <a:lnSpc>
                  <a:spcPct val="100000"/>
                </a:lnSpc>
                <a:spcBef>
                  <a:spcPts val="783"/>
                </a:spcBef>
                <a:buSzPct val="180000"/>
                <a:buFontTx/>
                <a:buBlip>
                  <a:blip r:embed="rId5"/>
                </a:buBlip>
                <a:defRPr sz="1000" kern="1200">
                  <a:solidFill>
                    <a:srgbClr val="7C7C7C"/>
                  </a:solidFill>
                  <a:latin typeface="Arial"/>
                  <a:ea typeface="+mn-ea"/>
                  <a:cs typeface="+mn-cs"/>
                </a:defRPr>
              </a:lvl3pPr>
              <a:lvl4pPr marL="1428632" indent="-204090" algn="l" defTabSz="408181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836813" indent="-204090" algn="l" defTabSz="408181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244993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53174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61355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69535" indent="-204090" algn="l" defTabSz="408181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56235"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</a:pPr>
              <a:r>
                <a:rPr lang="en-GB" dirty="0">
                  <a:solidFill>
                    <a:schemeClr val="bg1"/>
                  </a:solidFill>
                </a:rPr>
                <a:t> Best practices to install 	bubbler line</a:t>
              </a:r>
              <a:endParaRPr lang="en-NL" sz="1333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9C80E-1AE8-4F84-92F0-993467103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44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4EB20D-A50E-4148-BD62-505EBA0B2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Remote Monitoring System Integration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09A880-EA0F-4085-AA4A-F9B358C1E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667" y="1359414"/>
            <a:ext cx="6981230" cy="4703635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System Integration Based on County Needs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Water Level Sensor (Bubbler or Pressure Transducer)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Remote Real-time Data Acquisition (Data Logger)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Communications (Mobile Data Transmission)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Data Management Software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HydrometCloud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Factory Assembly and Testing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Deliver and Install Station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Man assembling remote monitoring system">
            <a:extLst>
              <a:ext uri="{FF2B5EF4-FFF2-40B4-BE49-F238E27FC236}">
                <a16:creationId xmlns:a16="http://schemas.microsoft.com/office/drawing/2014/main" id="{CA70CECD-1573-48A1-B942-0FEC123367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928" y="2744390"/>
            <a:ext cx="4325888" cy="32444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0A59A-4DDD-42A4-AE43-E3A4DE44F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49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D30FE-9960-F841-B34B-6E1863A6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Monitoring 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661419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7FC6C9-8995-4A08-8380-76AFC9B18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Hydromet</a:t>
            </a:r>
            <a:r>
              <a:rPr lang="en-US" dirty="0"/>
              <a:t> Cloud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13E851-35DA-4CEA-A7FB-D3BD33A71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9" y="1533026"/>
            <a:ext cx="4912968" cy="420874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Cloud-based Data Hosting Site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hlinkClick r:id="rId2"/>
              </a:rPr>
              <a:t>View-Analyze-Download Station Data</a:t>
            </a:r>
            <a:endParaRPr lang="en-US" dirty="0"/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http://hydrometcloud.com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24/7 Real Time Access of Station Data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Interactive Google Maps with Station Tabs for Current Data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Map Marker Color Coded for Alarms (Yellow, Red)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Live Images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Data Reports</a:t>
            </a:r>
          </a:p>
        </p:txBody>
      </p:sp>
      <p:pic>
        <p:nvPicPr>
          <p:cNvPr id="6" name="Picture 5" descr="HydrocometCloud Platform showing Montgomery County">
            <a:extLst>
              <a:ext uri="{FF2B5EF4-FFF2-40B4-BE49-F238E27FC236}">
                <a16:creationId xmlns:a16="http://schemas.microsoft.com/office/drawing/2014/main" id="{9F5EFDDA-9F25-44F8-B6AA-F44E1E5C6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871" y="1388074"/>
            <a:ext cx="6546226" cy="3263914"/>
          </a:xfrm>
          <a:prstGeom prst="rect">
            <a:avLst/>
          </a:prstGeom>
        </p:spPr>
      </p:pic>
      <p:pic>
        <p:nvPicPr>
          <p:cNvPr id="9" name="Picture 8" descr="Current Data&#10;Site WHEATON (WHEATON POND)&#10;Battery 13.88 2022-01-06 9:45&#10;Rain Event 1.00 2020-11-02 4.44 &#10;Water Level 301.12 ft 2022-01-06 9:45 &#10;Precipitation 0.00 in 2022-01-06 9:45">
            <a:extLst>
              <a:ext uri="{FF2B5EF4-FFF2-40B4-BE49-F238E27FC236}">
                <a16:creationId xmlns:a16="http://schemas.microsoft.com/office/drawing/2014/main" id="{5AC23877-A714-46B3-A243-60D1483A0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872" y="4651988"/>
            <a:ext cx="6546226" cy="125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37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EDF6E2-69E0-4C52-814D-5914FDFE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Report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3138F2B-1C4F-44DF-B7CA-1ABBE79F381B}"/>
              </a:ext>
            </a:extLst>
          </p:cNvPr>
          <p:cNvSpPr txBox="1">
            <a:spLocks/>
          </p:cNvSpPr>
          <p:nvPr/>
        </p:nvSpPr>
        <p:spPr>
          <a:xfrm>
            <a:off x="738189" y="1428356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A5B5D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Display Data for Select Parameters</a:t>
            </a:r>
          </a:p>
          <a:p>
            <a:pPr>
              <a:buClr>
                <a:srgbClr val="5A5B5D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Define Time Range</a:t>
            </a:r>
          </a:p>
          <a:p>
            <a:pPr>
              <a:buClr>
                <a:srgbClr val="5A5B5D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Export to Tables, Excel</a:t>
            </a:r>
          </a:p>
          <a:p>
            <a:pPr>
              <a:buClr>
                <a:srgbClr val="5A5B5D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Plot to Graphs</a:t>
            </a:r>
          </a:p>
        </p:txBody>
      </p:sp>
      <p:pic>
        <p:nvPicPr>
          <p:cNvPr id="8" name="Picture 7" descr="Data Report Wheaton &#10;Date /time Battery () Precipitation (in) Water Level (ft)&#10;Min 12.14 0.00 300.92&#10;Max 14.34 0.21 303.82&#10;Avg 12.73 0.00 301.63&#10;2022-01-06 16:15 1.94 0.00 301.10&#10;2022-01-06 16:00 13.17 0.00 301.10&#10;2022-01-06 15:45 13.17 0.00 301.10&#10;2022-01-06 15:30 13.41 0.00 301.09&#10;2022-01-06 15:15 13.41 0.00 301.09&#10;2022-01-06 15:00 13.64 0.00 301.09&#10;2022-01-06 14:45 13.64 0.00 301.09&#10;2022-01-06 14:30 13.88 0.00 301.09&#10;2022-01-06 14:15 13.88 0.00 301.09">
            <a:extLst>
              <a:ext uri="{FF2B5EF4-FFF2-40B4-BE49-F238E27FC236}">
                <a16:creationId xmlns:a16="http://schemas.microsoft.com/office/drawing/2014/main" id="{F0AFE792-F74B-46A2-87D9-4AF21DD66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067" y="1228285"/>
            <a:ext cx="6383297" cy="49455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2ADE3-5D94-4242-B5FD-4058FF011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30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31D626-AE0A-4646-BD20-C83722226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Graph - Battery</a:t>
            </a:r>
          </a:p>
        </p:txBody>
      </p:sp>
      <p:pic>
        <p:nvPicPr>
          <p:cNvPr id="12" name="Picture 11" descr="Graph measuring the battery of Wheaton over 30 days. ">
            <a:extLst>
              <a:ext uri="{FF2B5EF4-FFF2-40B4-BE49-F238E27FC236}">
                <a16:creationId xmlns:a16="http://schemas.microsoft.com/office/drawing/2014/main" id="{8EB609C0-00C2-4FE1-B94E-0430A3D4C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391" y="1339914"/>
            <a:ext cx="9582270" cy="44336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7D84-787D-4DE5-89B8-4E156FD1C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07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2B6242-C012-41A8-909A-1413CE32D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Graph - Precipitation</a:t>
            </a:r>
          </a:p>
        </p:txBody>
      </p:sp>
      <p:pic>
        <p:nvPicPr>
          <p:cNvPr id="5" name="Picture 4" descr="Graph measuring the precipitation over 30 days.">
            <a:extLst>
              <a:ext uri="{FF2B5EF4-FFF2-40B4-BE49-F238E27FC236}">
                <a16:creationId xmlns:a16="http://schemas.microsoft.com/office/drawing/2014/main" id="{2A782D1B-2F16-43FA-A22F-03A82979A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9" y="1323017"/>
            <a:ext cx="9682350" cy="44735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12FC3-7660-4C87-ADC6-AD1852B91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38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7FAF35-B33B-41AA-81D2-58B84B646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Graph – Water Level</a:t>
            </a:r>
          </a:p>
        </p:txBody>
      </p:sp>
      <p:pic>
        <p:nvPicPr>
          <p:cNvPr id="11" name="Picture 10" descr="Graph measuring the water level of Wheaton over 30 days.">
            <a:extLst>
              <a:ext uri="{FF2B5EF4-FFF2-40B4-BE49-F238E27FC236}">
                <a16:creationId xmlns:a16="http://schemas.microsoft.com/office/drawing/2014/main" id="{3F6C8882-0E60-4A52-9338-DE12A8B46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261" y="1360844"/>
            <a:ext cx="9621478" cy="44417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DDB86-76EA-4C4E-8DB1-4AA2303B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60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D30FE-9960-F841-B34B-6E1863A6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300918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298F27-4EBD-43D4-93A2-9ADE8ABF1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Hydromet</a:t>
            </a:r>
            <a:r>
              <a:rPr lang="en-US" dirty="0"/>
              <a:t> Cloud Mobile App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E0EBE689-ABC7-4029-986E-1A963AE5F7D8}"/>
              </a:ext>
            </a:extLst>
          </p:cNvPr>
          <p:cNvSpPr txBox="1">
            <a:spLocks/>
          </p:cNvSpPr>
          <p:nvPr/>
        </p:nvSpPr>
        <p:spPr>
          <a:xfrm>
            <a:off x="512170" y="1483753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A5B5D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Mobile Phone</a:t>
            </a:r>
          </a:p>
          <a:p>
            <a:pPr>
              <a:buClr>
                <a:srgbClr val="5A5B5D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Tablet</a:t>
            </a:r>
          </a:p>
        </p:txBody>
      </p:sp>
      <p:pic>
        <p:nvPicPr>
          <p:cNvPr id="13" name="Content Placeholder 12" descr="HydrocometCloud login page">
            <a:extLst>
              <a:ext uri="{FF2B5EF4-FFF2-40B4-BE49-F238E27FC236}">
                <a16:creationId xmlns:a16="http://schemas.microsoft.com/office/drawing/2014/main" id="{9BF54222-B2AE-4289-93AD-BF1F55906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89699" y="1483753"/>
            <a:ext cx="2661360" cy="5266944"/>
          </a:xfrm>
          <a:ln>
            <a:solidFill>
              <a:schemeClr val="tx1"/>
            </a:solidFill>
          </a:ln>
        </p:spPr>
      </p:pic>
      <p:pic>
        <p:nvPicPr>
          <p:cNvPr id="5" name="Picture 4" descr="HydrocometCloud home page">
            <a:extLst>
              <a:ext uri="{FF2B5EF4-FFF2-40B4-BE49-F238E27FC236}">
                <a16:creationId xmlns:a16="http://schemas.microsoft.com/office/drawing/2014/main" id="{CEE040F8-2BC3-466A-8923-06D0BADE5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864" y="1483753"/>
            <a:ext cx="2609807" cy="52669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HydrocometCloud Weaton overview">
            <a:extLst>
              <a:ext uri="{FF2B5EF4-FFF2-40B4-BE49-F238E27FC236}">
                <a16:creationId xmlns:a16="http://schemas.microsoft.com/office/drawing/2014/main" id="{A65E7443-CE55-4A8B-AB2F-285BD4A95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777" y="338328"/>
            <a:ext cx="3529202" cy="65083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3246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35733E-8762-4010-9AFB-05B648EC6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Hydromet</a:t>
            </a:r>
            <a:r>
              <a:rPr lang="en-US" dirty="0"/>
              <a:t> Cloud Mobile App (2)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17D230-D088-44C6-92E2-725F5BC8E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Graphs</a:t>
            </a:r>
          </a:p>
          <a:p>
            <a:r>
              <a:rPr lang="en-US"/>
              <a:t>Custom Plots</a:t>
            </a:r>
          </a:p>
        </p:txBody>
      </p:sp>
      <p:pic>
        <p:nvPicPr>
          <p:cNvPr id="9" name="Picture 8" descr="Mobile app view of Wheaton precipitation graph">
            <a:extLst>
              <a:ext uri="{FF2B5EF4-FFF2-40B4-BE49-F238E27FC236}">
                <a16:creationId xmlns:a16="http://schemas.microsoft.com/office/drawing/2014/main" id="{AFAF8E88-705D-4521-97C7-98CCAB758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755" y="1524000"/>
            <a:ext cx="2618709" cy="52780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Mobile app view of Wheaton water level graph">
            <a:extLst>
              <a:ext uri="{FF2B5EF4-FFF2-40B4-BE49-F238E27FC236}">
                <a16:creationId xmlns:a16="http://schemas.microsoft.com/office/drawing/2014/main" id="{95E01F91-4811-44A5-A5EF-ECF8317EE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24000"/>
            <a:ext cx="2615234" cy="52780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Mobile app view of Wheaton plot building for graph">
            <a:extLst>
              <a:ext uri="{FF2B5EF4-FFF2-40B4-BE49-F238E27FC236}">
                <a16:creationId xmlns:a16="http://schemas.microsoft.com/office/drawing/2014/main" id="{49C87956-2A0F-44CE-A9AC-EA0ACFA21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602" y="1524000"/>
            <a:ext cx="2684209" cy="52780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3627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D8ABAB-EC31-4433-BF05-86BA848AC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Alarms and Notifications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D447D6-18E8-4008-B641-39A331AB2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Alarms Set Up through </a:t>
            </a:r>
            <a:r>
              <a:rPr lang="en-US" dirty="0" err="1"/>
              <a:t>Hydromet</a:t>
            </a:r>
            <a:r>
              <a:rPr lang="en-US" dirty="0"/>
              <a:t> Cloud</a:t>
            </a:r>
          </a:p>
          <a:p>
            <a:r>
              <a:rPr lang="en-US" dirty="0"/>
              <a:t>Alarms on Battery, Precipitation, and Water Levels</a:t>
            </a:r>
          </a:p>
        </p:txBody>
      </p:sp>
      <p:pic>
        <p:nvPicPr>
          <p:cNvPr id="12" name="Picture 11" descr="Alarm asserted on Wheaton - Precipitation email &#10;Warning Precipitation Value 0.73 exceeds warning limit of 0.5 in at 05/31/18 17:00 EST">
            <a:extLst>
              <a:ext uri="{FF2B5EF4-FFF2-40B4-BE49-F238E27FC236}">
                <a16:creationId xmlns:a16="http://schemas.microsoft.com/office/drawing/2014/main" id="{8A644AAF-142E-4C9B-8D1F-8B90F9544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755" y="2635704"/>
            <a:ext cx="6797351" cy="158659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8" name="Picture 7" descr="Alarm asserted on Wheaton - Water Level email &#10;Warning Water Level Value 314.6 exceeds warning limit of 312.0 ft at 05/31/18 17:00 EST">
            <a:extLst>
              <a:ext uri="{FF2B5EF4-FFF2-40B4-BE49-F238E27FC236}">
                <a16:creationId xmlns:a16="http://schemas.microsoft.com/office/drawing/2014/main" id="{BC420392-48E3-429E-B7BB-0BE352A5B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102" y="4321650"/>
            <a:ext cx="6145566" cy="185214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A3391-2895-4FC5-A261-B51F6358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22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D30FE-9960-F841-B34B-6E1863A6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Remote Monitoring Station Maintenance</a:t>
            </a:r>
          </a:p>
        </p:txBody>
      </p:sp>
    </p:spTree>
    <p:extLst>
      <p:ext uri="{BB962C8B-B14F-4D97-AF65-F5344CB8AC3E}">
        <p14:creationId xmlns:p14="http://schemas.microsoft.com/office/powerpoint/2010/main" val="3909841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1FC532-A48F-45B6-A64A-F76D0120A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Maintenance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DD0A53-7D1E-4376-AFBF-08E853172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90" y="1524000"/>
            <a:ext cx="5806990" cy="4106412"/>
          </a:xfrm>
        </p:spPr>
        <p:txBody>
          <a:bodyPr/>
          <a:lstStyle/>
          <a:p>
            <a:r>
              <a:rPr lang="en-US" dirty="0"/>
              <a:t>Implement Station Maintenance Bi-annually 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Inspect Equipment Conditions, Connections and Power Supply Components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Check Power Supply Status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Disassemble and Clean Tipping Bucket Rain Gauges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Calibrate Stage Logger to Staff Gauge Readings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Replace Desiccants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Clean Camera Lens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 descr="Man maintenancing station">
            <a:extLst>
              <a:ext uri="{FF2B5EF4-FFF2-40B4-BE49-F238E27FC236}">
                <a16:creationId xmlns:a16="http://schemas.microsoft.com/office/drawing/2014/main" id="{E14C98FB-9FF5-47F3-8B5F-189EBAE08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00899" y="2211499"/>
            <a:ext cx="3209925" cy="38282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A7DC6-52CA-4AD4-A7DB-436412F8AF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31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4A1514-3AE3-4D98-AAD9-354A1201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Station Maintenance (2)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FACCC7-CA3D-4B70-8354-69403E6B4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9" y="1524000"/>
            <a:ext cx="5202157" cy="41064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Monitor Station Weekly through </a:t>
            </a:r>
            <a:r>
              <a:rPr lang="en-US" dirty="0" err="1"/>
              <a:t>HydrometCloud</a:t>
            </a:r>
            <a:endParaRPr lang="en-US" dirty="0"/>
          </a:p>
          <a:p>
            <a:r>
              <a:rPr lang="en-US" dirty="0"/>
              <a:t>Address Station Repair Needs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Battery Replacement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Solar Panel Vandalism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Sensor Replacement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Bubbler Cable Repair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Rain Gauge Repair</a:t>
            </a:r>
          </a:p>
          <a:p>
            <a:r>
              <a:rPr lang="en-US" dirty="0"/>
              <a:t>Upgrade Station Equipment as Needed</a:t>
            </a:r>
          </a:p>
          <a:p>
            <a:r>
              <a:rPr lang="en-US" dirty="0"/>
              <a:t>Download Historical Data Twice A Year</a:t>
            </a:r>
          </a:p>
          <a:p>
            <a:endParaRPr lang="en-US" dirty="0"/>
          </a:p>
        </p:txBody>
      </p:sp>
      <p:pic>
        <p:nvPicPr>
          <p:cNvPr id="5" name="Picture 4" descr="Man maintenancing station equipment ">
            <a:extLst>
              <a:ext uri="{FF2B5EF4-FFF2-40B4-BE49-F238E27FC236}">
                <a16:creationId xmlns:a16="http://schemas.microsoft.com/office/drawing/2014/main" id="{CAF0E777-879C-40D6-9548-1242A56C9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655" y="2379758"/>
            <a:ext cx="5202156" cy="29542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42985-4EC3-4E5E-8D9D-7019DBF1E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99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8401A2-AAF0-454E-932A-F24E56B3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Good Practices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816A00-F922-47A2-8EDC-935EBEC00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Remote Monitoring System – A Great Tool to Use During Dam Emergency Response </a:t>
            </a:r>
          </a:p>
          <a:p>
            <a:r>
              <a:rPr lang="en-US" sz="2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Access Extensive Data through </a:t>
            </a:r>
            <a:r>
              <a:rPr lang="en-US" sz="2000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Hydromet</a:t>
            </a:r>
            <a:r>
              <a:rPr lang="en-US" sz="2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Cloud</a:t>
            </a:r>
            <a:endParaRPr lang="en-US" dirty="0"/>
          </a:p>
          <a:p>
            <a:r>
              <a:rPr lang="en-US" dirty="0"/>
              <a:t>Provide Early Warning on Flooding</a:t>
            </a:r>
          </a:p>
          <a:p>
            <a:r>
              <a:rPr lang="en-US" sz="20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Get the Right Data in-time to Make Critical Decisions</a:t>
            </a:r>
            <a:endParaRPr lang="en-US" dirty="0"/>
          </a:p>
          <a:p>
            <a:r>
              <a:rPr lang="en-US" dirty="0"/>
              <a:t>Implement Station Maintenance Bi-annually</a:t>
            </a:r>
          </a:p>
          <a:p>
            <a:r>
              <a:rPr lang="en-US" dirty="0"/>
              <a:t>Monitor Station Status Weekly through </a:t>
            </a:r>
            <a:r>
              <a:rPr lang="en-US" dirty="0" err="1"/>
              <a:t>Hydromet</a:t>
            </a:r>
            <a:r>
              <a:rPr lang="en-US" dirty="0"/>
              <a:t> Cloud</a:t>
            </a:r>
          </a:p>
          <a:p>
            <a:r>
              <a:rPr lang="en-US" dirty="0"/>
              <a:t>Address Station Repair and Upgrade Needs</a:t>
            </a:r>
          </a:p>
          <a:p>
            <a:r>
              <a:rPr lang="en-US" dirty="0"/>
              <a:t>Download Data to Track Long Term Station Performance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485E1-50C1-4E08-A3AD-3A84C2BA8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37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26B992-CAA6-5F45-9494-F9A93A231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ED7D33-1EAB-C246-B865-CB21DDA51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41064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dirty="0"/>
              <a:t>Leying Zhang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dirty="0"/>
              <a:t>Montgomery County DEP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dirty="0"/>
              <a:t>Email: </a:t>
            </a:r>
            <a:r>
              <a:rPr lang="en-US" altLang="en-US" u="sng" dirty="0">
                <a:solidFill>
                  <a:srgbClr val="005288"/>
                </a:solidFill>
                <a:hlinkClick r:id="rId3"/>
              </a:rPr>
              <a:t>Leying.Zhang@montgomerycountymd.gov</a:t>
            </a:r>
            <a:endParaRPr lang="en-US" altLang="en-US" u="sng" dirty="0">
              <a:solidFill>
                <a:srgbClr val="005288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dirty="0"/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dirty="0"/>
              <a:t>Gene Gopenko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dirty="0"/>
              <a:t>Montgomery County DEP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dirty="0"/>
              <a:t>Email: </a:t>
            </a:r>
            <a:r>
              <a:rPr lang="en-US" altLang="en-US" u="sng" dirty="0">
                <a:solidFill>
                  <a:srgbClr val="005288"/>
                </a:solidFill>
                <a:hlinkClick r:id="rId4"/>
              </a:rPr>
              <a:t>Gene.Gopenko@montgomerycountymd.gov</a:t>
            </a:r>
            <a:endParaRPr lang="en-US" altLang="en-US" u="sng" dirty="0">
              <a:solidFill>
                <a:srgbClr val="005288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u="sng" dirty="0">
              <a:solidFill>
                <a:srgbClr val="00528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8EA2D-1A8E-BA42-8ADE-8872F433F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16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F27727-CE50-43C2-8E7C-5EF11FF0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dirty="0">
                <a:solidFill>
                  <a:schemeClr val="tx1"/>
                </a:solidFill>
              </a:rPr>
              <a:t>Montgomery County, MD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4AB5C4-83A6-4EF9-918A-02F1CFC33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00050" indent="-285750" defTabSz="9144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800" dirty="0"/>
              <a:t>Area: 507 sq mile</a:t>
            </a:r>
          </a:p>
          <a:p>
            <a:pPr marL="400050" indent="-285750" defTabSz="9144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800" dirty="0"/>
              <a:t>Population: 1.1 million</a:t>
            </a:r>
          </a:p>
          <a:p>
            <a:pPr marL="400050" indent="-285750" defTabSz="9144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800" dirty="0"/>
              <a:t>19 Municipalities</a:t>
            </a:r>
          </a:p>
        </p:txBody>
      </p:sp>
      <p:pic>
        <p:nvPicPr>
          <p:cNvPr id="6" name="Picture 5" descr="Map of Maryland separated by county, highlighting Montgomery County.">
            <a:extLst>
              <a:ext uri="{FF2B5EF4-FFF2-40B4-BE49-F238E27FC236}">
                <a16:creationId xmlns:a16="http://schemas.microsoft.com/office/drawing/2014/main" id="{069F20E7-B4C9-4281-8526-F4F1932D9C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16" y="2891615"/>
            <a:ext cx="6005705" cy="32881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 descr="Map of towns in Montgormery County">
            <a:extLst>
              <a:ext uri="{FF2B5EF4-FFF2-40B4-BE49-F238E27FC236}">
                <a16:creationId xmlns:a16="http://schemas.microsoft.com/office/drawing/2014/main" id="{A54ACAD4-1C7D-468C-9038-7E071FB51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380" y="2819567"/>
            <a:ext cx="4122916" cy="348386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78CEF-F504-4A14-8932-9357FD178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624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FCC257D-A786-9244-9E17-CE618C8B9275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54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3216A9-E130-4B82-903F-C28620DD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Dam Hazard Classification</a:t>
            </a:r>
            <a:endParaRPr lang="en-US" dirty="0"/>
          </a:p>
        </p:txBody>
      </p:sp>
      <p:sp>
        <p:nvSpPr>
          <p:cNvPr id="7171" name="Rectangle 6"/>
          <p:cNvSpPr>
            <a:spLocks noGrp="1" noRot="1" noChangeArrowheads="1"/>
          </p:cNvSpPr>
          <p:nvPr>
            <p:ph idx="1"/>
          </p:nvPr>
        </p:nvSpPr>
        <p:spPr>
          <a:xfrm>
            <a:off x="911745" y="1599869"/>
            <a:ext cx="9877777" cy="38449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342900"/>
            <a:r>
              <a:rPr lang="en-US" altLang="en-US" dirty="0"/>
              <a:t>MDE Dam Safety Program </a:t>
            </a:r>
          </a:p>
          <a:p>
            <a:pPr indent="-342900"/>
            <a:r>
              <a:rPr lang="en-US" altLang="en-US" dirty="0"/>
              <a:t>Dam Owner’s Responsibilities: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altLang="en-US" dirty="0"/>
              <a:t>Inspections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altLang="en-US" dirty="0"/>
              <a:t>Operation and Maintenance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altLang="en-US" dirty="0"/>
              <a:t>Emergency Action Plans (EAPs)</a:t>
            </a:r>
          </a:p>
        </p:txBody>
      </p:sp>
    </p:spTree>
    <p:extLst>
      <p:ext uri="{BB962C8B-B14F-4D97-AF65-F5344CB8AC3E}">
        <p14:creationId xmlns:p14="http://schemas.microsoft.com/office/powerpoint/2010/main" val="3969318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5F13E4-6403-4D9B-9BF9-C5C861015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Dams in Montgomery County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9054EA-642D-4ED1-AB7E-456B9E03B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Majority Earthen Dams</a:t>
            </a:r>
          </a:p>
          <a:p>
            <a:r>
              <a:rPr lang="en-US" dirty="0"/>
              <a:t>16 High Hazard Dams</a:t>
            </a:r>
          </a:p>
          <a:p>
            <a:r>
              <a:rPr lang="en-US" dirty="0"/>
              <a:t>15 Significant Hazard Dams</a:t>
            </a:r>
          </a:p>
        </p:txBody>
      </p:sp>
      <p:pic>
        <p:nvPicPr>
          <p:cNvPr id="6" name="Picture 5" descr="Dams in Montgomery categorized by hazard">
            <a:extLst>
              <a:ext uri="{FF2B5EF4-FFF2-40B4-BE49-F238E27FC236}">
                <a16:creationId xmlns:a16="http://schemas.microsoft.com/office/drawing/2014/main" id="{FA6C6B6D-4C2C-4C01-BFF1-4EFEB2532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570" y="1524000"/>
            <a:ext cx="4955224" cy="41064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8" name="Picture 7" descr="Legend: &#10;High &#10;Significant &#10;Low &#10;Undetermined ">
            <a:extLst>
              <a:ext uri="{FF2B5EF4-FFF2-40B4-BE49-F238E27FC236}">
                <a16:creationId xmlns:a16="http://schemas.microsoft.com/office/drawing/2014/main" id="{C51D1BDA-5A56-423A-8259-4E83D1EF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570" y="4500317"/>
            <a:ext cx="1137889" cy="11300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28BB8-3D71-41E6-B616-4C98796A2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41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5789"/>
            <a:ext cx="10972800" cy="781611"/>
          </a:xfrm>
        </p:spPr>
        <p:txBody>
          <a:bodyPr/>
          <a:lstStyle/>
          <a:p>
            <a:r>
              <a:rPr lang="en-US" dirty="0"/>
              <a:t>DEP’s Responsibilities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DD99F1-B2C7-42ED-8803-EF99081ED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598" y="3789406"/>
            <a:ext cx="4410269" cy="19876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E9BD0-B4D4-4D72-BC09-FB74BF66F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598" y="2339546"/>
            <a:ext cx="4410268" cy="138369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436" y="1482444"/>
            <a:ext cx="4469364" cy="5133800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DEP is currently responsible for </a:t>
            </a:r>
          </a:p>
          <a:p>
            <a:pPr marL="0" indent="0">
              <a:buNone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   8 Dams and 2 Levees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Crabbs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Branch Dam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Gudelsky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Pond Dam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Railroad Branch Dam 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Wheaton Branch Dam 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Chadswood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Dam 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Gunners Lake Dam 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Manchester Farm Pond Dam 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Montgomery Airpark Dam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Montclair Manor Levee</a:t>
            </a:r>
          </a:p>
          <a:p>
            <a:pPr lvl="1">
              <a:buSzPct val="75000"/>
              <a:buFont typeface="Courier New" panose="02070309020205020404" pitchFamily="49" charset="0"/>
              <a:buChar char="o"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Turkey Branch Levees</a:t>
            </a:r>
          </a:p>
          <a:p>
            <a:pPr lvl="1"/>
            <a:endParaRPr lang="en-US" sz="40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 descr="High &amp; Significant Hazard Dams in Montgomery County ">
            <a:extLst>
              <a:ext uri="{FF2B5EF4-FFF2-40B4-BE49-F238E27FC236}">
                <a16:creationId xmlns:a16="http://schemas.microsoft.com/office/drawing/2014/main" id="{DCCBB652-40C2-49FD-BFDC-13A46D4DB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859" y="1324665"/>
            <a:ext cx="6064396" cy="544935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 descr="High Hazard with Monitoring Station &#10;Significant Hazard with Monitoring Station &#10;Significant Hazard without Monitoring Station&#10;Significant Hazard without Monitoring Station">
            <a:extLst>
              <a:ext uri="{FF2B5EF4-FFF2-40B4-BE49-F238E27FC236}">
                <a16:creationId xmlns:a16="http://schemas.microsoft.com/office/drawing/2014/main" id="{5BEC21CB-4464-419B-9EDE-0D2910420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4962" y="1324665"/>
            <a:ext cx="1731292" cy="17312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1838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6145" y="757367"/>
            <a:ext cx="10972800" cy="764931"/>
          </a:xfrm>
        </p:spPr>
        <p:txBody>
          <a:bodyPr>
            <a:normAutofit fontScale="90000"/>
          </a:bodyPr>
          <a:lstStyle/>
          <a:p>
            <a:r>
              <a:rPr lang="en-US" dirty="0"/>
              <a:t>July 28</a:t>
            </a:r>
            <a:r>
              <a:rPr lang="en-US" baseline="30000" dirty="0"/>
              <a:t>th</a:t>
            </a:r>
            <a:r>
              <a:rPr lang="en-US" dirty="0"/>
              <a:t> &amp; 29</a:t>
            </a:r>
            <a:r>
              <a:rPr lang="en-US" baseline="30000" dirty="0"/>
              <a:t>th</a:t>
            </a:r>
            <a:r>
              <a:rPr lang="en-US" dirty="0"/>
              <a:t>, 2017 Severe Rainfall Event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 descr="Wheaton Branch after severe rainfal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8" y="1405565"/>
            <a:ext cx="5888515" cy="441638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515164" y="1759974"/>
            <a:ext cx="5260258" cy="523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WHEATON BRANCH</a:t>
            </a:r>
          </a:p>
        </p:txBody>
      </p:sp>
      <p:pic>
        <p:nvPicPr>
          <p:cNvPr id="5" name="Picture 4" descr="Wheaton Branch after severe rainfal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231" y="2425876"/>
            <a:ext cx="7189818" cy="40442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2176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6145" y="757367"/>
            <a:ext cx="10972800" cy="764931"/>
          </a:xfrm>
        </p:spPr>
        <p:txBody>
          <a:bodyPr>
            <a:normAutofit fontScale="90000"/>
          </a:bodyPr>
          <a:lstStyle/>
          <a:p>
            <a:r>
              <a:rPr lang="en-US" dirty="0"/>
              <a:t>July 28</a:t>
            </a:r>
            <a:r>
              <a:rPr lang="en-US" baseline="30000" dirty="0"/>
              <a:t>th</a:t>
            </a:r>
            <a:r>
              <a:rPr lang="en-US" dirty="0"/>
              <a:t> &amp; 29</a:t>
            </a:r>
            <a:r>
              <a:rPr lang="en-US" baseline="30000" dirty="0"/>
              <a:t>th</a:t>
            </a:r>
            <a:r>
              <a:rPr lang="en-US" dirty="0"/>
              <a:t>, 2017 Severe Rainfall Event (2)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Flooded home at Wheaton Branc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1" y="1759974"/>
            <a:ext cx="6068437" cy="341349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633381" y="1899803"/>
            <a:ext cx="5260258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WHEATON BRANCH on 7/28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>
                <a:solidFill>
                  <a:schemeClr val="bg1"/>
                </a:solidFill>
              </a:rPr>
              <a:t>UPSTEAM OF DENNIS AVE. BOX CULVERT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4" name="Picture 3" descr="Flooding at Wheaton Branc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54" y="2747518"/>
            <a:ext cx="6774396" cy="38105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0331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5188"/>
      </a:dk2>
      <a:lt2>
        <a:srgbClr val="F3F3F3"/>
      </a:lt2>
      <a:accent1>
        <a:srgbClr val="0078AE"/>
      </a:accent1>
      <a:accent2>
        <a:srgbClr val="595B5D"/>
      </a:accent2>
      <a:accent3>
        <a:srgbClr val="BABBBD"/>
      </a:accent3>
      <a:accent4>
        <a:srgbClr val="5E9732"/>
      </a:accent4>
      <a:accent5>
        <a:srgbClr val="0072CE"/>
      </a:accent5>
      <a:accent6>
        <a:srgbClr val="C31230"/>
      </a:accent6>
      <a:hlink>
        <a:srgbClr val="005188"/>
      </a:hlink>
      <a:folHlink>
        <a:srgbClr val="00518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568ddf3f-b77f-46a0-9295-2b9495b51427" ContentTypeId="0x0101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F863AF799F8445A5344D8668637F59" ma:contentTypeVersion="2" ma:contentTypeDescription="Create a new document." ma:contentTypeScope="" ma:versionID="baf380ca8d1359494a8d39fa4b42180c">
  <xsd:schema xmlns:xsd="http://www.w3.org/2001/XMLSchema" xmlns:xs="http://www.w3.org/2001/XMLSchema" xmlns:p="http://schemas.microsoft.com/office/2006/metadata/properties" xmlns:ns2="cc0073e7-31cd-4c32-9712-79659562e3c7" xmlns:ns3="b95e3999-e8c9-43ef-ae44-9c97c33b99bd" targetNamespace="http://schemas.microsoft.com/office/2006/metadata/properties" ma:root="true" ma:fieldsID="4545564d5e5e81a2ba190b69042d36ea" ns2:_="" ns3:_="">
    <xsd:import namespace="cc0073e7-31cd-4c32-9712-79659562e3c7"/>
    <xsd:import namespace="b95e3999-e8c9-43ef-ae44-9c97c33b99bd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3:Category" minOccurs="0"/>
                <xsd:element ref="ns3:FIMA_x0020_Directorates_x0020__x0026__x0020_Offi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073e7-31cd-4c32-9712-79659562e3c7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ade15815-30b4-472f-82fa-5daf97349bcc}" ma:internalName="TaxCatchAll" ma:showField="CatchAllData" ma:web="2b9cc7b6-3d8c-4bb7-8f31-2c06680ea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ade15815-30b4-472f-82fa-5daf97349bcc}" ma:internalName="TaxCatchAllLabel" ma:readOnly="true" ma:showField="CatchAllDataLabel" ma:web="2b9cc7b6-3d8c-4bb7-8f31-2c06680ea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5e3999-e8c9-43ef-ae44-9c97c33b99bd" elementFormDefault="qualified">
    <xsd:import namespace="http://schemas.microsoft.com/office/2006/documentManagement/types"/>
    <xsd:import namespace="http://schemas.microsoft.com/office/infopath/2007/PartnerControls"/>
    <xsd:element name="Category" ma:index="10" nillable="true" ma:displayName="Category" ma:format="Dropdown" ma:internalName="Category">
      <xsd:simpleType>
        <xsd:restriction base="dms:Choice">
          <xsd:enumeration value="CCT Meeting Minutes"/>
          <xsd:enumeration value="Cleared Talking Points"/>
          <xsd:enumeration value="CCT Meeting Agendas"/>
          <xsd:enumeration value="COVID-19 Priority Language"/>
          <xsd:enumeration value="EA Coordination Trackers"/>
          <xsd:enumeration value="David Maurstad Speaking Engagement Calendars"/>
          <xsd:enumeration value="Governance Documents"/>
          <xsd:enumeration value="MD"/>
          <xsd:enumeration value="FMD"/>
          <xsd:enumeration value="FID"/>
          <xsd:enumeration value="RMD"/>
          <xsd:enumeration value="OEHP"/>
          <xsd:enumeration value="OFIA"/>
          <xsd:enumeration value="IO"/>
          <xsd:enumeration value="Closed EA Clearance Requests"/>
        </xsd:restriction>
      </xsd:simpleType>
    </xsd:element>
    <xsd:element name="FIMA_x0020_Directorates_x0020__x0026__x0020_Office" ma:index="11" nillable="true" ma:displayName="FIMA Directorates &amp; Office" ma:format="Dropdown" ma:internalName="FIMA_x0020_Directorates_x0020__x0026__x0020_Office">
      <xsd:simpleType>
        <xsd:restriction base="dms:Choice">
          <xsd:enumeration value="MD"/>
          <xsd:enumeration value="FMD"/>
          <xsd:enumeration value="FID"/>
          <xsd:enumeration value="RMD"/>
          <xsd:enumeration value="OEHP"/>
          <xsd:enumeration value="OFIA"/>
          <xsd:enumeration value="IO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c0073e7-31cd-4c32-9712-79659562e3c7"/>
    <Category xmlns="b95e3999-e8c9-43ef-ae44-9c97c33b99bd">Governance Documents</Category>
    <FIMA_x0020_Directorates_x0020__x0026__x0020_Office xmlns="b95e3999-e8c9-43ef-ae44-9c97c33b99bd" xsi:nil="true"/>
  </documentManagement>
</p:properties>
</file>

<file path=customXml/itemProps1.xml><?xml version="1.0" encoding="utf-8"?>
<ds:datastoreItem xmlns:ds="http://schemas.openxmlformats.org/officeDocument/2006/customXml" ds:itemID="{5B0C217F-4955-4D52-A75D-B4ED68576F88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5C29B90F-51BE-47DC-A89F-93311F0982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0073e7-31cd-4c32-9712-79659562e3c7"/>
    <ds:schemaRef ds:uri="b95e3999-e8c9-43ef-ae44-9c97c33b99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976EDC-3E53-4B2A-8042-2CE68B9B81E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DB5BB03-DD21-4258-90BA-4BA883F2CE48}">
  <ds:schemaRefs>
    <ds:schemaRef ds:uri="http://schemas.microsoft.com/office/infopath/2007/PartnerControls"/>
    <ds:schemaRef ds:uri="b95e3999-e8c9-43ef-ae44-9c97c33b99bd"/>
    <ds:schemaRef ds:uri="http://purl.org/dc/dcmitype/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cc0073e7-31cd-4c32-9712-79659562e3c7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2010</TotalTime>
  <Words>976</Words>
  <Application>Microsoft Office PowerPoint</Application>
  <PresentationFormat>Widescreen</PresentationFormat>
  <Paragraphs>240</Paragraphs>
  <Slides>37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Candara</vt:lpstr>
      <vt:lpstr>Courier New</vt:lpstr>
      <vt:lpstr>Franklin Gothic Book</vt:lpstr>
      <vt:lpstr>Franklin Gothic Medium</vt:lpstr>
      <vt:lpstr>Symbol</vt:lpstr>
      <vt:lpstr>Wingdings</vt:lpstr>
      <vt:lpstr>Office Theme</vt:lpstr>
      <vt:lpstr>Experience with Using Remote Monitoring in Dam Emergency Response</vt:lpstr>
      <vt:lpstr>Presentation Outline</vt:lpstr>
      <vt:lpstr>Background</vt:lpstr>
      <vt:lpstr>Montgomery County, MD</vt:lpstr>
      <vt:lpstr>Dam Hazard Classification</vt:lpstr>
      <vt:lpstr>Dams in Montgomery County</vt:lpstr>
      <vt:lpstr>DEP’s Responsibilities</vt:lpstr>
      <vt:lpstr>July 28th &amp; 29th, 2017 Severe Rainfall Event </vt:lpstr>
      <vt:lpstr>July 28th &amp; 29th, 2017 Severe Rainfall Event (2) </vt:lpstr>
      <vt:lpstr>Dam Emergency Response</vt:lpstr>
      <vt:lpstr>Dam Emergency Response (2)</vt:lpstr>
      <vt:lpstr>When Do We Mobilize? </vt:lpstr>
      <vt:lpstr>Wheaton Branch During Hurricane Ida</vt:lpstr>
      <vt:lpstr>Wheaton Branch During Hurricane Ida (2)</vt:lpstr>
      <vt:lpstr>Benefits of Using Remote Monitoring System</vt:lpstr>
      <vt:lpstr>Remote Monitoring System</vt:lpstr>
      <vt:lpstr>History on Remote Monitoring</vt:lpstr>
      <vt:lpstr>Existing Remote Monitoring Stations </vt:lpstr>
      <vt:lpstr>Remote Monitoring System Components</vt:lpstr>
      <vt:lpstr>Equipment</vt:lpstr>
      <vt:lpstr>Example of Station Construction – Civil Work</vt:lpstr>
      <vt:lpstr>Water Level Gauge – Sutron Bubbler</vt:lpstr>
      <vt:lpstr>Remote Monitoring System Integration</vt:lpstr>
      <vt:lpstr>Remote Monitoring Data Management</vt:lpstr>
      <vt:lpstr>Hydromet Cloud</vt:lpstr>
      <vt:lpstr>Data Report</vt:lpstr>
      <vt:lpstr>Graph - Battery</vt:lpstr>
      <vt:lpstr>Graph - Precipitation</vt:lpstr>
      <vt:lpstr>Graph – Water Level</vt:lpstr>
      <vt:lpstr>Hydromet Cloud Mobile App</vt:lpstr>
      <vt:lpstr>Hydromet Cloud Mobile App (2)</vt:lpstr>
      <vt:lpstr>Alarms and Notifications</vt:lpstr>
      <vt:lpstr>Remote Monitoring Station Maintenance</vt:lpstr>
      <vt:lpstr>Station Maintenance</vt:lpstr>
      <vt:lpstr>Station Maintenance (2)</vt:lpstr>
      <vt:lpstr>Summary and Good Practices</vt:lpstr>
      <vt:lpstr>Questions?</vt:lpstr>
    </vt:vector>
  </TitlesOfParts>
  <Manager/>
  <Company>FEMA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Experience with Using Remote Monitoring in Dam Emergency Response</dc:title>
  <dc:subject>2022 National Dam Safety Program Technical Seminar Presentation</dc:subject>
  <dc:creator>FEMA</dc:creator>
  <cp:keywords>NDSP, Dam Safety, Technical Seminar, Emergency Response, Remote Monitoring</cp:keywords>
  <dc:description/>
  <cp:lastModifiedBy>Little, Derrick (CTR)</cp:lastModifiedBy>
  <cp:revision>44</cp:revision>
  <cp:lastPrinted>2020-03-02T16:45:50Z</cp:lastPrinted>
  <dcterms:created xsi:type="dcterms:W3CDTF">2012-11-19T20:41:22Z</dcterms:created>
  <dcterms:modified xsi:type="dcterms:W3CDTF">2022-01-19T16:30:15Z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0x01010059F863AF799F8445A5344D8668637F59</vt:lpwstr>
  </property>
</Properties>
</file>