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5"/>
  </p:sldMasterIdLst>
  <p:notesMasterIdLst>
    <p:notesMasterId r:id="rId25"/>
  </p:notesMasterIdLst>
  <p:handoutMasterIdLst>
    <p:handoutMasterId r:id="rId26"/>
  </p:handoutMasterIdLst>
  <p:sldIdLst>
    <p:sldId id="302" r:id="rId6"/>
    <p:sldId id="305" r:id="rId7"/>
    <p:sldId id="304" r:id="rId8"/>
    <p:sldId id="313" r:id="rId9"/>
    <p:sldId id="328" r:id="rId10"/>
    <p:sldId id="315" r:id="rId11"/>
    <p:sldId id="329" r:id="rId12"/>
    <p:sldId id="333" r:id="rId13"/>
    <p:sldId id="331" r:id="rId14"/>
    <p:sldId id="332" r:id="rId15"/>
    <p:sldId id="324" r:id="rId16"/>
    <p:sldId id="335" r:id="rId17"/>
    <p:sldId id="330" r:id="rId18"/>
    <p:sldId id="318" r:id="rId19"/>
    <p:sldId id="334" r:id="rId20"/>
    <p:sldId id="323" r:id="rId21"/>
    <p:sldId id="325" r:id="rId22"/>
    <p:sldId id="336" r:id="rId23"/>
    <p:sldId id="312" r:id="rId24"/>
  </p:sldIdLst>
  <p:sldSz cx="12192000" cy="6858000"/>
  <p:notesSz cx="7010400" cy="9296400"/>
  <p:embeddedFontLst>
    <p:embeddedFont>
      <p:font typeface="Calibri" panose="020F0502020204030204" pitchFamily="34" charset="0"/>
      <p:regular r:id="rId27"/>
      <p:bold r:id="rId28"/>
      <p:italic r:id="rId29"/>
      <p:boldItalic r:id="rId30"/>
    </p:embeddedFont>
    <p:embeddedFont>
      <p:font typeface="Franklin Gothic Book" panose="020B0503020102020204" pitchFamily="34" charset="0"/>
      <p:regular r:id="rId31"/>
      <p:italic r:id="rId32"/>
    </p:embeddedFont>
    <p:embeddedFont>
      <p:font typeface="Franklin Gothic Medium" panose="020B0603020102020204" pitchFamily="34" charset="0"/>
      <p:regular r:id="rId33"/>
      <p: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8B8A"/>
    <a:srgbClr val="B0B1B3"/>
    <a:srgbClr val="5A5B5D"/>
    <a:srgbClr val="005288"/>
    <a:srgbClr val="005188"/>
    <a:srgbClr val="C0C2C4"/>
    <a:srgbClr val="002F80"/>
    <a:srgbClr val="003366"/>
    <a:srgbClr val="0072CE"/>
    <a:srgbClr val="002F8A"/>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9228D5-E590-40C6-896C-CE3DF4D3428F}" v="4" dt="2022-01-26T14:02:38.756"/>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954" autoAdjust="0"/>
  </p:normalViewPr>
  <p:slideViewPr>
    <p:cSldViewPr snapToGrid="0" snapToObjects="1">
      <p:cViewPr varScale="1">
        <p:scale>
          <a:sx n="81" d="100"/>
          <a:sy n="81" d="100"/>
        </p:scale>
        <p:origin x="614" y="48"/>
      </p:cViewPr>
      <p:guideLst>
        <p:guide orient="horz" pos="944"/>
        <p:guide pos="468"/>
      </p:guideLst>
    </p:cSldViewPr>
  </p:slideViewPr>
  <p:outlineViewPr>
    <p:cViewPr>
      <p:scale>
        <a:sx n="33" d="100"/>
        <a:sy n="33" d="100"/>
      </p:scale>
      <p:origin x="0" y="-13963"/>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font" Target="fonts/font8.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ttle, Derrick (CTR)" userId="55bee8a8-d586-4c49-aa9e-de696229c285" providerId="ADAL" clId="{BA9228D5-E590-40C6-896C-CE3DF4D3428F}"/>
    <pc:docChg chg="modSld">
      <pc:chgData name="Little, Derrick (CTR)" userId="55bee8a8-d586-4c49-aa9e-de696229c285" providerId="ADAL" clId="{BA9228D5-E590-40C6-896C-CE3DF4D3428F}" dt="2022-01-25T20:18:00.219" v="156" actId="962"/>
      <pc:docMkLst>
        <pc:docMk/>
      </pc:docMkLst>
      <pc:sldChg chg="modSp mod">
        <pc:chgData name="Little, Derrick (CTR)" userId="55bee8a8-d586-4c49-aa9e-de696229c285" providerId="ADAL" clId="{BA9228D5-E590-40C6-896C-CE3DF4D3428F}" dt="2022-01-25T20:18:00.219" v="156" actId="962"/>
        <pc:sldMkLst>
          <pc:docMk/>
          <pc:sldMk cId="3586083688" sldId="312"/>
        </pc:sldMkLst>
        <pc:spChg chg="mod">
          <ac:chgData name="Little, Derrick (CTR)" userId="55bee8a8-d586-4c49-aa9e-de696229c285" providerId="ADAL" clId="{BA9228D5-E590-40C6-896C-CE3DF4D3428F}" dt="2022-01-25T20:15:52.054" v="2" actId="6549"/>
          <ac:spMkLst>
            <pc:docMk/>
            <pc:sldMk cId="3586083688" sldId="312"/>
            <ac:spMk id="6" creationId="{AFE754E2-F4FB-8E4E-98EB-82D6BA5E5617}"/>
          </ac:spMkLst>
        </pc:spChg>
        <pc:picChg chg="mod">
          <ac:chgData name="Little, Derrick (CTR)" userId="55bee8a8-d586-4c49-aa9e-de696229c285" providerId="ADAL" clId="{BA9228D5-E590-40C6-896C-CE3DF4D3428F}" dt="2022-01-25T20:18:00.219" v="156" actId="962"/>
          <ac:picMkLst>
            <pc:docMk/>
            <pc:sldMk cId="3586083688" sldId="312"/>
            <ac:picMk id="8"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1/26/2022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1/26/2022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 + Image Option 2</a:t>
            </a:r>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a:p>
        </p:txBody>
      </p:sp>
    </p:spTree>
    <p:extLst>
      <p:ext uri="{BB962C8B-B14F-4D97-AF65-F5344CB8AC3E}">
        <p14:creationId xmlns:p14="http://schemas.microsoft.com/office/powerpoint/2010/main" val="4220905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web tool and some of the layers that will be presented</a:t>
            </a:r>
          </a:p>
        </p:txBody>
      </p:sp>
      <p:sp>
        <p:nvSpPr>
          <p:cNvPr id="4" name="Slide Number Placeholder 3"/>
          <p:cNvSpPr>
            <a:spLocks noGrp="1"/>
          </p:cNvSpPr>
          <p:nvPr>
            <p:ph type="sldNum" sz="quarter" idx="10"/>
          </p:nvPr>
        </p:nvSpPr>
        <p:spPr/>
        <p:txBody>
          <a:bodyPr/>
          <a:lstStyle/>
          <a:p>
            <a:fld id="{4BAF53EF-993C-FF42-8B62-CEF57763A78D}" type="slidenum">
              <a:rPr lang="en-US" smtClean="0"/>
              <a:t>10</a:t>
            </a:fld>
            <a:endParaRPr lang="en-US"/>
          </a:p>
        </p:txBody>
      </p:sp>
    </p:spTree>
    <p:extLst>
      <p:ext uri="{BB962C8B-B14F-4D97-AF65-F5344CB8AC3E}">
        <p14:creationId xmlns:p14="http://schemas.microsoft.com/office/powerpoint/2010/main" val="2979239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good example of the value</a:t>
            </a:r>
            <a:r>
              <a:rPr lang="en-US" baseline="0" dirty="0"/>
              <a:t> of the inundation mapping project – both for the public, local government as it relates to planning/mitigation strategies, and our objectives. The Charlestown Reservoir is located in a valley just south of Lonaconing MD – in Allegany County MD. The dam is relatively small, but is classified as a high hazard dam due to the many homes and other structures located downstream. Once the dam breach flow reaches Lonaconing proper it joins with </a:t>
            </a:r>
            <a:r>
              <a:rPr lang="en-US" baseline="0" dirty="0" err="1"/>
              <a:t>Goerges</a:t>
            </a:r>
            <a:r>
              <a:rPr lang="en-US" baseline="0" dirty="0"/>
              <a:t> Creek, which historically has been a trouble location for flooding. In this case, the Flood Insurance mapping extents are greater than this dam failure area – so the newly added data may not help with increasing insurance rates – but what is important to highlight here is the location (POINT) of the town hall and administrative offices, the local police department, and the Georges Creek Ambulance service. So in a dam failure we see that all of those structures are impacted (and rather quickly) – we also can see that the Goodwill Volunteer Fire Company No. 1 to the north would be essentially isolated from any needs to the south. Lastly – the black dot here is a local retirement home – which is not directly impacted, but is cutoff from all other services. So any needs of the residents will be unmet until access is restored. In this case, we will consider adding the retirement home to the EAP as a contact, and in table top exercises we may include the local health department or others to find out how we can shelter and care for the residents and their potential special needs.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a:p>
        </p:txBody>
      </p:sp>
    </p:spTree>
    <p:extLst>
      <p:ext uri="{BB962C8B-B14F-4D97-AF65-F5344CB8AC3E}">
        <p14:creationId xmlns:p14="http://schemas.microsoft.com/office/powerpoint/2010/main" val="90431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I’d like to use</a:t>
            </a:r>
            <a:r>
              <a:rPr lang="en-US" baseline="0" dirty="0"/>
              <a:t> this time to talk about some exciting projects that we are working on using DSS Wise, and future plans to leverage the software even more. Admittedly, not all of this will be groundbreaking from an engineering standpoint – but on the big picture level, how we operate with our emergency management partners, floodplain managers, and citizens – I really feel that this work is a big step forward for our state program.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3671591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"IMG_1424a" by </a:t>
            </a:r>
            <a:r>
              <a:rPr lang="en-US" sz="1200" b="0" i="0" kern="1200" dirty="0" err="1">
                <a:solidFill>
                  <a:schemeClr val="tx1"/>
                </a:solidFill>
                <a:effectLst/>
                <a:latin typeface="+mn-lt"/>
                <a:ea typeface="+mn-ea"/>
                <a:cs typeface="+mn-cs"/>
              </a:rPr>
              <a:t>Elvert</a:t>
            </a:r>
            <a:r>
              <a:rPr lang="en-US" sz="1200" b="0" i="0" kern="1200" dirty="0">
                <a:solidFill>
                  <a:schemeClr val="tx1"/>
                </a:solidFill>
                <a:effectLst/>
                <a:latin typeface="+mn-lt"/>
                <a:ea typeface="+mn-ea"/>
                <a:cs typeface="+mn-cs"/>
              </a:rPr>
              <a:t> Barnes is licensed under CC BY-SA 2.0. To view a copy of this license, visit https://creativecommons.org/licenses/by-sa/2.0/?ref=openverse&amp;atype=rich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Mention that the legislation doesn’t necessarily have</a:t>
            </a:r>
            <a:r>
              <a:rPr lang="en-US" sz="1200" b="0" i="0" kern="1200" baseline="0" dirty="0">
                <a:solidFill>
                  <a:schemeClr val="tx1"/>
                </a:solidFill>
                <a:effectLst/>
                <a:latin typeface="+mn-lt"/>
                <a:ea typeface="+mn-ea"/>
                <a:cs typeface="+mn-cs"/>
              </a:rPr>
              <a:t> a direct connection with dams – but it may shift the development/engineering mindset into larger regional </a:t>
            </a:r>
            <a:r>
              <a:rPr lang="en-US" sz="1200" b="0" i="0" kern="1200" baseline="0" dirty="0" err="1">
                <a:solidFill>
                  <a:schemeClr val="tx1"/>
                </a:solidFill>
                <a:effectLst/>
                <a:latin typeface="+mn-lt"/>
                <a:ea typeface="+mn-ea"/>
                <a:cs typeface="+mn-cs"/>
              </a:rPr>
              <a:t>stormwater</a:t>
            </a:r>
            <a:r>
              <a:rPr lang="en-US" sz="1200" b="0" i="0" kern="1200" baseline="0" dirty="0">
                <a:solidFill>
                  <a:schemeClr val="tx1"/>
                </a:solidFill>
                <a:effectLst/>
                <a:latin typeface="+mn-lt"/>
                <a:ea typeface="+mn-ea"/>
                <a:cs typeface="+mn-cs"/>
              </a:rPr>
              <a:t> ponds to “</a:t>
            </a:r>
            <a:r>
              <a:rPr lang="en-US" sz="1200" b="0" i="0" kern="1200" baseline="0" dirty="0" err="1">
                <a:solidFill>
                  <a:schemeClr val="tx1"/>
                </a:solidFill>
                <a:effectLst/>
                <a:latin typeface="+mn-lt"/>
                <a:ea typeface="+mn-ea"/>
                <a:cs typeface="+mn-cs"/>
              </a:rPr>
              <a:t>overmanage</a:t>
            </a:r>
            <a:r>
              <a:rPr lang="en-US" sz="1200" b="0" i="0" kern="1200" baseline="0" dirty="0">
                <a:solidFill>
                  <a:schemeClr val="tx1"/>
                </a:solidFill>
                <a:effectLst/>
                <a:latin typeface="+mn-lt"/>
                <a:ea typeface="+mn-ea"/>
                <a:cs typeface="+mn-cs"/>
              </a:rPr>
              <a:t>” runoff – which may draw our attention – as well as levees to protect against riverine flooding.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one of its requirements is for local communities to identify frequently flooded areas, and then to develop regulations for additional management in these areas. You mention that additional management may be in the form of larger ponds with dams. Another nexus would be, many of the local community identified flood areas will not be in the 100-year floodplain, and are existing stream/storm drain volume capacity areas where the typical rule of thumb has been to design for the ten year storm. If these location are in a dam's inundation areas (e.g., </a:t>
            </a:r>
            <a:r>
              <a:rPr lang="en-US" sz="1200" b="0" i="0" kern="1200" dirty="0" err="1">
                <a:solidFill>
                  <a:schemeClr val="tx1"/>
                </a:solidFill>
                <a:effectLst/>
                <a:latin typeface="+mn-lt"/>
                <a:ea typeface="+mn-ea"/>
                <a:cs typeface="+mn-cs"/>
              </a:rPr>
              <a:t>Ashburton</a:t>
            </a:r>
            <a:r>
              <a:rPr lang="en-US" sz="1200" b="0" i="0" kern="1200" dirty="0">
                <a:solidFill>
                  <a:schemeClr val="tx1"/>
                </a:solidFill>
                <a:effectLst/>
                <a:latin typeface="+mn-lt"/>
                <a:ea typeface="+mn-ea"/>
                <a:cs typeface="+mn-cs"/>
              </a:rPr>
              <a:t>), they will likely be higher risk areas within the inundation zone, and the information could possibly help to prioritize hot spots for emergency operations.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13</a:t>
            </a:fld>
            <a:endParaRPr lang="en-US"/>
          </a:p>
        </p:txBody>
      </p:sp>
    </p:spTree>
    <p:extLst>
      <p:ext uri="{BB962C8B-B14F-4D97-AF65-F5344CB8AC3E}">
        <p14:creationId xmlns:p14="http://schemas.microsoft.com/office/powerpoint/2010/main" val="1955904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14</a:t>
            </a:fld>
            <a:endParaRPr lang="en-US"/>
          </a:p>
        </p:txBody>
      </p:sp>
    </p:spTree>
    <p:extLst>
      <p:ext uri="{BB962C8B-B14F-4D97-AF65-F5344CB8AC3E}">
        <p14:creationId xmlns:p14="http://schemas.microsoft.com/office/powerpoint/2010/main" val="858142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15</a:t>
            </a:fld>
            <a:endParaRPr lang="en-US"/>
          </a:p>
        </p:txBody>
      </p:sp>
    </p:spTree>
    <p:extLst>
      <p:ext uri="{BB962C8B-B14F-4D97-AF65-F5344CB8AC3E}">
        <p14:creationId xmlns:p14="http://schemas.microsoft.com/office/powerpoint/2010/main" val="3604968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beyond</a:t>
            </a:r>
            <a:r>
              <a:rPr lang="en-US" baseline="0" dirty="0"/>
              <a:t> the obvious, why is this a big deal?  </a:t>
            </a:r>
          </a:p>
          <a:p>
            <a:endParaRPr lang="en-US" baseline="0" dirty="0"/>
          </a:p>
          <a:p>
            <a:r>
              <a:rPr lang="en-US" dirty="0"/>
              <a:t>Explain this is the failure area overlain</a:t>
            </a:r>
            <a:r>
              <a:rPr lang="en-US" baseline="0" dirty="0"/>
              <a:t> on the as-yet released MDE EJ mapping tool.  Darker colors represent historically more vulnerable populations – very much the result of local, state and federal planning, infrastructure and other policies.  In fact, the disparity in Baltimore is a well known and studied issue, and the term the “black butterfly” was coined by local professor Lawrence Brown. The black butterfly is the counterpart to the “white L”.</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16</a:t>
            </a:fld>
            <a:endParaRPr lang="en-US"/>
          </a:p>
        </p:txBody>
      </p:sp>
    </p:spTree>
    <p:extLst>
      <p:ext uri="{BB962C8B-B14F-4D97-AF65-F5344CB8AC3E}">
        <p14:creationId xmlns:p14="http://schemas.microsoft.com/office/powerpoint/2010/main" val="1181339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 households with no vehicle access – 25 to 70% of households have</a:t>
            </a:r>
            <a:r>
              <a:rPr lang="en-US" baseline="0" dirty="0"/>
              <a:t> no vehicle access. While a lot of literature is out there relating to evacuation and demographic factors that help or hinder evacuation, I have not come across anything that discusses lack of vehicle access. But from a common sense standpoint – evacuations will certainly be hindered. So do we need to coordinate with the local transit agencies to help facilitate moving people (if we have time)</a:t>
            </a:r>
            <a:endParaRPr lang="en-US" dirty="0"/>
          </a:p>
          <a:p>
            <a:r>
              <a:rPr lang="en-US" dirty="0"/>
              <a:t>Middle – disabilities – generally 40 to 70% of population</a:t>
            </a:r>
            <a:r>
              <a:rPr lang="en-US" baseline="0" dirty="0"/>
              <a:t> over 65 have disabilities – which likely complicates evacuation, sheltering needs and other social services during an emergency – so how can we improve planning to account for this? </a:t>
            </a:r>
          </a:p>
          <a:p>
            <a:r>
              <a:rPr lang="en-US" baseline="0" dirty="0"/>
              <a:t>Right – households with linguistic isolation and/or limited English language proficiency – in general the issues are less here – most areas report less than 1% of population. But in one area, there is over 22% of the population with limited English proficiency. So – when it comes to messaging during emergencies, ensuring that public notice and public hearings are translated and they are distributed in publications/forums that are used by the community.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17</a:t>
            </a:fld>
            <a:endParaRPr lang="en-US"/>
          </a:p>
        </p:txBody>
      </p:sp>
    </p:spTree>
    <p:extLst>
      <p:ext uri="{BB962C8B-B14F-4D97-AF65-F5344CB8AC3E}">
        <p14:creationId xmlns:p14="http://schemas.microsoft.com/office/powerpoint/2010/main" val="201275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18</a:t>
            </a:fld>
            <a:endParaRPr lang="en-US"/>
          </a:p>
        </p:txBody>
      </p:sp>
    </p:spTree>
    <p:extLst>
      <p:ext uri="{BB962C8B-B14F-4D97-AF65-F5344CB8AC3E}">
        <p14:creationId xmlns:p14="http://schemas.microsoft.com/office/powerpoint/2010/main" val="2151490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19</a:t>
            </a:fld>
            <a:endParaRPr lang="en-US"/>
          </a:p>
        </p:txBody>
      </p:sp>
    </p:spTree>
    <p:extLst>
      <p:ext uri="{BB962C8B-B14F-4D97-AF65-F5344CB8AC3E}">
        <p14:creationId xmlns:p14="http://schemas.microsoft.com/office/powerpoint/2010/main" val="1726229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 Thanks.</a:t>
            </a:r>
          </a:p>
          <a:p>
            <a:endParaRPr lang="en-US" dirty="0"/>
          </a:p>
          <a:p>
            <a:r>
              <a:rPr lang="en-US" dirty="0"/>
              <a:t>Intro: By now I</a:t>
            </a:r>
            <a:r>
              <a:rPr lang="en-US" baseline="0" dirty="0"/>
              <a:t> think this screen is relatively familiar among many in the audience. DSS Wise has been in use for over 5 years now – and with the current v3.0 release from November 2021, the application has hit a level of maturity that really adds a lot of value to the users. In fact in preparing this presentation I looked back at some notes I had made when the beta version was released in 2016 - which had a wish list of improvements – and with a few exceptions, everything is now active in the software.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a:p>
        </p:txBody>
      </p:sp>
    </p:spTree>
    <p:extLst>
      <p:ext uri="{BB962C8B-B14F-4D97-AF65-F5344CB8AC3E}">
        <p14:creationId xmlns:p14="http://schemas.microsoft.com/office/powerpoint/2010/main" val="3869705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I’d like to use</a:t>
            </a:r>
            <a:r>
              <a:rPr lang="en-US" baseline="0" dirty="0"/>
              <a:t> this time to talk about some exciting projects that we are working on using DSS Wise, and future plans to leverage the software even more. Admittedly, not all of this will be groundbreaking from an engineering standpoint – but on the big picture level, how we operate with our emergency management partners, floodplain managers, and citizens – I really feel that this work is a big step forward for our state program.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a:t>
            </a:fld>
            <a:endParaRPr lang="en-US"/>
          </a:p>
        </p:txBody>
      </p:sp>
    </p:spTree>
    <p:extLst>
      <p:ext uri="{BB962C8B-B14F-4D97-AF65-F5344CB8AC3E}">
        <p14:creationId xmlns:p14="http://schemas.microsoft.com/office/powerpoint/2010/main" val="2858606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4</a:t>
            </a:fld>
            <a:endParaRPr lang="en-US"/>
          </a:p>
        </p:txBody>
      </p:sp>
    </p:spTree>
    <p:extLst>
      <p:ext uri="{BB962C8B-B14F-4D97-AF65-F5344CB8AC3E}">
        <p14:creationId xmlns:p14="http://schemas.microsoft.com/office/powerpoint/2010/main" val="3759095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a:t>
            </a:fld>
            <a:endParaRPr lang="en-US"/>
          </a:p>
        </p:txBody>
      </p:sp>
    </p:spTree>
    <p:extLst>
      <p:ext uri="{BB962C8B-B14F-4D97-AF65-F5344CB8AC3E}">
        <p14:creationId xmlns:p14="http://schemas.microsoft.com/office/powerpoint/2010/main" val="2129050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been hosting this data for about 3 years now – dam locations and</a:t>
            </a:r>
            <a:r>
              <a:rPr lang="en-US" baseline="0" dirty="0"/>
              <a:t> some limited information – basically mirroring what is publically available in the NID – but dam locations alone fall short in two ways – first it doesn’t portray the whole picture in terms of what living near/with dams means – but also its not compelling/</a:t>
            </a:r>
            <a:r>
              <a:rPr lang="en-US" baseline="0" dirty="0" err="1"/>
              <a:t>exicting</a:t>
            </a:r>
            <a:r>
              <a:rPr lang="en-US" baseline="0" dirty="0"/>
              <a:t> enough to get people to dig deeper into the information.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a:p>
        </p:txBody>
      </p:sp>
    </p:spTree>
    <p:extLst>
      <p:ext uri="{BB962C8B-B14F-4D97-AF65-F5344CB8AC3E}">
        <p14:creationId xmlns:p14="http://schemas.microsoft.com/office/powerpoint/2010/main" val="1647003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By integrating into the md floodplain mapping program we support FEMA moonshot goal of doubling flood insurance policies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was a key</a:t>
            </a:r>
            <a:r>
              <a:rPr lang="en-US" baseline="0" dirty="0"/>
              <a:t> to the application to clearly show folks the hazard mitigation aspects/benefits – where dam inundation mapping may be more esoteric and maybe not </a:t>
            </a:r>
            <a:r>
              <a:rPr lang="en-US" baseline="0" dirty="0" err="1"/>
              <a:t>ger</a:t>
            </a:r>
            <a:r>
              <a:rPr lang="en-US" baseline="0" dirty="0"/>
              <a:t> as much traction.</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a:p>
        </p:txBody>
      </p:sp>
    </p:spTree>
    <p:extLst>
      <p:ext uri="{BB962C8B-B14F-4D97-AF65-F5344CB8AC3E}">
        <p14:creationId xmlns:p14="http://schemas.microsoft.com/office/powerpoint/2010/main" val="3687859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a:p>
        </p:txBody>
      </p:sp>
    </p:spTree>
    <p:extLst>
      <p:ext uri="{BB962C8B-B14F-4D97-AF65-F5344CB8AC3E}">
        <p14:creationId xmlns:p14="http://schemas.microsoft.com/office/powerpoint/2010/main" val="3189524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PAR data will not be shared publically (unless on request). It will be shared with local emergency managers to improve their planning and dam appendix to local </a:t>
            </a:r>
            <a:r>
              <a:rPr lang="en-US" dirty="0" err="1"/>
              <a:t>haz</a:t>
            </a:r>
            <a:r>
              <a:rPr lang="en-US" dirty="0"/>
              <a:t> mitigation</a:t>
            </a:r>
            <a:r>
              <a:rPr lang="en-US" baseline="0" dirty="0"/>
              <a:t> plans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How do we disseminate to state/local planning depts. So that development can be located outside of inundation zones?</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9</a:t>
            </a:fld>
            <a:endParaRPr lang="en-US"/>
          </a:p>
        </p:txBody>
      </p:sp>
    </p:spTree>
    <p:extLst>
      <p:ext uri="{BB962C8B-B14F-4D97-AF65-F5344CB8AC3E}">
        <p14:creationId xmlns:p14="http://schemas.microsoft.com/office/powerpoint/2010/main" val="4206759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dirty="0"/>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dirty="0"/>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46061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3784DB-7883-5244-88A2-E8E7BBEA94AC}"/>
              </a:ext>
            </a:extLst>
          </p:cNvPr>
          <p:cNvPicPr>
            <a:picLocks noChangeAspect="1"/>
          </p:cNvPicPr>
          <p:nvPr userDrawn="1"/>
        </p:nvPicPr>
        <p:blipFill rotWithShape="1">
          <a:blip r:embed="rId2"/>
          <a:srcRect l="25759"/>
          <a:stretch/>
        </p:blipFill>
        <p:spPr>
          <a:xfrm>
            <a:off x="-1" y="-3"/>
            <a:ext cx="12191999" cy="6858003"/>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1"/>
            <a:ext cx="6096000" cy="6857996"/>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4"/>
            <a:ext cx="6096000" cy="6858003"/>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dirty="0"/>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r>
              <a:rPr lang="en-US"/>
              <a:t>National Dam Safety Program Technical Seminar</a:t>
            </a:r>
            <a:endParaRPr lang="en-US" dirty="0"/>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Tree>
    <p:extLst>
      <p:ext uri="{BB962C8B-B14F-4D97-AF65-F5344CB8AC3E}">
        <p14:creationId xmlns:p14="http://schemas.microsoft.com/office/powerpoint/2010/main" val="3032822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9942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77896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dirty="0"/>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441524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67621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4101529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dirty="0"/>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8915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76200" y="0"/>
            <a:ext cx="12363450" cy="687705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247650" y="0"/>
            <a:ext cx="12534900" cy="7010400"/>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dirty="0"/>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dirty="0"/>
              <a:t>Click to edit Master text styles</a:t>
            </a:r>
          </a:p>
        </p:txBody>
      </p:sp>
      <p:pic>
        <p:nvPicPr>
          <p:cNvPr id="5" name="Picture 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36494" y="3829059"/>
            <a:ext cx="3740095" cy="1489748"/>
          </a:xfrm>
          <a:prstGeom prst="rect">
            <a:avLst/>
          </a:prstGeom>
        </p:spPr>
      </p:pic>
    </p:spTree>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85308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1"/>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6729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a:xfrm>
            <a:off x="738189" y="373312"/>
            <a:ext cx="10715627" cy="514711"/>
          </a:xfrm>
        </p:spPr>
        <p:txBody>
          <a:bodyPr/>
          <a:lstStyle>
            <a:lvl1pPr>
              <a:defRPr>
                <a:solidFill>
                  <a:srgbClr val="005288"/>
                </a:solidFill>
              </a:defRPr>
            </a:lvl1pPr>
          </a:lstStyle>
          <a:p>
            <a:r>
              <a:rPr lang="en-US" dirty="0"/>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National Dam Safety Program Technical Seminar</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2838633" y="5861119"/>
            <a:ext cx="2155825" cy="768223"/>
          </a:xfrm>
          <a:prstGeom prst="rect">
            <a:avLst/>
          </a:prstGeom>
        </p:spPr>
      </p:pic>
      <p:pic>
        <p:nvPicPr>
          <p:cNvPr id="2" name="Picture 1"/>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5124" y="5813300"/>
            <a:ext cx="2168768" cy="863860"/>
          </a:xfrm>
          <a:prstGeom prst="rect">
            <a:avLst/>
          </a:prstGeom>
        </p:spPr>
      </p:pic>
      <p:cxnSp>
        <p:nvCxnSpPr>
          <p:cNvPr id="5" name="Straight Connector 4"/>
          <p:cNvCxnSpPr/>
          <p:nvPr userDrawn="1"/>
        </p:nvCxnSpPr>
        <p:spPr>
          <a:xfrm>
            <a:off x="738189" y="956727"/>
            <a:ext cx="10715627" cy="0"/>
          </a:xfrm>
          <a:prstGeom prst="line">
            <a:avLst/>
          </a:prstGeom>
          <a:ln w="25400">
            <a:solidFill>
              <a:srgbClr val="8A8B8A"/>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userDrawn="1"/>
        </p:nvSpPr>
        <p:spPr>
          <a:xfrm>
            <a:off x="656216" y="1172584"/>
            <a:ext cx="11037346" cy="22591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p:nvPr>
        </p:nvSpPr>
        <p:spPr>
          <a:xfrm>
            <a:off x="738189" y="1172584"/>
            <a:ext cx="10715627" cy="4457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13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dirty="0"/>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dirty="0"/>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a:xfrm>
            <a:off x="6096000" y="6173790"/>
            <a:ext cx="4443413" cy="365125"/>
          </a:xfrm>
        </p:spPr>
        <p:txBody>
          <a:bodyPr/>
          <a:lstStyle/>
          <a:p>
            <a:r>
              <a:rPr lang="en-US"/>
              <a:t>National Dam Safety Program Technical Seminar</a:t>
            </a:r>
            <a:endParaRPr lang="en-US" dirty="0"/>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dirty="0"/>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dirty="0">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5188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a:t>National Dam Safety Program Technical Seminar</a:t>
            </a:r>
            <a:endParaRPr lang="en-US" dirty="0"/>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dirty="0"/>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403364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89194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0A274D-3608-414D-A6B0-24A592E09885}"/>
              </a:ext>
            </a:extLst>
          </p:cNvPr>
          <p:cNvPicPr>
            <a:picLocks noChangeAspect="1"/>
          </p:cNvPicPr>
          <p:nvPr userDrawn="1"/>
        </p:nvPicPr>
        <p:blipFill rotWithShape="1">
          <a:blip r:embed="rId2"/>
          <a:srcRect l="5387" r="42055"/>
          <a:stretch/>
        </p:blipFill>
        <p:spPr>
          <a:xfrm>
            <a:off x="-1" y="0"/>
            <a:ext cx="6096001" cy="6858000"/>
          </a:xfrm>
          <a:prstGeom prst="rect">
            <a:avLst/>
          </a:prstGeom>
        </p:spPr>
      </p:pic>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Tree>
    <p:extLst>
      <p:ext uri="{BB962C8B-B14F-4D97-AF65-F5344CB8AC3E}">
        <p14:creationId xmlns:p14="http://schemas.microsoft.com/office/powerpoint/2010/main" val="1772071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A913BF66-4269-4031-9062-2F73B195830D}" type="datetime1">
              <a:rPr lang="en-US" smtClean="0"/>
              <a:t>1/26/2022</a:t>
            </a:fld>
            <a:endParaRPr lang="en-US" dirty="0"/>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dirty="0"/>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National Dam Safety Program Technical Seminar</a:t>
            </a:r>
            <a:endParaRPr lang="en-US" dirty="0"/>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51" r:id="rId6"/>
    <p:sldLayoutId id="2147483670" r:id="rId7"/>
    <p:sldLayoutId id="2147483652" r:id="rId8"/>
    <p:sldLayoutId id="2147483668" r:id="rId9"/>
    <p:sldLayoutId id="2147483653" r:id="rId10"/>
    <p:sldLayoutId id="2147483669" r:id="rId11"/>
    <p:sldLayoutId id="2147483654" r:id="rId12"/>
    <p:sldLayoutId id="2147483659" r:id="rId13"/>
    <p:sldLayoutId id="2147483658" r:id="rId14"/>
    <p:sldLayoutId id="2147483657" r:id="rId15"/>
    <p:sldLayoutId id="2147483662" r:id="rId16"/>
    <p:sldLayoutId id="2147483660" r:id="rId17"/>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mailto:John.Roche@Maryland.gov"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CC8FA-649E-F545-8553-84D07A4410B6}"/>
              </a:ext>
            </a:extLst>
          </p:cNvPr>
          <p:cNvSpPr>
            <a:spLocks noGrp="1"/>
          </p:cNvSpPr>
          <p:nvPr>
            <p:ph type="title"/>
          </p:nvPr>
        </p:nvSpPr>
        <p:spPr/>
        <p:txBody>
          <a:bodyPr/>
          <a:lstStyle/>
          <a:p>
            <a:r>
              <a:rPr lang="en-US" dirty="0"/>
              <a:t>Leveraging DSS-WISE Lite to Improve Preparedness </a:t>
            </a:r>
            <a:br>
              <a:rPr lang="en-US" dirty="0"/>
            </a:br>
            <a:r>
              <a:rPr lang="en-US" sz="3200" dirty="0"/>
              <a:t>A State Dam Safety Program Perspective</a:t>
            </a:r>
          </a:p>
        </p:txBody>
      </p:sp>
      <p:sp>
        <p:nvSpPr>
          <p:cNvPr id="3" name="Text Placeholder 2">
            <a:extLst>
              <a:ext uri="{FF2B5EF4-FFF2-40B4-BE49-F238E27FC236}">
                <a16:creationId xmlns:a16="http://schemas.microsoft.com/office/drawing/2014/main" id="{39CED87B-1A0F-8F4C-8666-B2142F1F75D4}"/>
              </a:ext>
            </a:extLst>
          </p:cNvPr>
          <p:cNvSpPr>
            <a:spLocks noGrp="1"/>
          </p:cNvSpPr>
          <p:nvPr>
            <p:ph type="body" sz="quarter" idx="10"/>
          </p:nvPr>
        </p:nvSpPr>
        <p:spPr/>
        <p:txBody>
          <a:bodyPr/>
          <a:lstStyle/>
          <a:p>
            <a:r>
              <a:rPr lang="en-US" dirty="0">
                <a:ea typeface="Open Sans" panose="020B0606030504020204" pitchFamily="34" charset="0"/>
                <a:cs typeface="Open Sans" panose="020B0606030504020204" pitchFamily="34" charset="0"/>
              </a:rPr>
              <a:t>National Dam Safety Program Technical Seminar | February 23-24, 2022</a:t>
            </a:r>
          </a:p>
          <a:p>
            <a:endParaRPr lang="en-US" dirty="0"/>
          </a:p>
        </p:txBody>
      </p:sp>
    </p:spTree>
    <p:extLst>
      <p:ext uri="{BB962C8B-B14F-4D97-AF65-F5344CB8AC3E}">
        <p14:creationId xmlns:p14="http://schemas.microsoft.com/office/powerpoint/2010/main" val="1899357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MDE Dam Safety Map</a:t>
            </a:r>
          </a:p>
        </p:txBody>
      </p:sp>
      <p:sp>
        <p:nvSpPr>
          <p:cNvPr id="4" name="Content Placeholder 3"/>
          <p:cNvSpPr>
            <a:spLocks noGrp="1"/>
          </p:cNvSpPr>
          <p:nvPr>
            <p:ph idx="1"/>
          </p:nvPr>
        </p:nvSpPr>
        <p:spPr/>
        <p:txBody>
          <a:bodyPr/>
          <a:lstStyle/>
          <a:p>
            <a:endParaRPr lang="en-US"/>
          </a:p>
        </p:txBody>
      </p:sp>
      <p:pic>
        <p:nvPicPr>
          <p:cNvPr id="5" name="Picture 4" descr="The opening screen of the MDE Dam Safety Webmap. To the left are example layers that users can toggle on/off, and the map shows Maryland with dam locations indicated as colored circles. "/>
          <p:cNvPicPr>
            <a:picLocks noChangeAspect="1"/>
          </p:cNvPicPr>
          <p:nvPr/>
        </p:nvPicPr>
        <p:blipFill>
          <a:blip r:embed="rId3"/>
          <a:stretch>
            <a:fillRect/>
          </a:stretch>
        </p:blipFill>
        <p:spPr>
          <a:xfrm>
            <a:off x="1" y="-9938"/>
            <a:ext cx="12191106" cy="5617733"/>
          </a:xfrm>
          <a:prstGeom prst="rect">
            <a:avLst/>
          </a:prstGeom>
        </p:spPr>
      </p:pic>
      <p:sp>
        <p:nvSpPr>
          <p:cNvPr id="3" name="Slide Number Placeholder 2">
            <a:extLs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10</a:t>
            </a:fld>
            <a:endParaRPr lang="en-US" dirty="0"/>
          </a:p>
        </p:txBody>
      </p:sp>
    </p:spTree>
    <p:extLst>
      <p:ext uri="{BB962C8B-B14F-4D97-AF65-F5344CB8AC3E}">
        <p14:creationId xmlns:p14="http://schemas.microsoft.com/office/powerpoint/2010/main" val="207771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Downtown Lonaconing in Western Maryland </a:t>
            </a:r>
          </a:p>
        </p:txBody>
      </p:sp>
      <p:pic>
        <p:nvPicPr>
          <p:cNvPr id="8" name="Picture 7" descr="Map of the town of Lonaconing in Western Maryland, the inundation zone from the Charlestown Reservoir, and public/government building locations in the town. "/>
          <p:cNvPicPr>
            <a:picLocks noChangeAspect="1"/>
          </p:cNvPicPr>
          <p:nvPr/>
        </p:nvPicPr>
        <p:blipFill rotWithShape="1">
          <a:blip r:embed="rId3"/>
          <a:srcRect r="5181"/>
          <a:stretch/>
        </p:blipFill>
        <p:spPr>
          <a:xfrm>
            <a:off x="-1" y="0"/>
            <a:ext cx="12224085" cy="6858000"/>
          </a:xfrm>
          <a:prstGeom prst="rect">
            <a:avLst/>
          </a:prstGeom>
        </p:spPr>
      </p:pic>
      <p:pic>
        <p:nvPicPr>
          <p:cNvPr id="10" name="Content Placeholder 9">
            <a:extLst>
              <a:ext uri="{C183D7F6-B498-43B3-948B-1728B52AA6E4}">
                <adec:decorative xmlns:adec="http://schemas.microsoft.com/office/drawing/2017/decorative" val="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122568" y="5939283"/>
            <a:ext cx="405635" cy="469016"/>
          </a:xfrm>
        </p:spPr>
      </p:pic>
      <p:pic>
        <p:nvPicPr>
          <p:cNvPr id="9" name="Picture 8" descr="Map of the downtown portion of D, the inundation zone from the Charlestown Reservoir, and public/government building locations in the town."/>
          <p:cNvPicPr>
            <a:picLocks noChangeAspect="1"/>
          </p:cNvPicPr>
          <p:nvPr/>
        </p:nvPicPr>
        <p:blipFill>
          <a:blip r:embed="rId5"/>
          <a:stretch>
            <a:fillRect/>
          </a:stretch>
        </p:blipFill>
        <p:spPr>
          <a:xfrm>
            <a:off x="224590" y="160421"/>
            <a:ext cx="4891119" cy="4434615"/>
          </a:xfrm>
          <a:prstGeom prst="rect">
            <a:avLst/>
          </a:prstGeom>
          <a:ln w="28575">
            <a:solidFill>
              <a:schemeClr val="tx1"/>
            </a:solidFill>
          </a:ln>
          <a:effectLst>
            <a:outerShdw blurRad="50800" dist="38100" dir="10800000" algn="r" rotWithShape="0">
              <a:prstClr val="black">
                <a:alpha val="40000"/>
              </a:prstClr>
            </a:outerShdw>
          </a:effectLst>
        </p:spPr>
      </p:pic>
      <p:sp>
        <p:nvSpPr>
          <p:cNvPr id="4" name="Slide Number Placeholder 3">
            <a:extLst>
              <a:ext uri="{FF2B5EF4-FFF2-40B4-BE49-F238E27FC236}">
                <a16:creationId xmlns:a16="http://schemas.microsoft.com/office/drawing/2014/main" id="{11212D32-BC6E-EB4A-90F9-ED1B7B598CA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11</a:t>
            </a:fld>
            <a:endParaRPr lang="en-US" dirty="0"/>
          </a:p>
        </p:txBody>
      </p:sp>
    </p:spTree>
    <p:extLst>
      <p:ext uri="{BB962C8B-B14F-4D97-AF65-F5344CB8AC3E}">
        <p14:creationId xmlns:p14="http://schemas.microsoft.com/office/powerpoint/2010/main" val="3195835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06A6-CBC7-614C-89CB-0FE999A80830}"/>
              </a:ext>
            </a:extLst>
          </p:cNvPr>
          <p:cNvSpPr>
            <a:spLocks noGrp="1"/>
          </p:cNvSpPr>
          <p:nvPr>
            <p:ph type="title"/>
          </p:nvPr>
        </p:nvSpPr>
        <p:spPr/>
        <p:txBody>
          <a:bodyPr/>
          <a:lstStyle/>
          <a:p>
            <a:r>
              <a:rPr lang="en-US" dirty="0"/>
              <a:t>Future Uses of DSS-WISE Lite Products</a:t>
            </a:r>
          </a:p>
        </p:txBody>
      </p:sp>
    </p:spTree>
    <p:extLst>
      <p:ext uri="{BB962C8B-B14F-4D97-AF65-F5344CB8AC3E}">
        <p14:creationId xmlns:p14="http://schemas.microsoft.com/office/powerpoint/2010/main" val="2705147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fontScale="90000"/>
          </a:bodyPr>
          <a:lstStyle/>
          <a:p>
            <a:r>
              <a:rPr lang="en-US" dirty="0"/>
              <a:t>Future use of DSS-WISE Lite Products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161826"/>
            <a:ext cx="6156387" cy="4677658"/>
          </a:xfrm>
        </p:spPr>
        <p:txBody>
          <a:bodyPr/>
          <a:lstStyle/>
          <a:p>
            <a:r>
              <a:rPr lang="en-US" dirty="0"/>
              <a:t>January 2021 – MDE releases Environmental Justice Policy and Implementation Plan</a:t>
            </a:r>
          </a:p>
          <a:p>
            <a:pPr lvl="1"/>
            <a:r>
              <a:rPr lang="en-US" dirty="0"/>
              <a:t>Charge: How to respond to existing inequities?</a:t>
            </a:r>
          </a:p>
          <a:p>
            <a:pPr lvl="2"/>
            <a:r>
              <a:rPr lang="en-US" dirty="0"/>
              <a:t>Enhanced inspections</a:t>
            </a:r>
          </a:p>
          <a:p>
            <a:pPr lvl="2"/>
            <a:r>
              <a:rPr lang="en-US" dirty="0"/>
              <a:t>Broader outreach/inclusion for permitting</a:t>
            </a:r>
          </a:p>
          <a:p>
            <a:pPr lvl="1"/>
            <a:r>
              <a:rPr lang="en-US" dirty="0"/>
              <a:t>For dams, do we look at just the dam, the inundation area, the watershed, combination?</a:t>
            </a:r>
          </a:p>
          <a:p>
            <a:r>
              <a:rPr lang="en-US" dirty="0"/>
              <a:t>May 2021 – State legislation passed that emphasizes resilience to flood events</a:t>
            </a:r>
          </a:p>
          <a:p>
            <a:endParaRPr lang="en-US" dirty="0"/>
          </a:p>
          <a:p>
            <a:endParaRPr lang="en-US" dirty="0"/>
          </a:p>
          <a:p>
            <a:endParaRPr lang="en-US" dirty="0"/>
          </a:p>
          <a:p>
            <a:endParaRPr lang="en-US" dirty="0"/>
          </a:p>
        </p:txBody>
      </p:sp>
      <p:pic>
        <p:nvPicPr>
          <p:cNvPr id="1028" name="Picture 4" descr="The smoke stack of the Wheelabrator trash to energy incinerator in Baltimore, Maryland"/>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7026442" y="-4332"/>
            <a:ext cx="5165558" cy="686233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1212D32-BC6E-EB4A-90F9-ED1B7B598CA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13</a:t>
            </a:fld>
            <a:endParaRPr lang="en-US" dirty="0"/>
          </a:p>
        </p:txBody>
      </p:sp>
    </p:spTree>
    <p:extLst>
      <p:ext uri="{BB962C8B-B14F-4D97-AF65-F5344CB8AC3E}">
        <p14:creationId xmlns:p14="http://schemas.microsoft.com/office/powerpoint/2010/main" val="3803683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fontScale="90000"/>
          </a:bodyPr>
          <a:lstStyle/>
          <a:p>
            <a:r>
              <a:rPr lang="en-US" dirty="0"/>
              <a:t>Incorporating Environmental Justice into Dam Safety Programs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161826"/>
            <a:ext cx="10715627" cy="4677658"/>
          </a:xfrm>
        </p:spPr>
        <p:txBody>
          <a:bodyPr/>
          <a:lstStyle/>
          <a:p>
            <a:r>
              <a:rPr lang="en-US" i="1" dirty="0"/>
              <a:t>Communities bear a disproportionate share of the negative environmental consequences resulting from industrial activities, land-use planning and zoning, municipal and commercial operations or the execution of federal, state, local programs and policies</a:t>
            </a:r>
          </a:p>
          <a:p>
            <a:r>
              <a:rPr lang="en-US" dirty="0"/>
              <a:t>Current position is that we should consider both the dam location and inundation area for enhanced planning</a:t>
            </a:r>
          </a:p>
          <a:p>
            <a:pPr lvl="1"/>
            <a:r>
              <a:rPr lang="en-US" dirty="0"/>
              <a:t>Strong case that watershed is important – bringing potential pollutants to more vulnerable communities</a:t>
            </a:r>
          </a:p>
          <a:p>
            <a:r>
              <a:rPr lang="en-US" dirty="0"/>
              <a:t>Beyond enhanced inspections and public notice how can we use DSS-Wise inundation mapping?</a:t>
            </a:r>
          </a:p>
          <a:p>
            <a:endParaRPr lang="en-US" dirty="0"/>
          </a:p>
          <a:p>
            <a:pPr lvl="1"/>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1212D32-BC6E-EB4A-90F9-ED1B7B598CA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14</a:t>
            </a:fld>
            <a:endParaRPr lang="en-US" dirty="0"/>
          </a:p>
        </p:txBody>
      </p:sp>
    </p:spTree>
    <p:extLst>
      <p:ext uri="{BB962C8B-B14F-4D97-AF65-F5344CB8AC3E}">
        <p14:creationId xmlns:p14="http://schemas.microsoft.com/office/powerpoint/2010/main" val="1432737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fontScale="90000"/>
          </a:bodyPr>
          <a:lstStyle/>
          <a:p>
            <a:r>
              <a:rPr lang="en-US" dirty="0"/>
              <a:t>Incorporating Environmental Justice into Dam Safety Programs (2)</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90" y="1161826"/>
            <a:ext cx="5229474" cy="4677658"/>
          </a:xfrm>
        </p:spPr>
        <p:txBody>
          <a:bodyPr/>
          <a:lstStyle/>
          <a:p>
            <a:r>
              <a:rPr lang="en-US" dirty="0"/>
              <a:t>Lake </a:t>
            </a:r>
            <a:r>
              <a:rPr lang="en-US" dirty="0" err="1"/>
              <a:t>Ashburton</a:t>
            </a:r>
            <a:r>
              <a:rPr lang="en-US" dirty="0"/>
              <a:t> Example</a:t>
            </a:r>
          </a:p>
          <a:p>
            <a:pPr lvl="1"/>
            <a:r>
              <a:rPr lang="en-US" dirty="0"/>
              <a:t>High hazard, earthen embankment</a:t>
            </a:r>
          </a:p>
          <a:p>
            <a:pPr lvl="1"/>
            <a:r>
              <a:rPr lang="en-US" dirty="0"/>
              <a:t>Baltimore City finished water supply</a:t>
            </a:r>
          </a:p>
          <a:p>
            <a:pPr lvl="1"/>
            <a:r>
              <a:rPr lang="en-US" dirty="0"/>
              <a:t>Constructed 1910</a:t>
            </a:r>
          </a:p>
          <a:p>
            <a:pPr lvl="1"/>
            <a:r>
              <a:rPr lang="en-US" dirty="0"/>
              <a:t>40 </a:t>
            </a:r>
            <a:r>
              <a:rPr lang="en-US" dirty="0" err="1"/>
              <a:t>ft</a:t>
            </a:r>
            <a:r>
              <a:rPr lang="en-US" dirty="0"/>
              <a:t> tall, 650 acre-</a:t>
            </a:r>
            <a:r>
              <a:rPr lang="en-US" dirty="0" err="1"/>
              <a:t>ft</a:t>
            </a:r>
            <a:r>
              <a:rPr lang="en-US" dirty="0"/>
              <a:t> at normal pool</a:t>
            </a:r>
          </a:p>
          <a:p>
            <a:pPr lvl="1"/>
            <a:r>
              <a:rPr lang="en-US" dirty="0"/>
              <a:t>Construction of closed tanks in 2018 created significant concerns</a:t>
            </a:r>
          </a:p>
          <a:p>
            <a:pPr lvl="2"/>
            <a:r>
              <a:rPr lang="en-US" dirty="0"/>
              <a:t>Loss of public park space</a:t>
            </a:r>
          </a:p>
          <a:p>
            <a:pPr lvl="2"/>
            <a:r>
              <a:rPr lang="en-US" dirty="0"/>
              <a:t>Removal of 200+ mature trees</a:t>
            </a:r>
          </a:p>
          <a:p>
            <a:pPr lvl="2"/>
            <a:r>
              <a:rPr lang="en-US" dirty="0"/>
              <a:t>Possible contaminated soil</a:t>
            </a:r>
          </a:p>
          <a:p>
            <a:pPr lvl="1"/>
            <a:endParaRPr lang="en-US" dirty="0"/>
          </a:p>
          <a:p>
            <a:endParaRPr lang="en-US" dirty="0"/>
          </a:p>
          <a:p>
            <a:pPr lvl="1"/>
            <a:endParaRPr lang="en-US" dirty="0"/>
          </a:p>
          <a:p>
            <a:endParaRPr lang="en-US" dirty="0"/>
          </a:p>
          <a:p>
            <a:endParaRPr lang="en-US" dirty="0"/>
          </a:p>
          <a:p>
            <a:endParaRPr lang="en-US" dirty="0"/>
          </a:p>
          <a:p>
            <a:endParaRPr lang="en-US" dirty="0"/>
          </a:p>
        </p:txBody>
      </p:sp>
      <p:pic>
        <p:nvPicPr>
          <p:cNvPr id="3" name="Picture 2" descr="Map of Lake Ashburton&#10;"/>
          <p:cNvPicPr>
            <a:picLocks noChangeAspect="1"/>
          </p:cNvPicPr>
          <p:nvPr/>
        </p:nvPicPr>
        <p:blipFill>
          <a:blip r:embed="rId3"/>
          <a:stretch>
            <a:fillRect/>
          </a:stretch>
        </p:blipFill>
        <p:spPr>
          <a:xfrm>
            <a:off x="6096002" y="1140381"/>
            <a:ext cx="5824287" cy="5398535"/>
          </a:xfrm>
          <a:prstGeom prst="rect">
            <a:avLst/>
          </a:prstGeom>
        </p:spPr>
      </p:pic>
      <p:sp>
        <p:nvSpPr>
          <p:cNvPr id="4" name="Slide Number Placeholder 3">
            <a:extLst>
              <a:ext uri="{FF2B5EF4-FFF2-40B4-BE49-F238E27FC236}">
                <a16:creationId xmlns:a16="http://schemas.microsoft.com/office/drawing/2014/main" id="{11212D32-BC6E-EB4A-90F9-ED1B7B598CA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15</a:t>
            </a:fld>
            <a:endParaRPr lang="en-US" dirty="0"/>
          </a:p>
        </p:txBody>
      </p:sp>
    </p:spTree>
    <p:extLst>
      <p:ext uri="{BB962C8B-B14F-4D97-AF65-F5344CB8AC3E}">
        <p14:creationId xmlns:p14="http://schemas.microsoft.com/office/powerpoint/2010/main" val="144769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fontScale="90000"/>
          </a:bodyPr>
          <a:lstStyle/>
          <a:p>
            <a:r>
              <a:rPr lang="en-US" dirty="0"/>
              <a:t>Best practices for presentation design</a:t>
            </a:r>
          </a:p>
        </p:txBody>
      </p:sp>
      <p:pic>
        <p:nvPicPr>
          <p:cNvPr id="9" name="Picture 8" descr="A map of Baltimore City that is color coded by census block to portray communities with greater socio-economic vulnerability. The darker the color, the more vulnerable. The map also shows the inundation area for a failure of Lake Ashburton."/>
          <p:cNvPicPr>
            <a:picLocks noChangeAspect="1"/>
          </p:cNvPicPr>
          <p:nvPr/>
        </p:nvPicPr>
        <p:blipFill rotWithShape="1">
          <a:blip r:embed="rId3"/>
          <a:srcRect r="2847"/>
          <a:stretch/>
        </p:blipFill>
        <p:spPr>
          <a:xfrm>
            <a:off x="1" y="-4525"/>
            <a:ext cx="12177656" cy="6862525"/>
          </a:xfrm>
          <a:prstGeom prst="rect">
            <a:avLst/>
          </a:prstGeom>
        </p:spPr>
      </p:pic>
      <p:pic>
        <p:nvPicPr>
          <p:cNvPr id="10" name="Picture 9" descr="The book cover &quot;The Black Butterfly&quot; by Lawrence T. Brown."/>
          <p:cNvPicPr>
            <a:picLocks noChangeAspect="1"/>
          </p:cNvPicPr>
          <p:nvPr/>
        </p:nvPicPr>
        <p:blipFill>
          <a:blip r:embed="rId4"/>
          <a:stretch>
            <a:fillRect/>
          </a:stretch>
        </p:blipFill>
        <p:spPr>
          <a:xfrm>
            <a:off x="10079575" y="235547"/>
            <a:ext cx="1834077" cy="2787351"/>
          </a:xfrm>
          <a:prstGeom prst="rect">
            <a:avLst/>
          </a:prstGeom>
        </p:spPr>
      </p:pic>
      <p:sp>
        <p:nvSpPr>
          <p:cNvPr id="4" name="Slide Number Placeholder 3">
            <a:extLst>
              <a:ext uri="{FF2B5EF4-FFF2-40B4-BE49-F238E27FC236}">
                <a16:creationId xmlns:a16="http://schemas.microsoft.com/office/drawing/2014/main" id="{11212D32-BC6E-EB4A-90F9-ED1B7B598CA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16</a:t>
            </a:fld>
            <a:endParaRPr lang="en-US" dirty="0"/>
          </a:p>
        </p:txBody>
      </p:sp>
    </p:spTree>
    <p:extLst>
      <p:ext uri="{BB962C8B-B14F-4D97-AF65-F5344CB8AC3E}">
        <p14:creationId xmlns:p14="http://schemas.microsoft.com/office/powerpoint/2010/main" val="194021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fontScale="90000"/>
          </a:bodyPr>
          <a:lstStyle/>
          <a:p>
            <a:r>
              <a:rPr lang="en-US" dirty="0"/>
              <a:t>Best practices for presentation design (2)</a:t>
            </a:r>
          </a:p>
        </p:txBody>
      </p:sp>
      <p:pic>
        <p:nvPicPr>
          <p:cNvPr id="10" name="Picture 9" descr="Map of the lake Ashburton inundation area overlain on a census block map of households with no vehicle access. "/>
          <p:cNvPicPr>
            <a:picLocks noChangeAspect="1"/>
          </p:cNvPicPr>
          <p:nvPr/>
        </p:nvPicPr>
        <p:blipFill>
          <a:blip r:embed="rId3"/>
          <a:stretch>
            <a:fillRect/>
          </a:stretch>
        </p:blipFill>
        <p:spPr>
          <a:xfrm>
            <a:off x="-285351" y="1"/>
            <a:ext cx="4382881" cy="6849361"/>
          </a:xfrm>
          <a:prstGeom prst="rect">
            <a:avLst/>
          </a:prstGeom>
        </p:spPr>
      </p:pic>
      <p:pic>
        <p:nvPicPr>
          <p:cNvPr id="8" name="Picture 7" descr="Map of the lake Ashburton inundation area overlain on a census block map of households with residents over 65 with disabilities"/>
          <p:cNvPicPr>
            <a:picLocks noChangeAspect="1"/>
          </p:cNvPicPr>
          <p:nvPr/>
        </p:nvPicPr>
        <p:blipFill>
          <a:blip r:embed="rId4"/>
          <a:stretch>
            <a:fillRect/>
          </a:stretch>
        </p:blipFill>
        <p:spPr>
          <a:xfrm>
            <a:off x="4049404" y="1"/>
            <a:ext cx="3879719" cy="6858000"/>
          </a:xfrm>
          <a:prstGeom prst="rect">
            <a:avLst/>
          </a:prstGeom>
        </p:spPr>
      </p:pic>
      <p:pic>
        <p:nvPicPr>
          <p:cNvPr id="9" name="Picture 8" descr="Map of the lake Ashburton inundation area overlain on a census block map of households with limited English proficiency."/>
          <p:cNvPicPr>
            <a:picLocks noChangeAspect="1"/>
          </p:cNvPicPr>
          <p:nvPr/>
        </p:nvPicPr>
        <p:blipFill>
          <a:blip r:embed="rId5"/>
          <a:stretch>
            <a:fillRect/>
          </a:stretch>
        </p:blipFill>
        <p:spPr>
          <a:xfrm>
            <a:off x="7929123" y="1"/>
            <a:ext cx="4242304" cy="6876068"/>
          </a:xfrm>
          <a:prstGeom prst="rect">
            <a:avLst/>
          </a:prstGeom>
        </p:spPr>
      </p:pic>
      <p:sp>
        <p:nvSpPr>
          <p:cNvPr id="4" name="Slide Number Placeholder 3">
            <a:extLst>
              <a:ext uri="{FF2B5EF4-FFF2-40B4-BE49-F238E27FC236}">
                <a16:creationId xmlns:a16="http://schemas.microsoft.com/office/drawing/2014/main" id="{11212D32-BC6E-EB4A-90F9-ED1B7B598CA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17</a:t>
            </a:fld>
            <a:endParaRPr lang="en-US" dirty="0"/>
          </a:p>
        </p:txBody>
      </p:sp>
    </p:spTree>
    <p:extLst>
      <p:ext uri="{BB962C8B-B14F-4D97-AF65-F5344CB8AC3E}">
        <p14:creationId xmlns:p14="http://schemas.microsoft.com/office/powerpoint/2010/main" val="2096658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fontScale="90000"/>
          </a:bodyPr>
          <a:lstStyle/>
          <a:p>
            <a:r>
              <a:rPr lang="en-US" dirty="0"/>
              <a:t>Identifying Critical Infrastructure to Improve EAPs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90" y="1161826"/>
            <a:ext cx="10715626" cy="4677658"/>
          </a:xfrm>
        </p:spPr>
        <p:txBody>
          <a:bodyPr/>
          <a:lstStyle/>
          <a:p>
            <a:r>
              <a:rPr lang="en-US" dirty="0"/>
              <a:t>Goal to create a simple appendix to highlight critical infrastructure in or near inundation boundaries</a:t>
            </a:r>
          </a:p>
          <a:p>
            <a:pPr lvl="1"/>
            <a:r>
              <a:rPr lang="en-US" dirty="0"/>
              <a:t>Highlights these locations for better planning and response</a:t>
            </a:r>
          </a:p>
          <a:p>
            <a:pPr lvl="1"/>
            <a:r>
              <a:rPr lang="en-US" dirty="0"/>
              <a:t>Could inform planning for new infrastructure</a:t>
            </a:r>
          </a:p>
          <a:p>
            <a:pPr lvl="1"/>
            <a:r>
              <a:rPr lang="en-US" dirty="0"/>
              <a:t>Police, Fire, Hospitals, Landfills, Wastewater, Correctional facilities, Government buildings</a:t>
            </a:r>
          </a:p>
          <a:p>
            <a:r>
              <a:rPr lang="en-US" dirty="0"/>
              <a:t>FEMA Resilience Analysis and Planning Tool (RAPT)</a:t>
            </a:r>
          </a:p>
          <a:p>
            <a:pPr lvl="1"/>
            <a:r>
              <a:rPr lang="en-US" dirty="0"/>
              <a:t>Offers many layers and ability to pull a list from within an emergency boundary</a:t>
            </a:r>
          </a:p>
          <a:p>
            <a:pPr lvl="1"/>
            <a:r>
              <a:rPr lang="en-US" dirty="0"/>
              <a:t>Users can add a </a:t>
            </a:r>
            <a:r>
              <a:rPr lang="en-US" dirty="0" err="1"/>
              <a:t>shapefile</a:t>
            </a:r>
            <a:r>
              <a:rPr lang="en-US" dirty="0"/>
              <a:t> but cannot run tool based on those boundaries</a:t>
            </a:r>
          </a:p>
          <a:p>
            <a:r>
              <a:rPr lang="en-US" dirty="0"/>
              <a:t>ESRI Hazard Vulnerability Assessment Solution</a:t>
            </a:r>
          </a:p>
          <a:p>
            <a:pPr lvl="1"/>
            <a:r>
              <a:rPr lang="en-US" dirty="0"/>
              <a:t>May be an option once planned updates are rolled out in late 2022</a:t>
            </a:r>
          </a:p>
          <a:p>
            <a:endParaRPr lang="en-US" dirty="0"/>
          </a:p>
          <a:p>
            <a:endParaRPr lang="en-US" dirty="0"/>
          </a:p>
          <a:p>
            <a:pPr lvl="1"/>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1212D32-BC6E-EB4A-90F9-ED1B7B598CA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18</a:t>
            </a:fld>
            <a:endParaRPr lang="en-US" dirty="0"/>
          </a:p>
        </p:txBody>
      </p:sp>
    </p:spTree>
    <p:extLst>
      <p:ext uri="{BB962C8B-B14F-4D97-AF65-F5344CB8AC3E}">
        <p14:creationId xmlns:p14="http://schemas.microsoft.com/office/powerpoint/2010/main" val="2811124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9CDB8F0-17F5-734B-952C-0DEA2ADE6CA0}"/>
              </a:ext>
            </a:extLst>
          </p:cNvPr>
          <p:cNvSpPr>
            <a:spLocks noGrp="1"/>
          </p:cNvSpPr>
          <p:nvPr>
            <p:ph type="title"/>
          </p:nvPr>
        </p:nvSpPr>
        <p:spPr/>
        <p:txBody>
          <a:bodyPr/>
          <a:lstStyle/>
          <a:p>
            <a:r>
              <a:rPr lang="en-US" dirty="0"/>
              <a:t>Contact Slide Option 2</a:t>
            </a:r>
          </a:p>
        </p:txBody>
      </p:sp>
      <p:grpSp>
        <p:nvGrpSpPr>
          <p:cNvPr id="3" name="Group 2" descr="Contact Slide Option 2 group">
            <a:extLst>
              <a:ext uri="{FF2B5EF4-FFF2-40B4-BE49-F238E27FC236}">
                <a16:creationId xmlns:a16="http://schemas.microsoft.com/office/drawing/2014/main" id="{F8B47473-8649-494B-A0EB-B58523C16865}"/>
              </a:ext>
            </a:extLst>
          </p:cNvPr>
          <p:cNvGrpSpPr/>
          <p:nvPr/>
        </p:nvGrpSpPr>
        <p:grpSpPr>
          <a:xfrm>
            <a:off x="1524000" y="1085071"/>
            <a:ext cx="9182099" cy="2517317"/>
            <a:chOff x="3048000" y="1085071"/>
            <a:chExt cx="6096000" cy="2517317"/>
          </a:xfrm>
        </p:grpSpPr>
        <p:sp>
          <p:nvSpPr>
            <p:cNvPr id="7" name="Rectangle 6">
              <a:extLst>
                <a:ext uri="{FF2B5EF4-FFF2-40B4-BE49-F238E27FC236}">
                  <a16:creationId xmlns:a16="http://schemas.microsoft.com/office/drawing/2014/main" id="{6B3A4F8C-6AFA-284B-A1EA-25438F33FABB}"/>
                </a:ext>
              </a:extLst>
            </p:cNvPr>
            <p:cNvSpPr/>
            <p:nvPr/>
          </p:nvSpPr>
          <p:spPr>
            <a:xfrm>
              <a:off x="5180332" y="1085071"/>
              <a:ext cx="1831334" cy="461665"/>
            </a:xfrm>
            <a:prstGeom prst="rect">
              <a:avLst/>
            </a:prstGeom>
          </p:spPr>
          <p:txBody>
            <a:bodyPr wrap="none">
              <a:spAutoFit/>
            </a:bodyPr>
            <a:lstStyle/>
            <a:p>
              <a:pPr algn="ctr"/>
              <a:r>
                <a:rPr lang="en-US" sz="2400" dirty="0">
                  <a:solidFill>
                    <a:schemeClr val="bg1"/>
                  </a:solidFill>
                </a:rPr>
                <a:t>Contact Information</a:t>
              </a:r>
            </a:p>
          </p:txBody>
        </p:sp>
        <p:sp>
          <p:nvSpPr>
            <p:cNvPr id="6" name="Rectangle 5">
              <a:extLst>
                <a:ext uri="{FF2B5EF4-FFF2-40B4-BE49-F238E27FC236}">
                  <a16:creationId xmlns:a16="http://schemas.microsoft.com/office/drawing/2014/main" id="{AFE754E2-F4FB-8E4E-98EB-82D6BA5E5617}"/>
                </a:ext>
              </a:extLst>
            </p:cNvPr>
            <p:cNvSpPr/>
            <p:nvPr/>
          </p:nvSpPr>
          <p:spPr>
            <a:xfrm>
              <a:off x="3048000" y="2032728"/>
              <a:ext cx="6096000" cy="1569660"/>
            </a:xfrm>
            <a:prstGeom prst="rect">
              <a:avLst/>
            </a:prstGeom>
          </p:spPr>
          <p:txBody>
            <a:bodyPr>
              <a:spAutoFit/>
            </a:bodyPr>
            <a:lstStyle/>
            <a:p>
              <a:pPr algn="ctr">
                <a:lnSpc>
                  <a:spcPct val="100000"/>
                </a:lnSpc>
                <a:spcBef>
                  <a:spcPct val="0"/>
                </a:spcBef>
                <a:buNone/>
              </a:pPr>
              <a:r>
                <a:rPr lang="en-US" altLang="en-US" sz="2400" dirty="0">
                  <a:solidFill>
                    <a:schemeClr val="bg1"/>
                  </a:solidFill>
                </a:rPr>
                <a:t>John Roche, P.E.</a:t>
              </a:r>
            </a:p>
            <a:p>
              <a:pPr algn="ctr">
                <a:lnSpc>
                  <a:spcPct val="100000"/>
                </a:lnSpc>
                <a:spcBef>
                  <a:spcPct val="0"/>
                </a:spcBef>
                <a:buNone/>
              </a:pPr>
              <a:r>
                <a:rPr lang="en-US" altLang="en-US" dirty="0">
                  <a:solidFill>
                    <a:schemeClr val="bg1"/>
                  </a:solidFill>
                </a:rPr>
                <a:t>Chief, Dam Safety Permits Division</a:t>
              </a:r>
            </a:p>
            <a:p>
              <a:pPr algn="ctr">
                <a:lnSpc>
                  <a:spcPct val="100000"/>
                </a:lnSpc>
                <a:spcBef>
                  <a:spcPct val="0"/>
                </a:spcBef>
                <a:buNone/>
              </a:pPr>
              <a:r>
                <a:rPr lang="en-US" altLang="en-US" dirty="0" err="1">
                  <a:solidFill>
                    <a:schemeClr val="bg1"/>
                  </a:solidFill>
                </a:rPr>
                <a:t>Stormwater</a:t>
              </a:r>
              <a:r>
                <a:rPr lang="en-US" altLang="en-US" dirty="0">
                  <a:solidFill>
                    <a:schemeClr val="bg1"/>
                  </a:solidFill>
                </a:rPr>
                <a:t>, Dam Safety, and Flood Management Program</a:t>
              </a:r>
            </a:p>
            <a:p>
              <a:pPr algn="ctr">
                <a:lnSpc>
                  <a:spcPct val="100000"/>
                </a:lnSpc>
                <a:spcBef>
                  <a:spcPct val="0"/>
                </a:spcBef>
                <a:buNone/>
              </a:pPr>
              <a:r>
                <a:rPr lang="en-US" altLang="en-US" dirty="0">
                  <a:solidFill>
                    <a:schemeClr val="bg1"/>
                  </a:solidFill>
                  <a:hlinkClick r:id="rId3">
                    <a:extLst>
                      <a:ext uri="{A12FA001-AC4F-418D-AE19-62706E023703}">
                        <ahyp:hlinkClr xmlns:ahyp="http://schemas.microsoft.com/office/drawing/2018/hyperlinkcolor" val="tx"/>
                      </a:ext>
                    </a:extLst>
                  </a:hlinkClick>
                </a:rPr>
                <a:t>John.Roche@Maryland.gov</a:t>
              </a:r>
              <a:endParaRPr lang="en-US" altLang="en-US" dirty="0">
                <a:solidFill>
                  <a:schemeClr val="bg1"/>
                </a:solidFill>
              </a:endParaRPr>
            </a:p>
            <a:p>
              <a:pPr algn="ctr">
                <a:lnSpc>
                  <a:spcPct val="100000"/>
                </a:lnSpc>
                <a:spcBef>
                  <a:spcPct val="0"/>
                </a:spcBef>
                <a:buNone/>
              </a:pPr>
              <a:endParaRPr lang="en-US" altLang="en-US" u="sng" dirty="0">
                <a:solidFill>
                  <a:schemeClr val="bg1"/>
                </a:solidFill>
              </a:endParaRPr>
            </a:p>
          </p:txBody>
        </p:sp>
      </p:grpSp>
      <p:pic>
        <p:nvPicPr>
          <p:cNvPr id="8" name="Picture 7" descr="Maryland Department of the Environment Logo"/>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29303" y="4370068"/>
            <a:ext cx="3933394" cy="1566742"/>
          </a:xfrm>
          <a:prstGeom prst="rect">
            <a:avLst/>
          </a:prstGeom>
        </p:spPr>
      </p:pic>
    </p:spTree>
    <p:extLst>
      <p:ext uri="{BB962C8B-B14F-4D97-AF65-F5344CB8AC3E}">
        <p14:creationId xmlns:p14="http://schemas.microsoft.com/office/powerpoint/2010/main" val="3586083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30FE-9960-F841-B34B-6E1863A60F71}"/>
              </a:ext>
            </a:extLst>
          </p:cNvPr>
          <p:cNvSpPr>
            <a:spLocks noGrp="1"/>
          </p:cNvSpPr>
          <p:nvPr>
            <p:ph type="title"/>
          </p:nvPr>
        </p:nvSpPr>
        <p:spPr/>
        <p:txBody>
          <a:bodyPr/>
          <a:lstStyle/>
          <a:p>
            <a:r>
              <a:rPr lang="en-US" dirty="0"/>
              <a:t>Divider Slide (Option 1)</a:t>
            </a:r>
          </a:p>
        </p:txBody>
      </p:sp>
      <p:pic>
        <p:nvPicPr>
          <p:cNvPr id="4" name="Picture 3" descr="DSS-Wise Web Viewer that displays the following:&#10;Simulation Overview&#10;- Reservoirs &amp; dams&#10;- Breach parameters&#10;- Levees&#10;- Bridges to remove&#10;- Observation lines&#10;- Simulation parameters&#10;"/>
          <p:cNvPicPr>
            <a:picLocks noChangeAspect="1"/>
          </p:cNvPicPr>
          <p:nvPr/>
        </p:nvPicPr>
        <p:blipFill rotWithShape="1">
          <a:blip r:embed="rId3"/>
          <a:srcRect r="19176"/>
          <a:stretch/>
        </p:blipFill>
        <p:spPr>
          <a:xfrm>
            <a:off x="0" y="0"/>
            <a:ext cx="12172950" cy="6858000"/>
          </a:xfrm>
          <a:prstGeom prst="rect">
            <a:avLst/>
          </a:prstGeom>
        </p:spPr>
      </p:pic>
    </p:spTree>
    <p:extLst>
      <p:ext uri="{BB962C8B-B14F-4D97-AF65-F5344CB8AC3E}">
        <p14:creationId xmlns:p14="http://schemas.microsoft.com/office/powerpoint/2010/main" val="925740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06A6-CBC7-614C-89CB-0FE999A80830}"/>
              </a:ext>
            </a:extLst>
          </p:cNvPr>
          <p:cNvSpPr>
            <a:spLocks noGrp="1"/>
          </p:cNvSpPr>
          <p:nvPr>
            <p:ph type="title"/>
          </p:nvPr>
        </p:nvSpPr>
        <p:spPr/>
        <p:txBody>
          <a:bodyPr/>
          <a:lstStyle/>
          <a:p>
            <a:r>
              <a:rPr lang="en-US" dirty="0"/>
              <a:t>Maryland's Experience With DSS-WISE Lite</a:t>
            </a:r>
          </a:p>
        </p:txBody>
      </p:sp>
    </p:spTree>
    <p:extLst>
      <p:ext uri="{BB962C8B-B14F-4D97-AF65-F5344CB8AC3E}">
        <p14:creationId xmlns:p14="http://schemas.microsoft.com/office/powerpoint/2010/main" val="64589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fontScale="90000"/>
          </a:bodyPr>
          <a:lstStyle/>
          <a:p>
            <a:r>
              <a:rPr lang="en-US" dirty="0"/>
              <a:t>Past use of DSS-WISE Lite</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161826"/>
            <a:ext cx="10715627" cy="4677658"/>
          </a:xfrm>
        </p:spPr>
        <p:txBody>
          <a:bodyPr/>
          <a:lstStyle/>
          <a:p>
            <a:r>
              <a:rPr lang="en-US" dirty="0"/>
              <a:t>August 2016 - Maryland begins use of DSS-WISE Lite</a:t>
            </a:r>
          </a:p>
          <a:p>
            <a:pPr lvl="1"/>
            <a:r>
              <a:rPr lang="en-US" dirty="0"/>
              <a:t>A simple method to check dam breach analyses submitted for permit applications</a:t>
            </a:r>
          </a:p>
          <a:p>
            <a:pPr lvl="1"/>
            <a:r>
              <a:rPr lang="en-US" dirty="0"/>
              <a:t>Rapid assessment of hazard potential when a “new” old dam comes to our attention</a:t>
            </a:r>
          </a:p>
          <a:p>
            <a:r>
              <a:rPr lang="en-US" dirty="0"/>
              <a:t>April 2017 – Law passed requiring EAP and TTX for High and Significant Hazard Dams</a:t>
            </a:r>
          </a:p>
          <a:p>
            <a:pPr lvl="1"/>
            <a:r>
              <a:rPr lang="en-US" dirty="0"/>
              <a:t>Accepted as “temporary” mapping for EAPs where owners didn’t have maps</a:t>
            </a:r>
          </a:p>
          <a:p>
            <a:r>
              <a:rPr lang="en-US" dirty="0"/>
              <a:t>DSS-WISE Lite not accepted as a hazard classification tool or for long term use in EAPs</a:t>
            </a:r>
          </a:p>
        </p:txBody>
      </p:sp>
      <p:sp>
        <p:nvSpPr>
          <p:cNvPr id="4" name="Slide Number Placeholder 3">
            <a:extLst>
              <a:ext uri="{FF2B5EF4-FFF2-40B4-BE49-F238E27FC236}">
                <a16:creationId xmlns:a16="http://schemas.microsoft.com/office/drawing/2014/main" id="{11212D32-BC6E-EB4A-90F9-ED1B7B598CA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4</a:t>
            </a:fld>
            <a:endParaRPr lang="en-US" dirty="0"/>
          </a:p>
        </p:txBody>
      </p:sp>
    </p:spTree>
    <p:extLst>
      <p:ext uri="{BB962C8B-B14F-4D97-AF65-F5344CB8AC3E}">
        <p14:creationId xmlns:p14="http://schemas.microsoft.com/office/powerpoint/2010/main" val="456135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fontScale="90000"/>
          </a:bodyPr>
          <a:lstStyle/>
          <a:p>
            <a:r>
              <a:rPr lang="en-US" dirty="0"/>
              <a:t>Past use of DSS-WISE Lite (2)</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161826"/>
            <a:ext cx="6156387" cy="4677658"/>
          </a:xfrm>
        </p:spPr>
        <p:txBody>
          <a:bodyPr/>
          <a:lstStyle/>
          <a:p>
            <a:r>
              <a:rPr lang="en-US" dirty="0"/>
              <a:t>July 2018 - Cascade Lake Dam overtops and is close to failure. Ran DSS-WISE Lite in Emergency Management mobile command vehicle on site to inform response actions</a:t>
            </a:r>
          </a:p>
          <a:p>
            <a:r>
              <a:rPr lang="en-US" dirty="0"/>
              <a:t>Push to increase public awareness of dam locations and inundation areas</a:t>
            </a:r>
          </a:p>
          <a:p>
            <a:pPr lvl="1"/>
            <a:r>
              <a:rPr lang="en-US" dirty="0"/>
              <a:t>How to get around varying ages and quality of inundation mapping?</a:t>
            </a:r>
          </a:p>
          <a:p>
            <a:pPr lvl="1"/>
            <a:r>
              <a:rPr lang="en-US" dirty="0"/>
              <a:t>What about owners who wouldn’t provide mapping for public consumption?</a:t>
            </a:r>
          </a:p>
          <a:p>
            <a:pPr lvl="1"/>
            <a:r>
              <a:rPr lang="en-US" dirty="0"/>
              <a:t>What homeland security issues will sharing information pose?</a:t>
            </a:r>
          </a:p>
          <a:p>
            <a:endParaRPr lang="en-US" dirty="0"/>
          </a:p>
          <a:p>
            <a:endParaRPr lang="en-US" dirty="0"/>
          </a:p>
          <a:p>
            <a:endParaRPr lang="en-US" dirty="0"/>
          </a:p>
        </p:txBody>
      </p:sp>
      <p:pic>
        <p:nvPicPr>
          <p:cNvPr id="6" name="Picture 5" descr="Cascade Lake Dam Incident "/>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7056706" y="0"/>
            <a:ext cx="5130745" cy="6858000"/>
          </a:xfrm>
          <a:prstGeom prst="rect">
            <a:avLst/>
          </a:prstGeom>
        </p:spPr>
      </p:pic>
      <p:sp>
        <p:nvSpPr>
          <p:cNvPr id="4" name="Slide Number Placeholder 3">
            <a:extLst>
              <a:ext uri="{FF2B5EF4-FFF2-40B4-BE49-F238E27FC236}">
                <a16:creationId xmlns:a16="http://schemas.microsoft.com/office/drawing/2014/main" id="{11212D32-BC6E-EB4A-90F9-ED1B7B598CA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5</a:t>
            </a:fld>
            <a:endParaRPr lang="en-US" dirty="0"/>
          </a:p>
        </p:txBody>
      </p:sp>
    </p:spTree>
    <p:extLst>
      <p:ext uri="{BB962C8B-B14F-4D97-AF65-F5344CB8AC3E}">
        <p14:creationId xmlns:p14="http://schemas.microsoft.com/office/powerpoint/2010/main" val="427946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Dam Safety </a:t>
            </a:r>
            <a:r>
              <a:rPr lang="en-US" dirty="0" err="1"/>
              <a:t>WebMap</a:t>
            </a:r>
            <a:endParaRPr lang="en-US" dirty="0"/>
          </a:p>
        </p:txBody>
      </p:sp>
      <p:pic>
        <p:nvPicPr>
          <p:cNvPr id="7" name="Picture 6" descr="MDE Dam Safety Webmap of central Maryland with circles representing the location of dams. High hazard dams are red circles, significant hazard dams in yellow, and low hazard in green. An information window for Ashburton Dam shows some NID data fields for that dam."/>
          <p:cNvPicPr>
            <a:picLocks noChangeAspect="1"/>
          </p:cNvPicPr>
          <p:nvPr/>
        </p:nvPicPr>
        <p:blipFill>
          <a:blip r:embed="rId3"/>
          <a:stretch>
            <a:fillRect/>
          </a:stretch>
        </p:blipFill>
        <p:spPr>
          <a:xfrm>
            <a:off x="0" y="0"/>
            <a:ext cx="12192000" cy="7055331"/>
          </a:xfrm>
          <a:prstGeom prst="rect">
            <a:avLst/>
          </a:prstGeom>
        </p:spPr>
      </p:pic>
      <p:sp>
        <p:nvSpPr>
          <p:cNvPr id="4" name="Slide Number Placeholder 3">
            <a:extLst>
              <a:ext uri="{FF2B5EF4-FFF2-40B4-BE49-F238E27FC236}">
                <a16:creationId xmlns:a16="http://schemas.microsoft.com/office/drawing/2014/main" id="{11212D32-BC6E-EB4A-90F9-ED1B7B598CA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6</a:t>
            </a:fld>
            <a:endParaRPr lang="en-US" dirty="0"/>
          </a:p>
        </p:txBody>
      </p:sp>
    </p:spTree>
    <p:extLst>
      <p:ext uri="{BB962C8B-B14F-4D97-AF65-F5344CB8AC3E}">
        <p14:creationId xmlns:p14="http://schemas.microsoft.com/office/powerpoint/2010/main" val="3469175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fontScale="90000"/>
          </a:bodyPr>
          <a:lstStyle/>
          <a:p>
            <a:r>
              <a:rPr lang="en-US" dirty="0"/>
              <a:t>Present use of DSS-WISE Lite Products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161826"/>
            <a:ext cx="6203974" cy="4677658"/>
          </a:xfrm>
        </p:spPr>
        <p:txBody>
          <a:bodyPr/>
          <a:lstStyle/>
          <a:p>
            <a:r>
              <a:rPr lang="en-US" dirty="0"/>
              <a:t>Spring 2019 – Apply to FEMA Hazard Mitigation Grant Program funds to run DSS-WISE Lite simulations on all ~550 inventory dams</a:t>
            </a:r>
          </a:p>
          <a:p>
            <a:pPr lvl="1"/>
            <a:r>
              <a:rPr lang="en-US" dirty="0"/>
              <a:t>Partnership with Maryland Environmental Service to perform analyses and GIS support</a:t>
            </a:r>
          </a:p>
          <a:p>
            <a:pPr lvl="1"/>
            <a:r>
              <a:rPr lang="en-US" dirty="0"/>
              <a:t>Sunny Day and Brim-Full failures</a:t>
            </a:r>
          </a:p>
          <a:p>
            <a:pPr lvl="1"/>
            <a:r>
              <a:rPr lang="en-US" dirty="0"/>
              <a:t>Integrate inundation </a:t>
            </a:r>
            <a:r>
              <a:rPr lang="en-US" dirty="0" err="1"/>
              <a:t>shapefiles</a:t>
            </a:r>
            <a:r>
              <a:rPr lang="en-US" dirty="0"/>
              <a:t> into mdfloodmaps.net</a:t>
            </a:r>
          </a:p>
          <a:p>
            <a:r>
              <a:rPr lang="en-US" dirty="0"/>
              <a:t>September 2020 – Grant awarded </a:t>
            </a:r>
          </a:p>
          <a:p>
            <a:pPr lvl="1"/>
            <a:r>
              <a:rPr lang="en-US" dirty="0"/>
              <a:t>FEMA-DR-4376-MD-0010</a:t>
            </a:r>
            <a:r>
              <a:rPr lang="en-US" b="1" dirty="0"/>
              <a:t> </a:t>
            </a:r>
          </a:p>
          <a:p>
            <a:r>
              <a:rPr lang="en-US" dirty="0"/>
              <a:t>Project kick-off in December 2021</a:t>
            </a:r>
          </a:p>
        </p:txBody>
      </p:sp>
      <p:pic>
        <p:nvPicPr>
          <p:cNvPr id="6" name="Picture 5" descr="The Maryland DFIRM (Digital Flood Insurance Rate Map) tool. The map is centered around the town of Emmitsburg, MD, and shows the FEMA 100-year floodplain in light blue and the Emmitsburg Dam inundation zone in medium blue."/>
          <p:cNvPicPr>
            <a:picLocks noChangeAspect="1"/>
          </p:cNvPicPr>
          <p:nvPr/>
        </p:nvPicPr>
        <p:blipFill rotWithShape="1">
          <a:blip r:embed="rId3"/>
          <a:srcRect l="38395" t="5849" r="27411"/>
          <a:stretch/>
        </p:blipFill>
        <p:spPr>
          <a:xfrm>
            <a:off x="6942163" y="0"/>
            <a:ext cx="5592952" cy="6857999"/>
          </a:xfrm>
          <a:prstGeom prst="rect">
            <a:avLst/>
          </a:prstGeom>
        </p:spPr>
      </p:pic>
      <p:sp>
        <p:nvSpPr>
          <p:cNvPr id="8" name="Oval 7">
            <a:extLst>
              <a:ext uri="{C183D7F6-B498-43B3-948B-1728B52AA6E4}">
                <adec:decorative xmlns:adec="http://schemas.microsoft.com/office/drawing/2017/decorative" val="1"/>
              </a:ext>
            </a:extLst>
          </p:cNvPr>
          <p:cNvSpPr/>
          <p:nvPr/>
        </p:nvSpPr>
        <p:spPr>
          <a:xfrm>
            <a:off x="8156408" y="911031"/>
            <a:ext cx="1746584" cy="1746584"/>
          </a:xfrm>
          <a:prstGeom prst="ellipse">
            <a:avLst/>
          </a:prstGeom>
          <a:noFill/>
          <a:ln w="889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1212D32-BC6E-EB4A-90F9-ED1B7B598CA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7</a:t>
            </a:fld>
            <a:endParaRPr lang="en-US" dirty="0"/>
          </a:p>
        </p:txBody>
      </p:sp>
    </p:spTree>
    <p:extLst>
      <p:ext uri="{BB962C8B-B14F-4D97-AF65-F5344CB8AC3E}">
        <p14:creationId xmlns:p14="http://schemas.microsoft.com/office/powerpoint/2010/main" val="2807009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fontScale="90000"/>
          </a:bodyPr>
          <a:lstStyle/>
          <a:p>
            <a:r>
              <a:rPr lang="en-US" dirty="0"/>
              <a:t>Present use of DSS-WISE Lite Products (2)</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90" y="1161826"/>
            <a:ext cx="10715626" cy="4677658"/>
          </a:xfrm>
        </p:spPr>
        <p:txBody>
          <a:bodyPr/>
          <a:lstStyle/>
          <a:p>
            <a:r>
              <a:rPr lang="en-US" dirty="0"/>
              <a:t>DSS-WISE was selected as the preferred methodology for mapping inundation areas for this project</a:t>
            </a:r>
          </a:p>
          <a:p>
            <a:pPr lvl="1"/>
            <a:r>
              <a:rPr lang="en-US" dirty="0"/>
              <a:t>Relative ease and speed to set up models</a:t>
            </a:r>
          </a:p>
          <a:p>
            <a:pPr lvl="1"/>
            <a:r>
              <a:rPr lang="en-US" dirty="0"/>
              <a:t>Consistent modelling methodology aids in clear, plain-language communication of what inundation boundaries portray</a:t>
            </a:r>
          </a:p>
          <a:p>
            <a:pPr lvl="1"/>
            <a:r>
              <a:rPr lang="en-US" dirty="0"/>
              <a:t>Human Consequences (HCOM) module is a value add</a:t>
            </a:r>
          </a:p>
          <a:p>
            <a:r>
              <a:rPr lang="en-US" dirty="0"/>
              <a:t>Maryland Public Information Act</a:t>
            </a:r>
          </a:p>
          <a:p>
            <a:pPr lvl="1"/>
            <a:r>
              <a:rPr lang="en-US" dirty="0"/>
              <a:t>Withholding of information relating to public security is discretionary</a:t>
            </a:r>
          </a:p>
          <a:p>
            <a:pPr lvl="1"/>
            <a:r>
              <a:rPr lang="en-US" dirty="0"/>
              <a:t>Requires record-holder to justify withholding based on assumption that inspection would result in adverse outcomes</a:t>
            </a:r>
          </a:p>
          <a:p>
            <a:pPr lvl="1"/>
            <a:r>
              <a:rPr lang="en-US" dirty="0"/>
              <a:t>Default posture should strongly favor release</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1212D32-BC6E-EB4A-90F9-ED1B7B598CA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8</a:t>
            </a:fld>
            <a:endParaRPr lang="en-US" dirty="0"/>
          </a:p>
        </p:txBody>
      </p:sp>
    </p:spTree>
    <p:extLst>
      <p:ext uri="{BB962C8B-B14F-4D97-AF65-F5344CB8AC3E}">
        <p14:creationId xmlns:p14="http://schemas.microsoft.com/office/powerpoint/2010/main" val="997652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fontScale="90000"/>
          </a:bodyPr>
          <a:lstStyle/>
          <a:p>
            <a:r>
              <a:rPr lang="en-US" dirty="0"/>
              <a:t>Present use of DSS-WISE Lite Products (3)</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90" y="1161826"/>
            <a:ext cx="10715626" cy="4677658"/>
          </a:xfrm>
        </p:spPr>
        <p:txBody>
          <a:bodyPr/>
          <a:lstStyle/>
          <a:p>
            <a:r>
              <a:rPr lang="en-US" dirty="0"/>
              <a:t>Both mdfloodmaps.net and a recently released Dam Safety </a:t>
            </a:r>
            <a:r>
              <a:rPr lang="en-US" dirty="0" err="1"/>
              <a:t>webmap</a:t>
            </a:r>
            <a:r>
              <a:rPr lang="en-US" dirty="0"/>
              <a:t> will serve as content hosts for the inundation information</a:t>
            </a:r>
          </a:p>
          <a:p>
            <a:r>
              <a:rPr lang="en-US" dirty="0"/>
              <a:t>Dam Safety </a:t>
            </a:r>
            <a:r>
              <a:rPr lang="en-US" dirty="0" err="1"/>
              <a:t>webmap</a:t>
            </a:r>
            <a:r>
              <a:rPr lang="en-US" dirty="0"/>
              <a:t> will be pushed as an engagement tool for the public to include other important layers that enhance context</a:t>
            </a:r>
          </a:p>
          <a:p>
            <a:pPr lvl="1"/>
            <a:r>
              <a:rPr lang="en-US" dirty="0"/>
              <a:t>Critical infrastructure points, dam watershed delineations, property data, environmental layers and social/demographic layers</a:t>
            </a:r>
          </a:p>
          <a:p>
            <a:pPr lvl="1"/>
            <a:r>
              <a:rPr lang="en-US" dirty="0"/>
              <a:t>Communication strategy: advertise </a:t>
            </a:r>
            <a:r>
              <a:rPr lang="en-US" dirty="0" err="1"/>
              <a:t>webmap</a:t>
            </a:r>
            <a:r>
              <a:rPr lang="en-US" dirty="0"/>
              <a:t> to 900+ dam safety community persons on state email list and to general public </a:t>
            </a:r>
          </a:p>
          <a:p>
            <a:r>
              <a:rPr lang="en-US" dirty="0"/>
              <a:t>Population-at-Risk Data from the Human Consequences (HCOM) module</a:t>
            </a:r>
          </a:p>
          <a:p>
            <a:pPr lvl="1"/>
            <a:r>
              <a:rPr lang="en-US" dirty="0"/>
              <a:t>Screen for hazard creep, available for quantifying risk, assist local emergency planning</a:t>
            </a:r>
          </a:p>
          <a:p>
            <a:pPr lvl="1"/>
            <a:endParaRPr lang="en-US" dirty="0"/>
          </a:p>
          <a:p>
            <a:pPr marL="0" indent="0">
              <a:buNone/>
            </a:pPr>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1212D32-BC6E-EB4A-90F9-ED1B7B598CA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9</a:t>
            </a:fld>
            <a:endParaRPr lang="en-US" dirty="0"/>
          </a:p>
        </p:txBody>
      </p:sp>
    </p:spTree>
    <p:extLst>
      <p:ext uri="{BB962C8B-B14F-4D97-AF65-F5344CB8AC3E}">
        <p14:creationId xmlns:p14="http://schemas.microsoft.com/office/powerpoint/2010/main" val="771037746"/>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F863AF799F8445A5344D8668637F59" ma:contentTypeVersion="2" ma:contentTypeDescription="Create a new document." ma:contentTypeScope="" ma:versionID="baf380ca8d1359494a8d39fa4b42180c">
  <xsd:schema xmlns:xsd="http://www.w3.org/2001/XMLSchema" xmlns:xs="http://www.w3.org/2001/XMLSchema" xmlns:p="http://schemas.microsoft.com/office/2006/metadata/properties" xmlns:ns2="cc0073e7-31cd-4c32-9712-79659562e3c7" xmlns:ns3="b95e3999-e8c9-43ef-ae44-9c97c33b99bd" targetNamespace="http://schemas.microsoft.com/office/2006/metadata/properties" ma:root="true" ma:fieldsID="4545564d5e5e81a2ba190b69042d36ea" ns2:_="" ns3:_="">
    <xsd:import namespace="cc0073e7-31cd-4c32-9712-79659562e3c7"/>
    <xsd:import namespace="b95e3999-e8c9-43ef-ae44-9c97c33b99bd"/>
    <xsd:element name="properties">
      <xsd:complexType>
        <xsd:sequence>
          <xsd:element name="documentManagement">
            <xsd:complexType>
              <xsd:all>
                <xsd:element ref="ns2:TaxCatchAll" minOccurs="0"/>
                <xsd:element ref="ns2:TaxCatchAllLabel" minOccurs="0"/>
                <xsd:element ref="ns3:Category" minOccurs="0"/>
                <xsd:element ref="ns3:FIMA_x0020_Directorates_x0020__x0026__x0020_Offi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073e7-31cd-4c32-9712-79659562e3c7"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ade15815-30b4-472f-82fa-5daf97349bcc}" ma:internalName="TaxCatchAll" ma:showField="CatchAllData" ma:web="2b9cc7b6-3d8c-4bb7-8f31-2c06680ea4c7">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ade15815-30b4-472f-82fa-5daf97349bcc}" ma:internalName="TaxCatchAllLabel" ma:readOnly="true" ma:showField="CatchAllDataLabel" ma:web="2b9cc7b6-3d8c-4bb7-8f31-2c06680ea4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5e3999-e8c9-43ef-ae44-9c97c33b99bd" elementFormDefault="qualified">
    <xsd:import namespace="http://schemas.microsoft.com/office/2006/documentManagement/types"/>
    <xsd:import namespace="http://schemas.microsoft.com/office/infopath/2007/PartnerControls"/>
    <xsd:element name="Category" ma:index="10" nillable="true" ma:displayName="Category" ma:format="Dropdown" ma:internalName="Category">
      <xsd:simpleType>
        <xsd:restriction base="dms:Choice">
          <xsd:enumeration value="CCT Meeting Minutes"/>
          <xsd:enumeration value="Cleared Talking Points"/>
          <xsd:enumeration value="CCT Meeting Agendas"/>
          <xsd:enumeration value="COVID-19 Priority Language"/>
          <xsd:enumeration value="EA Coordination Trackers"/>
          <xsd:enumeration value="David Maurstad Speaking Engagement Calendars"/>
          <xsd:enumeration value="Governance Documents"/>
          <xsd:enumeration value="MD"/>
          <xsd:enumeration value="FMD"/>
          <xsd:enumeration value="FID"/>
          <xsd:enumeration value="RMD"/>
          <xsd:enumeration value="OEHP"/>
          <xsd:enumeration value="OFIA"/>
          <xsd:enumeration value="IO"/>
          <xsd:enumeration value="Closed EA Clearance Requests"/>
        </xsd:restriction>
      </xsd:simpleType>
    </xsd:element>
    <xsd:element name="FIMA_x0020_Directorates_x0020__x0026__x0020_Office" ma:index="11" nillable="true" ma:displayName="FIMA Directorates &amp; Office" ma:format="Dropdown" ma:internalName="FIMA_x0020_Directorates_x0020__x0026__x0020_Office">
      <xsd:simpleType>
        <xsd:restriction base="dms:Choice">
          <xsd:enumeration value="MD"/>
          <xsd:enumeration value="FMD"/>
          <xsd:enumeration value="FID"/>
          <xsd:enumeration value="RMD"/>
          <xsd:enumeration value="OEHP"/>
          <xsd:enumeration value="OFIA"/>
          <xsd:enumeration value="I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568ddf3f-b77f-46a0-9295-2b9495b51427"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TaxCatchAll xmlns="cc0073e7-31cd-4c32-9712-79659562e3c7"/>
    <Category xmlns="b95e3999-e8c9-43ef-ae44-9c97c33b99bd">Governance Documents</Category>
    <FIMA_x0020_Directorates_x0020__x0026__x0020_Office xmlns="b95e3999-e8c9-43ef-ae44-9c97c33b99bd"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29B90F-51BE-47DC-A89F-93311F0982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0073e7-31cd-4c32-9712-79659562e3c7"/>
    <ds:schemaRef ds:uri="b95e3999-e8c9-43ef-ae44-9c97c33b99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0C217F-4955-4D52-A75D-B4ED68576F88}">
  <ds:schemaRefs>
    <ds:schemaRef ds:uri="Microsoft.SharePoint.Taxonomy.ContentTypeSync"/>
  </ds:schemaRefs>
</ds:datastoreItem>
</file>

<file path=customXml/itemProps3.xml><?xml version="1.0" encoding="utf-8"?>
<ds:datastoreItem xmlns:ds="http://schemas.openxmlformats.org/officeDocument/2006/customXml" ds:itemID="{6DB5BB03-DD21-4258-90BA-4BA883F2CE48}">
  <ds:schemaRefs>
    <ds:schemaRef ds:uri="cc0073e7-31cd-4c32-9712-79659562e3c7"/>
    <ds:schemaRef ds:uri="http://schemas.microsoft.com/office/infopath/2007/PartnerControls"/>
    <ds:schemaRef ds:uri="http://purl.org/dc/dcmitype/"/>
    <ds:schemaRef ds:uri="http://schemas.openxmlformats.org/package/2006/metadata/core-properties"/>
    <ds:schemaRef ds:uri="b95e3999-e8c9-43ef-ae44-9c97c33b99bd"/>
    <ds:schemaRef ds:uri="http://schemas.microsoft.com/office/2006/documentManagement/types"/>
    <ds:schemaRef ds:uri="http://purl.org/dc/elements/1.1/"/>
    <ds:schemaRef ds:uri="http://schemas.microsoft.com/office/2006/metadata/properties"/>
    <ds:schemaRef ds:uri="http://www.w3.org/XML/1998/namespace"/>
    <ds:schemaRef ds:uri="http://purl.org/dc/terms/"/>
  </ds:schemaRefs>
</ds:datastoreItem>
</file>

<file path=customXml/itemProps4.xml><?xml version="1.0" encoding="utf-8"?>
<ds:datastoreItem xmlns:ds="http://schemas.openxmlformats.org/officeDocument/2006/customXml" ds:itemID="{76976EDC-3E53-4B2A-8042-2CE68B9B81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9867</TotalTime>
  <Words>2188</Words>
  <Application>Microsoft Office PowerPoint</Application>
  <PresentationFormat>Widescreen</PresentationFormat>
  <Paragraphs>168</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Franklin Gothic Medium</vt:lpstr>
      <vt:lpstr>Franklin Gothic Book</vt:lpstr>
      <vt:lpstr>Arial</vt:lpstr>
      <vt:lpstr>Wingdings</vt:lpstr>
      <vt:lpstr>Office Theme</vt:lpstr>
      <vt:lpstr>Leveraging DSS-WISE Lite to Improve Preparedness  A State Dam Safety Program Perspective</vt:lpstr>
      <vt:lpstr>Divider Slide (Option 1)</vt:lpstr>
      <vt:lpstr>Maryland's Experience With DSS-WISE Lite</vt:lpstr>
      <vt:lpstr>Past use of DSS-WISE Lite</vt:lpstr>
      <vt:lpstr>Past use of DSS-WISE Lite (2)</vt:lpstr>
      <vt:lpstr>Dam Safety WebMap</vt:lpstr>
      <vt:lpstr>Present use of DSS-WISE Lite Products</vt:lpstr>
      <vt:lpstr>Present use of DSS-WISE Lite Products (2)</vt:lpstr>
      <vt:lpstr>Present use of DSS-WISE Lite Products (3)</vt:lpstr>
      <vt:lpstr>MDE Dam Safety Map</vt:lpstr>
      <vt:lpstr>Downtown Lonaconing in Western Maryland </vt:lpstr>
      <vt:lpstr>Future Uses of DSS-WISE Lite Products</vt:lpstr>
      <vt:lpstr>Future use of DSS-WISE Lite Products</vt:lpstr>
      <vt:lpstr>Incorporating Environmental Justice into Dam Safety Programs</vt:lpstr>
      <vt:lpstr>Incorporating Environmental Justice into Dam Safety Programs (2)</vt:lpstr>
      <vt:lpstr>Best practices for presentation design</vt:lpstr>
      <vt:lpstr>Best practices for presentation design (2)</vt:lpstr>
      <vt:lpstr>Identifying Critical Infrastructure to Improve EAPs</vt:lpstr>
      <vt:lpstr>Contact Slide Option 2</vt:lpstr>
    </vt:vector>
  </TitlesOfParts>
  <Manager/>
  <Company>FEMA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NDSPTS Leveraging DSS-WISE Lite to Improve Preparedness</dc:title>
  <dc:subject>FEMA 2022 NDSPTS Presentation</dc:subject>
  <dc:creator>FEMA</dc:creator>
  <cp:keywords>FEMA, 2022, NDSPTS, EMI, DSS-Wise, NDSP, Technical Seminar, Dam, Safety</cp:keywords>
  <dc:description/>
  <cp:lastModifiedBy>Little, Derrick (CTR)</cp:lastModifiedBy>
  <cp:revision>267</cp:revision>
  <cp:lastPrinted>2020-03-02T16:45:50Z</cp:lastPrinted>
  <dcterms:created xsi:type="dcterms:W3CDTF">2012-11-19T20:41:22Z</dcterms:created>
  <dcterms:modified xsi:type="dcterms:W3CDTF">2022-01-26T14:02:44Z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0x01010059F863AF799F8445A5344D8668637F59</vt:lpwstr>
  </property>
</Properties>
</file>