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60"/>
  </p:notesMasterIdLst>
  <p:handoutMasterIdLst>
    <p:handoutMasterId r:id="rId61"/>
  </p:handoutMasterIdLst>
  <p:sldIdLst>
    <p:sldId id="302" r:id="rId6"/>
    <p:sldId id="351" r:id="rId7"/>
    <p:sldId id="272" r:id="rId8"/>
    <p:sldId id="328" r:id="rId9"/>
    <p:sldId id="280" r:id="rId10"/>
    <p:sldId id="273" r:id="rId11"/>
    <p:sldId id="279" r:id="rId12"/>
    <p:sldId id="274" r:id="rId13"/>
    <p:sldId id="275" r:id="rId14"/>
    <p:sldId id="329" r:id="rId15"/>
    <p:sldId id="278" r:id="rId16"/>
    <p:sldId id="330" r:id="rId17"/>
    <p:sldId id="277" r:id="rId18"/>
    <p:sldId id="282" r:id="rId19"/>
    <p:sldId id="346" r:id="rId20"/>
    <p:sldId id="283" r:id="rId21"/>
    <p:sldId id="284" r:id="rId22"/>
    <p:sldId id="285" r:id="rId23"/>
    <p:sldId id="286" r:id="rId24"/>
    <p:sldId id="349" r:id="rId25"/>
    <p:sldId id="287" r:id="rId26"/>
    <p:sldId id="291" r:id="rId27"/>
    <p:sldId id="292" r:id="rId28"/>
    <p:sldId id="333" r:id="rId29"/>
    <p:sldId id="332" r:id="rId30"/>
    <p:sldId id="334" r:id="rId31"/>
    <p:sldId id="347" r:id="rId32"/>
    <p:sldId id="298" r:id="rId33"/>
    <p:sldId id="306" r:id="rId34"/>
    <p:sldId id="307" r:id="rId35"/>
    <p:sldId id="300" r:id="rId36"/>
    <p:sldId id="337" r:id="rId37"/>
    <p:sldId id="338" r:id="rId38"/>
    <p:sldId id="339" r:id="rId39"/>
    <p:sldId id="341" r:id="rId40"/>
    <p:sldId id="340" r:id="rId41"/>
    <p:sldId id="342" r:id="rId42"/>
    <p:sldId id="343" r:id="rId43"/>
    <p:sldId id="352" r:id="rId44"/>
    <p:sldId id="348" r:id="rId45"/>
    <p:sldId id="320" r:id="rId46"/>
    <p:sldId id="321" r:id="rId47"/>
    <p:sldId id="322" r:id="rId48"/>
    <p:sldId id="344" r:id="rId49"/>
    <p:sldId id="353" r:id="rId50"/>
    <p:sldId id="314" r:id="rId51"/>
    <p:sldId id="315" r:id="rId52"/>
    <p:sldId id="316" r:id="rId53"/>
    <p:sldId id="317" r:id="rId54"/>
    <p:sldId id="318" r:id="rId55"/>
    <p:sldId id="319" r:id="rId56"/>
    <p:sldId id="326" r:id="rId57"/>
    <p:sldId id="327" r:id="rId58"/>
    <p:sldId id="312" r:id="rId5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5A5B5D"/>
    <a:srgbClr val="005288"/>
    <a:srgbClr val="005188"/>
    <a:srgbClr val="C0C2C4"/>
    <a:srgbClr val="B0B1B3"/>
    <a:srgbClr val="8A8B8A"/>
    <a:srgbClr val="002F80"/>
    <a:srgbClr val="003366"/>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F21B73-C372-4808-8852-A731F4B27164}" v="23" dt="2022-01-27T17:31:21.759"/>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6" autoAdjust="0"/>
    <p:restoredTop sz="94954" autoAdjust="0"/>
  </p:normalViewPr>
  <p:slideViewPr>
    <p:cSldViewPr snapToGrid="0" snapToObjects="1">
      <p:cViewPr varScale="1">
        <p:scale>
          <a:sx n="81" d="100"/>
          <a:sy n="81" d="100"/>
        </p:scale>
        <p:origin x="624" y="62"/>
      </p:cViewPr>
      <p:guideLst>
        <p:guide orient="horz" pos="944"/>
        <p:guide pos="468"/>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ttle, Derrick (CTR)" userId="55bee8a8-d586-4c49-aa9e-de696229c285" providerId="ADAL" clId="{B5F21B73-C372-4808-8852-A731F4B27164}"/>
    <pc:docChg chg="undo redo custSel addSld delSld modSld">
      <pc:chgData name="Little, Derrick (CTR)" userId="55bee8a8-d586-4c49-aa9e-de696229c285" providerId="ADAL" clId="{B5F21B73-C372-4808-8852-A731F4B27164}" dt="2022-01-27T17:33:01.447" v="7009" actId="207"/>
      <pc:docMkLst>
        <pc:docMk/>
      </pc:docMkLst>
      <pc:sldChg chg="modSp del mod">
        <pc:chgData name="Little, Derrick (CTR)" userId="55bee8a8-d586-4c49-aa9e-de696229c285" providerId="ADAL" clId="{B5F21B73-C372-4808-8852-A731F4B27164}" dt="2022-01-27T17:04:57.725" v="5789" actId="2696"/>
        <pc:sldMkLst>
          <pc:docMk/>
          <pc:sldMk cId="2870274991" sldId="270"/>
        </pc:sldMkLst>
        <pc:picChg chg="mod">
          <ac:chgData name="Little, Derrick (CTR)" userId="55bee8a8-d586-4c49-aa9e-de696229c285" providerId="ADAL" clId="{B5F21B73-C372-4808-8852-A731F4B27164}" dt="2022-01-27T15:59:15.802" v="2959" actId="962"/>
          <ac:picMkLst>
            <pc:docMk/>
            <pc:sldMk cId="2870274991" sldId="270"/>
            <ac:picMk id="3" creationId="{6FF88938-851E-46A7-9A33-284BEA9E05F4}"/>
          </ac:picMkLst>
        </pc:picChg>
      </pc:sldChg>
      <pc:sldChg chg="modSp mod">
        <pc:chgData name="Little, Derrick (CTR)" userId="55bee8a8-d586-4c49-aa9e-de696229c285" providerId="ADAL" clId="{B5F21B73-C372-4808-8852-A731F4B27164}" dt="2022-01-27T16:00:05.467" v="3181" actId="962"/>
        <pc:sldMkLst>
          <pc:docMk/>
          <pc:sldMk cId="110018017" sldId="273"/>
        </pc:sldMkLst>
        <pc:picChg chg="mod">
          <ac:chgData name="Little, Derrick (CTR)" userId="55bee8a8-d586-4c49-aa9e-de696229c285" providerId="ADAL" clId="{B5F21B73-C372-4808-8852-A731F4B27164}" dt="2022-01-27T15:59:49.484" v="3107" actId="962"/>
          <ac:picMkLst>
            <pc:docMk/>
            <pc:sldMk cId="110018017" sldId="273"/>
            <ac:picMk id="3" creationId="{197F3DAE-1F62-4002-8A61-D516F0A510C0}"/>
          </ac:picMkLst>
        </pc:picChg>
        <pc:picChg chg="mod">
          <ac:chgData name="Little, Derrick (CTR)" userId="55bee8a8-d586-4c49-aa9e-de696229c285" providerId="ADAL" clId="{B5F21B73-C372-4808-8852-A731F4B27164}" dt="2022-01-27T16:00:05.467" v="3181" actId="962"/>
          <ac:picMkLst>
            <pc:docMk/>
            <pc:sldMk cId="110018017" sldId="273"/>
            <ac:picMk id="7" creationId="{AF3BC0FD-3B7C-4EB6-AD46-6C3F8DF2BAC7}"/>
          </ac:picMkLst>
        </pc:picChg>
      </pc:sldChg>
      <pc:sldChg chg="modSp mod">
        <pc:chgData name="Little, Derrick (CTR)" userId="55bee8a8-d586-4c49-aa9e-de696229c285" providerId="ADAL" clId="{B5F21B73-C372-4808-8852-A731F4B27164}" dt="2022-01-27T16:00:44.775" v="3313" actId="962"/>
        <pc:sldMkLst>
          <pc:docMk/>
          <pc:sldMk cId="344404723" sldId="274"/>
        </pc:sldMkLst>
        <pc:spChg chg="mod">
          <ac:chgData name="Little, Derrick (CTR)" userId="55bee8a8-d586-4c49-aa9e-de696229c285" providerId="ADAL" clId="{B5F21B73-C372-4808-8852-A731F4B27164}" dt="2022-01-27T15:38:18.587" v="0" actId="27636"/>
          <ac:spMkLst>
            <pc:docMk/>
            <pc:sldMk cId="344404723" sldId="274"/>
            <ac:spMk id="5" creationId="{E2A982E3-2523-6D44-98DD-1F0C355A176D}"/>
          </ac:spMkLst>
        </pc:spChg>
        <pc:picChg chg="mod">
          <ac:chgData name="Little, Derrick (CTR)" userId="55bee8a8-d586-4c49-aa9e-de696229c285" providerId="ADAL" clId="{B5F21B73-C372-4808-8852-A731F4B27164}" dt="2022-01-27T16:00:44.775" v="3313" actId="962"/>
          <ac:picMkLst>
            <pc:docMk/>
            <pc:sldMk cId="344404723" sldId="274"/>
            <ac:picMk id="7" creationId="{02795F67-630C-40E9-BA51-11928261ECA5}"/>
          </ac:picMkLst>
        </pc:picChg>
      </pc:sldChg>
      <pc:sldChg chg="modSp mod">
        <pc:chgData name="Little, Derrick (CTR)" userId="55bee8a8-d586-4c49-aa9e-de696229c285" providerId="ADAL" clId="{B5F21B73-C372-4808-8852-A731F4B27164}" dt="2022-01-27T15:41:57.557" v="649" actId="962"/>
        <pc:sldMkLst>
          <pc:docMk/>
          <pc:sldMk cId="1486290745" sldId="275"/>
        </pc:sldMkLst>
        <pc:picChg chg="mod">
          <ac:chgData name="Little, Derrick (CTR)" userId="55bee8a8-d586-4c49-aa9e-de696229c285" providerId="ADAL" clId="{B5F21B73-C372-4808-8852-A731F4B27164}" dt="2022-01-27T15:41:57.557" v="649" actId="962"/>
          <ac:picMkLst>
            <pc:docMk/>
            <pc:sldMk cId="1486290745" sldId="275"/>
            <ac:picMk id="9" creationId="{08C78A1B-3675-4116-A1FD-61F6D3D99605}"/>
          </ac:picMkLst>
        </pc:picChg>
      </pc:sldChg>
      <pc:sldChg chg="modSp mod">
        <pc:chgData name="Little, Derrick (CTR)" userId="55bee8a8-d586-4c49-aa9e-de696229c285" providerId="ADAL" clId="{B5F21B73-C372-4808-8852-A731F4B27164}" dt="2022-01-27T15:45:10.200" v="1493" actId="962"/>
        <pc:sldMkLst>
          <pc:docMk/>
          <pc:sldMk cId="1814797847" sldId="277"/>
        </pc:sldMkLst>
        <pc:picChg chg="mod">
          <ac:chgData name="Little, Derrick (CTR)" userId="55bee8a8-d586-4c49-aa9e-de696229c285" providerId="ADAL" clId="{B5F21B73-C372-4808-8852-A731F4B27164}" dt="2022-01-27T15:45:10.200" v="1493" actId="962"/>
          <ac:picMkLst>
            <pc:docMk/>
            <pc:sldMk cId="1814797847" sldId="277"/>
            <ac:picMk id="3" creationId="{908EF9D0-AB7C-4283-B468-5B1E89799174}"/>
          </ac:picMkLst>
        </pc:picChg>
      </pc:sldChg>
      <pc:sldChg chg="modSp mod">
        <pc:chgData name="Little, Derrick (CTR)" userId="55bee8a8-d586-4c49-aa9e-de696229c285" providerId="ADAL" clId="{B5F21B73-C372-4808-8852-A731F4B27164}" dt="2022-01-27T17:07:29.300" v="6451" actId="962"/>
        <pc:sldMkLst>
          <pc:docMk/>
          <pc:sldMk cId="115595543" sldId="279"/>
        </pc:sldMkLst>
        <pc:picChg chg="mod">
          <ac:chgData name="Little, Derrick (CTR)" userId="55bee8a8-d586-4c49-aa9e-de696229c285" providerId="ADAL" clId="{B5F21B73-C372-4808-8852-A731F4B27164}" dt="2022-01-27T17:07:29.300" v="6451" actId="962"/>
          <ac:picMkLst>
            <pc:docMk/>
            <pc:sldMk cId="115595543" sldId="279"/>
            <ac:picMk id="3" creationId="{CA6279C7-FAEE-4276-9384-3796ED172E72}"/>
          </ac:picMkLst>
        </pc:picChg>
      </pc:sldChg>
      <pc:sldChg chg="modSp mod">
        <pc:chgData name="Little, Derrick (CTR)" userId="55bee8a8-d586-4c49-aa9e-de696229c285" providerId="ADAL" clId="{B5F21B73-C372-4808-8852-A731F4B27164}" dt="2022-01-27T15:59:32.308" v="3033" actId="962"/>
        <pc:sldMkLst>
          <pc:docMk/>
          <pc:sldMk cId="781085409" sldId="280"/>
        </pc:sldMkLst>
        <pc:picChg chg="mod">
          <ac:chgData name="Little, Derrick (CTR)" userId="55bee8a8-d586-4c49-aa9e-de696229c285" providerId="ADAL" clId="{B5F21B73-C372-4808-8852-A731F4B27164}" dt="2022-01-27T15:59:32.308" v="3033" actId="962"/>
          <ac:picMkLst>
            <pc:docMk/>
            <pc:sldMk cId="781085409" sldId="280"/>
            <ac:picMk id="3" creationId="{5E256A15-4977-4E63-AB06-34F94E0C6780}"/>
          </ac:picMkLst>
        </pc:picChg>
      </pc:sldChg>
      <pc:sldChg chg="modSp mod">
        <pc:chgData name="Little, Derrick (CTR)" userId="55bee8a8-d586-4c49-aa9e-de696229c285" providerId="ADAL" clId="{B5F21B73-C372-4808-8852-A731F4B27164}" dt="2022-01-27T15:48:27.131" v="1761" actId="962"/>
        <pc:sldMkLst>
          <pc:docMk/>
          <pc:sldMk cId="1700473911" sldId="282"/>
        </pc:sldMkLst>
        <pc:spChg chg="mod">
          <ac:chgData name="Little, Derrick (CTR)" userId="55bee8a8-d586-4c49-aa9e-de696229c285" providerId="ADAL" clId="{B5F21B73-C372-4808-8852-A731F4B27164}" dt="2022-01-27T15:48:03.462" v="1754" actId="962"/>
          <ac:spMkLst>
            <pc:docMk/>
            <pc:sldMk cId="1700473911" sldId="282"/>
            <ac:spMk id="2" creationId="{B484135C-D4B4-4A5B-AC6F-D38AD17898E8}"/>
          </ac:spMkLst>
        </pc:spChg>
        <pc:spChg chg="mod">
          <ac:chgData name="Little, Derrick (CTR)" userId="55bee8a8-d586-4c49-aa9e-de696229c285" providerId="ADAL" clId="{B5F21B73-C372-4808-8852-A731F4B27164}" dt="2022-01-27T15:48:06.100" v="1755" actId="962"/>
          <ac:spMkLst>
            <pc:docMk/>
            <pc:sldMk cId="1700473911" sldId="282"/>
            <ac:spMk id="8" creationId="{05E11EDF-393D-4DEF-952D-7B78EADD48B7}"/>
          </ac:spMkLst>
        </pc:spChg>
        <pc:spChg chg="mod">
          <ac:chgData name="Little, Derrick (CTR)" userId="55bee8a8-d586-4c49-aa9e-de696229c285" providerId="ADAL" clId="{B5F21B73-C372-4808-8852-A731F4B27164}" dt="2022-01-27T15:48:09.345" v="1756" actId="962"/>
          <ac:spMkLst>
            <pc:docMk/>
            <pc:sldMk cId="1700473911" sldId="282"/>
            <ac:spMk id="9" creationId="{38AEE057-7CF2-4406-A7DF-187A916A1952}"/>
          </ac:spMkLst>
        </pc:spChg>
        <pc:spChg chg="mod">
          <ac:chgData name="Little, Derrick (CTR)" userId="55bee8a8-d586-4c49-aa9e-de696229c285" providerId="ADAL" clId="{B5F21B73-C372-4808-8852-A731F4B27164}" dt="2022-01-27T15:48:27.131" v="1761" actId="962"/>
          <ac:spMkLst>
            <pc:docMk/>
            <pc:sldMk cId="1700473911" sldId="282"/>
            <ac:spMk id="10" creationId="{06DB954B-A30B-45BB-B56C-4C7CD9FDBD53}"/>
          </ac:spMkLst>
        </pc:spChg>
        <pc:picChg chg="mod">
          <ac:chgData name="Little, Derrick (CTR)" userId="55bee8a8-d586-4c49-aa9e-de696229c285" providerId="ADAL" clId="{B5F21B73-C372-4808-8852-A731F4B27164}" dt="2022-01-27T15:47:39.497" v="1673" actId="962"/>
          <ac:picMkLst>
            <pc:docMk/>
            <pc:sldMk cId="1700473911" sldId="282"/>
            <ac:picMk id="6" creationId="{2973C23C-7EC3-4911-B591-293F988B6BA9}"/>
          </ac:picMkLst>
        </pc:picChg>
        <pc:picChg chg="mod">
          <ac:chgData name="Little, Derrick (CTR)" userId="55bee8a8-d586-4c49-aa9e-de696229c285" providerId="ADAL" clId="{B5F21B73-C372-4808-8852-A731F4B27164}" dt="2022-01-27T15:47:53.942" v="1753" actId="962"/>
          <ac:picMkLst>
            <pc:docMk/>
            <pc:sldMk cId="1700473911" sldId="282"/>
            <ac:picMk id="7" creationId="{D4A58F8F-65D1-4BF4-8AF4-828698CFB670}"/>
          </ac:picMkLst>
        </pc:picChg>
      </pc:sldChg>
      <pc:sldChg chg="modSp mod">
        <pc:chgData name="Little, Derrick (CTR)" userId="55bee8a8-d586-4c49-aa9e-de696229c285" providerId="ADAL" clId="{B5F21B73-C372-4808-8852-A731F4B27164}" dt="2022-01-27T17:08:50.505" v="6553" actId="962"/>
        <pc:sldMkLst>
          <pc:docMk/>
          <pc:sldMk cId="1693345207" sldId="283"/>
        </pc:sldMkLst>
        <pc:picChg chg="mod">
          <ac:chgData name="Little, Derrick (CTR)" userId="55bee8a8-d586-4c49-aa9e-de696229c285" providerId="ADAL" clId="{B5F21B73-C372-4808-8852-A731F4B27164}" dt="2022-01-27T17:08:42.566" v="6551" actId="962"/>
          <ac:picMkLst>
            <pc:docMk/>
            <pc:sldMk cId="1693345207" sldId="283"/>
            <ac:picMk id="6" creationId="{A584484A-8786-4DFF-B9A8-46EC92DAEBED}"/>
          </ac:picMkLst>
        </pc:picChg>
        <pc:picChg chg="mod">
          <ac:chgData name="Little, Derrick (CTR)" userId="55bee8a8-d586-4c49-aa9e-de696229c285" providerId="ADAL" clId="{B5F21B73-C372-4808-8852-A731F4B27164}" dt="2022-01-27T17:08:50.505" v="6553" actId="962"/>
          <ac:picMkLst>
            <pc:docMk/>
            <pc:sldMk cId="1693345207" sldId="283"/>
            <ac:picMk id="7" creationId="{513A1156-5A54-4757-8532-8E1F788D592C}"/>
          </ac:picMkLst>
        </pc:picChg>
      </pc:sldChg>
      <pc:sldChg chg="modSp mod">
        <pc:chgData name="Little, Derrick (CTR)" userId="55bee8a8-d586-4c49-aa9e-de696229c285" providerId="ADAL" clId="{B5F21B73-C372-4808-8852-A731F4B27164}" dt="2022-01-27T15:48:52.002" v="1789" actId="962"/>
        <pc:sldMkLst>
          <pc:docMk/>
          <pc:sldMk cId="3195263137" sldId="285"/>
        </pc:sldMkLst>
        <pc:picChg chg="mod">
          <ac:chgData name="Little, Derrick (CTR)" userId="55bee8a8-d586-4c49-aa9e-de696229c285" providerId="ADAL" clId="{B5F21B73-C372-4808-8852-A731F4B27164}" dt="2022-01-27T15:48:52.002" v="1789" actId="962"/>
          <ac:picMkLst>
            <pc:docMk/>
            <pc:sldMk cId="3195263137" sldId="285"/>
            <ac:picMk id="6" creationId="{E7A9622D-F423-4D2E-BDE0-F382B5BE5FC3}"/>
          </ac:picMkLst>
        </pc:picChg>
      </pc:sldChg>
      <pc:sldChg chg="modSp mod">
        <pc:chgData name="Little, Derrick (CTR)" userId="55bee8a8-d586-4c49-aa9e-de696229c285" providerId="ADAL" clId="{B5F21B73-C372-4808-8852-A731F4B27164}" dt="2022-01-27T15:49:17.908" v="1857" actId="962"/>
        <pc:sldMkLst>
          <pc:docMk/>
          <pc:sldMk cId="2552488804" sldId="286"/>
        </pc:sldMkLst>
        <pc:picChg chg="mod">
          <ac:chgData name="Little, Derrick (CTR)" userId="55bee8a8-d586-4c49-aa9e-de696229c285" providerId="ADAL" clId="{B5F21B73-C372-4808-8852-A731F4B27164}" dt="2022-01-27T15:49:17.908" v="1857" actId="962"/>
          <ac:picMkLst>
            <pc:docMk/>
            <pc:sldMk cId="2552488804" sldId="286"/>
            <ac:picMk id="2" creationId="{036D76AF-1B06-433C-9F98-BE8E2C92789C}"/>
          </ac:picMkLst>
        </pc:picChg>
      </pc:sldChg>
      <pc:sldChg chg="modSp mod">
        <pc:chgData name="Little, Derrick (CTR)" userId="55bee8a8-d586-4c49-aa9e-de696229c285" providerId="ADAL" clId="{B5F21B73-C372-4808-8852-A731F4B27164}" dt="2022-01-27T15:52:01.598" v="2185" actId="962"/>
        <pc:sldMkLst>
          <pc:docMk/>
          <pc:sldMk cId="644878822" sldId="291"/>
        </pc:sldMkLst>
        <pc:picChg chg="mod">
          <ac:chgData name="Little, Derrick (CTR)" userId="55bee8a8-d586-4c49-aa9e-de696229c285" providerId="ADAL" clId="{B5F21B73-C372-4808-8852-A731F4B27164}" dt="2022-01-27T15:52:01.598" v="2185" actId="962"/>
          <ac:picMkLst>
            <pc:docMk/>
            <pc:sldMk cId="644878822" sldId="291"/>
            <ac:picMk id="2" creationId="{05B195D1-F172-4A50-B7C2-E7F80DF38574}"/>
          </ac:picMkLst>
        </pc:picChg>
      </pc:sldChg>
      <pc:sldChg chg="modSp mod">
        <pc:chgData name="Little, Derrick (CTR)" userId="55bee8a8-d586-4c49-aa9e-de696229c285" providerId="ADAL" clId="{B5F21B73-C372-4808-8852-A731F4B27164}" dt="2022-01-27T17:09:25.484" v="6555" actId="962"/>
        <pc:sldMkLst>
          <pc:docMk/>
          <pc:sldMk cId="2032965395" sldId="292"/>
        </pc:sldMkLst>
        <pc:spChg chg="mod">
          <ac:chgData name="Little, Derrick (CTR)" userId="55bee8a8-d586-4c49-aa9e-de696229c285" providerId="ADAL" clId="{B5F21B73-C372-4808-8852-A731F4B27164}" dt="2022-01-27T15:52:16.879" v="2186" actId="962"/>
          <ac:spMkLst>
            <pc:docMk/>
            <pc:sldMk cId="2032965395" sldId="292"/>
            <ac:spMk id="14" creationId="{7BDE9169-035A-4A82-9A34-55E31B4F9FD5}"/>
          </ac:spMkLst>
        </pc:spChg>
        <pc:spChg chg="mod">
          <ac:chgData name="Little, Derrick (CTR)" userId="55bee8a8-d586-4c49-aa9e-de696229c285" providerId="ADAL" clId="{B5F21B73-C372-4808-8852-A731F4B27164}" dt="2022-01-27T15:52:22.959" v="2189" actId="962"/>
          <ac:spMkLst>
            <pc:docMk/>
            <pc:sldMk cId="2032965395" sldId="292"/>
            <ac:spMk id="15" creationId="{86BFF634-3E44-4C9C-AE69-9EBCB3D56D9F}"/>
          </ac:spMkLst>
        </pc:spChg>
        <pc:spChg chg="mod">
          <ac:chgData name="Little, Derrick (CTR)" userId="55bee8a8-d586-4c49-aa9e-de696229c285" providerId="ADAL" clId="{B5F21B73-C372-4808-8852-A731F4B27164}" dt="2022-01-27T15:52:18.745" v="2187" actId="962"/>
          <ac:spMkLst>
            <pc:docMk/>
            <pc:sldMk cId="2032965395" sldId="292"/>
            <ac:spMk id="16" creationId="{4F651BDE-E966-4416-9995-8552A283E0F9}"/>
          </ac:spMkLst>
        </pc:spChg>
        <pc:spChg chg="mod">
          <ac:chgData name="Little, Derrick (CTR)" userId="55bee8a8-d586-4c49-aa9e-de696229c285" providerId="ADAL" clId="{B5F21B73-C372-4808-8852-A731F4B27164}" dt="2022-01-27T15:52:20.759" v="2188" actId="962"/>
          <ac:spMkLst>
            <pc:docMk/>
            <pc:sldMk cId="2032965395" sldId="292"/>
            <ac:spMk id="17" creationId="{47EFA22E-7300-40DB-A73E-926DD5FC72F1}"/>
          </ac:spMkLst>
        </pc:spChg>
        <pc:spChg chg="mod">
          <ac:chgData name="Little, Derrick (CTR)" userId="55bee8a8-d586-4c49-aa9e-de696229c285" providerId="ADAL" clId="{B5F21B73-C372-4808-8852-A731F4B27164}" dt="2022-01-27T15:52:24.778" v="2190" actId="962"/>
          <ac:spMkLst>
            <pc:docMk/>
            <pc:sldMk cId="2032965395" sldId="292"/>
            <ac:spMk id="18" creationId="{77D080C7-337C-4863-9DB1-BB0695B7F5F0}"/>
          </ac:spMkLst>
        </pc:spChg>
        <pc:spChg chg="mod">
          <ac:chgData name="Little, Derrick (CTR)" userId="55bee8a8-d586-4c49-aa9e-de696229c285" providerId="ADAL" clId="{B5F21B73-C372-4808-8852-A731F4B27164}" dt="2022-01-27T15:52:26.470" v="2191" actId="962"/>
          <ac:spMkLst>
            <pc:docMk/>
            <pc:sldMk cId="2032965395" sldId="292"/>
            <ac:spMk id="19" creationId="{C54AAFCE-40DD-45DD-B3FD-7FFA2D5E4074}"/>
          </ac:spMkLst>
        </pc:spChg>
        <pc:picChg chg="mod">
          <ac:chgData name="Little, Derrick (CTR)" userId="55bee8a8-d586-4c49-aa9e-de696229c285" providerId="ADAL" clId="{B5F21B73-C372-4808-8852-A731F4B27164}" dt="2022-01-27T17:09:25.484" v="6555" actId="962"/>
          <ac:picMkLst>
            <pc:docMk/>
            <pc:sldMk cId="2032965395" sldId="292"/>
            <ac:picMk id="3" creationId="{F717758A-4C2D-4545-8283-B480131A0543}"/>
          </ac:picMkLst>
        </pc:picChg>
      </pc:sldChg>
      <pc:sldChg chg="modSp mod">
        <pc:chgData name="Little, Derrick (CTR)" userId="55bee8a8-d586-4c49-aa9e-de696229c285" providerId="ADAL" clId="{B5F21B73-C372-4808-8852-A731F4B27164}" dt="2022-01-27T15:54:49.545" v="2419" actId="962"/>
        <pc:sldMkLst>
          <pc:docMk/>
          <pc:sldMk cId="1787736164" sldId="298"/>
        </pc:sldMkLst>
        <pc:picChg chg="mod">
          <ac:chgData name="Little, Derrick (CTR)" userId="55bee8a8-d586-4c49-aa9e-de696229c285" providerId="ADAL" clId="{B5F21B73-C372-4808-8852-A731F4B27164}" dt="2022-01-27T15:54:13.031" v="2277" actId="962"/>
          <ac:picMkLst>
            <pc:docMk/>
            <pc:sldMk cId="1787736164" sldId="298"/>
            <ac:picMk id="3" creationId="{98755A4C-8F01-46AD-8160-DF7034D95D51}"/>
          </ac:picMkLst>
        </pc:picChg>
        <pc:picChg chg="mod">
          <ac:chgData name="Little, Derrick (CTR)" userId="55bee8a8-d586-4c49-aa9e-de696229c285" providerId="ADAL" clId="{B5F21B73-C372-4808-8852-A731F4B27164}" dt="2022-01-27T15:54:34.482" v="2355" actId="962"/>
          <ac:picMkLst>
            <pc:docMk/>
            <pc:sldMk cId="1787736164" sldId="298"/>
            <ac:picMk id="7" creationId="{48C364D4-A266-4550-9C5B-56A5EAD6F46F}"/>
          </ac:picMkLst>
        </pc:picChg>
        <pc:picChg chg="mod">
          <ac:chgData name="Little, Derrick (CTR)" userId="55bee8a8-d586-4c49-aa9e-de696229c285" providerId="ADAL" clId="{B5F21B73-C372-4808-8852-A731F4B27164}" dt="2022-01-27T15:54:49.545" v="2419" actId="962"/>
          <ac:picMkLst>
            <pc:docMk/>
            <pc:sldMk cId="1787736164" sldId="298"/>
            <ac:picMk id="9" creationId="{C01FF549-9CE4-44A8-98B1-8F34FE7C1A39}"/>
          </ac:picMkLst>
        </pc:picChg>
      </pc:sldChg>
      <pc:sldChg chg="modSp mod">
        <pc:chgData name="Little, Derrick (CTR)" userId="55bee8a8-d586-4c49-aa9e-de696229c285" providerId="ADAL" clId="{B5F21B73-C372-4808-8852-A731F4B27164}" dt="2022-01-27T16:08:42.574" v="3387" actId="962"/>
        <pc:sldMkLst>
          <pc:docMk/>
          <pc:sldMk cId="1742408908" sldId="300"/>
        </pc:sldMkLst>
        <pc:spChg chg="mod">
          <ac:chgData name="Little, Derrick (CTR)" userId="55bee8a8-d586-4c49-aa9e-de696229c285" providerId="ADAL" clId="{B5F21B73-C372-4808-8852-A731F4B27164}" dt="2022-01-27T16:08:42.474" v="3386" actId="962"/>
          <ac:spMkLst>
            <pc:docMk/>
            <pc:sldMk cId="1742408908" sldId="300"/>
            <ac:spMk id="4" creationId="{BD75F2E1-2A76-C543-9249-4464A550A004}"/>
          </ac:spMkLst>
        </pc:spChg>
        <pc:picChg chg="mod">
          <ac:chgData name="Little, Derrick (CTR)" userId="55bee8a8-d586-4c49-aa9e-de696229c285" providerId="ADAL" clId="{B5F21B73-C372-4808-8852-A731F4B27164}" dt="2022-01-27T16:08:42.574" v="3387" actId="962"/>
          <ac:picMkLst>
            <pc:docMk/>
            <pc:sldMk cId="1742408908" sldId="300"/>
            <ac:picMk id="3" creationId="{5E7A8812-ADDE-42EC-8662-103A8FD689E6}"/>
          </ac:picMkLst>
        </pc:picChg>
      </pc:sldChg>
      <pc:sldChg chg="modSp mod">
        <pc:chgData name="Little, Derrick (CTR)" userId="55bee8a8-d586-4c49-aa9e-de696229c285" providerId="ADAL" clId="{B5F21B73-C372-4808-8852-A731F4B27164}" dt="2022-01-27T17:11:25.250" v="6611" actId="962"/>
        <pc:sldMkLst>
          <pc:docMk/>
          <pc:sldMk cId="877115141" sldId="306"/>
        </pc:sldMkLst>
        <pc:spChg chg="mod">
          <ac:chgData name="Little, Derrick (CTR)" userId="55bee8a8-d586-4c49-aa9e-de696229c285" providerId="ADAL" clId="{B5F21B73-C372-4808-8852-A731F4B27164}" dt="2022-01-27T15:38:18.650" v="1" actId="27636"/>
          <ac:spMkLst>
            <pc:docMk/>
            <pc:sldMk cId="877115141" sldId="306"/>
            <ac:spMk id="5" creationId="{E2A982E3-2523-6D44-98DD-1F0C355A176D}"/>
          </ac:spMkLst>
        </pc:spChg>
        <pc:picChg chg="mod">
          <ac:chgData name="Little, Derrick (CTR)" userId="55bee8a8-d586-4c49-aa9e-de696229c285" providerId="ADAL" clId="{B5F21B73-C372-4808-8852-A731F4B27164}" dt="2022-01-27T17:11:25.250" v="6611" actId="962"/>
          <ac:picMkLst>
            <pc:docMk/>
            <pc:sldMk cId="877115141" sldId="306"/>
            <ac:picMk id="3" creationId="{92ED233F-D2D1-4D0D-BF23-7273B97DAA5A}"/>
          </ac:picMkLst>
        </pc:picChg>
      </pc:sldChg>
      <pc:sldChg chg="modSp mod">
        <pc:chgData name="Little, Derrick (CTR)" userId="55bee8a8-d586-4c49-aa9e-de696229c285" providerId="ADAL" clId="{B5F21B73-C372-4808-8852-A731F4B27164}" dt="2022-01-27T17:11:55.381" v="6613" actId="962"/>
        <pc:sldMkLst>
          <pc:docMk/>
          <pc:sldMk cId="1989395404" sldId="307"/>
        </pc:sldMkLst>
        <pc:picChg chg="mod">
          <ac:chgData name="Little, Derrick (CTR)" userId="55bee8a8-d586-4c49-aa9e-de696229c285" providerId="ADAL" clId="{B5F21B73-C372-4808-8852-A731F4B27164}" dt="2022-01-27T17:11:55.381" v="6613" actId="962"/>
          <ac:picMkLst>
            <pc:docMk/>
            <pc:sldMk cId="1989395404" sldId="307"/>
            <ac:picMk id="6" creationId="{A24CF76A-0AEE-446B-8004-4FA2DB0201DC}"/>
          </ac:picMkLst>
        </pc:picChg>
      </pc:sldChg>
      <pc:sldChg chg="modSp mod">
        <pc:chgData name="Little, Derrick (CTR)" userId="55bee8a8-d586-4c49-aa9e-de696229c285" providerId="ADAL" clId="{B5F21B73-C372-4808-8852-A731F4B27164}" dt="2022-01-27T17:31:54.242" v="7004" actId="962"/>
        <pc:sldMkLst>
          <pc:docMk/>
          <pc:sldMk cId="3586083688" sldId="312"/>
        </pc:sldMkLst>
        <pc:spChg chg="mod">
          <ac:chgData name="Little, Derrick (CTR)" userId="55bee8a8-d586-4c49-aa9e-de696229c285" providerId="ADAL" clId="{B5F21B73-C372-4808-8852-A731F4B27164}" dt="2022-01-27T17:31:31.368" v="7002" actId="6549"/>
          <ac:spMkLst>
            <pc:docMk/>
            <pc:sldMk cId="3586083688" sldId="312"/>
            <ac:spMk id="6" creationId="{AFE754E2-F4FB-8E4E-98EB-82D6BA5E5617}"/>
          </ac:spMkLst>
        </pc:spChg>
        <pc:picChg chg="mod">
          <ac:chgData name="Little, Derrick (CTR)" userId="55bee8a8-d586-4c49-aa9e-de696229c285" providerId="ADAL" clId="{B5F21B73-C372-4808-8852-A731F4B27164}" dt="2022-01-27T17:31:54.242" v="7004" actId="962"/>
          <ac:picMkLst>
            <pc:docMk/>
            <pc:sldMk cId="3586083688" sldId="312"/>
            <ac:picMk id="5" creationId="{6BB693A3-D63F-4E42-A384-55677088ABDA}"/>
          </ac:picMkLst>
        </pc:picChg>
      </pc:sldChg>
      <pc:sldChg chg="modSp del mod">
        <pc:chgData name="Little, Derrick (CTR)" userId="55bee8a8-d586-4c49-aa9e-de696229c285" providerId="ADAL" clId="{B5F21B73-C372-4808-8852-A731F4B27164}" dt="2022-01-27T17:24:25.918" v="6986" actId="2696"/>
        <pc:sldMkLst>
          <pc:docMk/>
          <pc:sldMk cId="1533836691" sldId="313"/>
        </pc:sldMkLst>
        <pc:picChg chg="mod">
          <ac:chgData name="Little, Derrick (CTR)" userId="55bee8a8-d586-4c49-aa9e-de696229c285" providerId="ADAL" clId="{B5F21B73-C372-4808-8852-A731F4B27164}" dt="2022-01-27T16:08:48.086" v="3395" actId="962"/>
          <ac:picMkLst>
            <pc:docMk/>
            <pc:sldMk cId="1533836691" sldId="313"/>
            <ac:picMk id="6" creationId="{1CFD45A4-7EF3-4D1C-9B6C-A51B35105776}"/>
          </ac:picMkLst>
        </pc:picChg>
      </pc:sldChg>
      <pc:sldChg chg="modSp mod">
        <pc:chgData name="Little, Derrick (CTR)" userId="55bee8a8-d586-4c49-aa9e-de696229c285" providerId="ADAL" clId="{B5F21B73-C372-4808-8852-A731F4B27164}" dt="2022-01-27T17:12:38.499" v="6659" actId="962"/>
        <pc:sldMkLst>
          <pc:docMk/>
          <pc:sldMk cId="1624473999" sldId="314"/>
        </pc:sldMkLst>
        <pc:spChg chg="mod">
          <ac:chgData name="Little, Derrick (CTR)" userId="55bee8a8-d586-4c49-aa9e-de696229c285" providerId="ADAL" clId="{B5F21B73-C372-4808-8852-A731F4B27164}" dt="2022-01-27T15:53:11.554" v="2213" actId="962"/>
          <ac:spMkLst>
            <pc:docMk/>
            <pc:sldMk cId="1624473999" sldId="314"/>
            <ac:spMk id="2" creationId="{40FCDEB2-CB2F-471D-B013-74B03E8B157D}"/>
          </ac:spMkLst>
        </pc:spChg>
        <pc:picChg chg="mod">
          <ac:chgData name="Little, Derrick (CTR)" userId="55bee8a8-d586-4c49-aa9e-de696229c285" providerId="ADAL" clId="{B5F21B73-C372-4808-8852-A731F4B27164}" dt="2022-01-27T17:12:38.499" v="6659" actId="962"/>
          <ac:picMkLst>
            <pc:docMk/>
            <pc:sldMk cId="1624473999" sldId="314"/>
            <ac:picMk id="6" creationId="{00E553EC-82E7-4320-95F6-CB7648558B66}"/>
          </ac:picMkLst>
        </pc:picChg>
      </pc:sldChg>
      <pc:sldChg chg="modSp mod">
        <pc:chgData name="Little, Derrick (CTR)" userId="55bee8a8-d586-4c49-aa9e-de696229c285" providerId="ADAL" clId="{B5F21B73-C372-4808-8852-A731F4B27164}" dt="2022-01-27T15:56:40.386" v="2695" actId="962"/>
        <pc:sldMkLst>
          <pc:docMk/>
          <pc:sldMk cId="3335143440" sldId="315"/>
        </pc:sldMkLst>
        <pc:picChg chg="mod">
          <ac:chgData name="Little, Derrick (CTR)" userId="55bee8a8-d586-4c49-aa9e-de696229c285" providerId="ADAL" clId="{B5F21B73-C372-4808-8852-A731F4B27164}" dt="2022-01-27T15:55:22.196" v="2523" actId="962"/>
          <ac:picMkLst>
            <pc:docMk/>
            <pc:sldMk cId="3335143440" sldId="315"/>
            <ac:picMk id="2" creationId="{E5CE7D0A-46D2-43BC-8E81-4CCA60691BC3}"/>
          </ac:picMkLst>
        </pc:picChg>
        <pc:picChg chg="mod">
          <ac:chgData name="Little, Derrick (CTR)" userId="55bee8a8-d586-4c49-aa9e-de696229c285" providerId="ADAL" clId="{B5F21B73-C372-4808-8852-A731F4B27164}" dt="2022-01-27T15:56:40.386" v="2695" actId="962"/>
          <ac:picMkLst>
            <pc:docMk/>
            <pc:sldMk cId="3335143440" sldId="315"/>
            <ac:picMk id="3" creationId="{95680710-2B7D-4E60-9119-C82C920F7471}"/>
          </ac:picMkLst>
        </pc:picChg>
      </pc:sldChg>
      <pc:sldChg chg="modSp mod">
        <pc:chgData name="Little, Derrick (CTR)" userId="55bee8a8-d586-4c49-aa9e-de696229c285" providerId="ADAL" clId="{B5F21B73-C372-4808-8852-A731F4B27164}" dt="2022-01-27T15:58:33.824" v="2957" actId="962"/>
        <pc:sldMkLst>
          <pc:docMk/>
          <pc:sldMk cId="1134824568" sldId="316"/>
        </pc:sldMkLst>
        <pc:picChg chg="mod">
          <ac:chgData name="Little, Derrick (CTR)" userId="55bee8a8-d586-4c49-aa9e-de696229c285" providerId="ADAL" clId="{B5F21B73-C372-4808-8852-A731F4B27164}" dt="2022-01-27T15:58:08.762" v="2847" actId="962"/>
          <ac:picMkLst>
            <pc:docMk/>
            <pc:sldMk cId="1134824568" sldId="316"/>
            <ac:picMk id="2" creationId="{9476962E-18D8-4061-A2EB-30DFFD48D92C}"/>
          </ac:picMkLst>
        </pc:picChg>
        <pc:picChg chg="mod">
          <ac:chgData name="Little, Derrick (CTR)" userId="55bee8a8-d586-4c49-aa9e-de696229c285" providerId="ADAL" clId="{B5F21B73-C372-4808-8852-A731F4B27164}" dt="2022-01-27T15:58:33.824" v="2957" actId="962"/>
          <ac:picMkLst>
            <pc:docMk/>
            <pc:sldMk cId="1134824568" sldId="316"/>
            <ac:picMk id="3" creationId="{D2246BDC-336A-41FA-BD81-EC23D544BD2B}"/>
          </ac:picMkLst>
        </pc:picChg>
      </pc:sldChg>
      <pc:sldChg chg="modSp mod">
        <pc:chgData name="Little, Derrick (CTR)" userId="55bee8a8-d586-4c49-aa9e-de696229c285" providerId="ADAL" clId="{B5F21B73-C372-4808-8852-A731F4B27164}" dt="2022-01-27T17:12:52.852" v="6661" actId="962"/>
        <pc:sldMkLst>
          <pc:docMk/>
          <pc:sldMk cId="2905170818" sldId="319"/>
        </pc:sldMkLst>
        <pc:picChg chg="mod">
          <ac:chgData name="Little, Derrick (CTR)" userId="55bee8a8-d586-4c49-aa9e-de696229c285" providerId="ADAL" clId="{B5F21B73-C372-4808-8852-A731F4B27164}" dt="2022-01-27T17:12:52.852" v="6661" actId="962"/>
          <ac:picMkLst>
            <pc:docMk/>
            <pc:sldMk cId="2905170818" sldId="319"/>
            <ac:picMk id="6" creationId="{831C6B31-F46B-4A95-9DBD-0A5E7E538BFC}"/>
          </ac:picMkLst>
        </pc:picChg>
      </pc:sldChg>
      <pc:sldChg chg="modSp mod">
        <pc:chgData name="Little, Derrick (CTR)" userId="55bee8a8-d586-4c49-aa9e-de696229c285" providerId="ADAL" clId="{B5F21B73-C372-4808-8852-A731F4B27164}" dt="2022-01-27T15:38:18.672" v="2" actId="27636"/>
        <pc:sldMkLst>
          <pc:docMk/>
          <pc:sldMk cId="2176390542" sldId="326"/>
        </pc:sldMkLst>
        <pc:spChg chg="mod">
          <ac:chgData name="Little, Derrick (CTR)" userId="55bee8a8-d586-4c49-aa9e-de696229c285" providerId="ADAL" clId="{B5F21B73-C372-4808-8852-A731F4B27164}" dt="2022-01-27T15:38:18.672" v="2" actId="27636"/>
          <ac:spMkLst>
            <pc:docMk/>
            <pc:sldMk cId="2176390542" sldId="326"/>
            <ac:spMk id="5" creationId="{E2A982E3-2523-6D44-98DD-1F0C355A176D}"/>
          </ac:spMkLst>
        </pc:spChg>
      </pc:sldChg>
      <pc:sldChg chg="modSp mod">
        <pc:chgData name="Little, Derrick (CTR)" userId="55bee8a8-d586-4c49-aa9e-de696229c285" providerId="ADAL" clId="{B5F21B73-C372-4808-8852-A731F4B27164}" dt="2022-01-27T15:38:18.687" v="3" actId="27636"/>
        <pc:sldMkLst>
          <pc:docMk/>
          <pc:sldMk cId="2196752543" sldId="327"/>
        </pc:sldMkLst>
        <pc:spChg chg="mod">
          <ac:chgData name="Little, Derrick (CTR)" userId="55bee8a8-d586-4c49-aa9e-de696229c285" providerId="ADAL" clId="{B5F21B73-C372-4808-8852-A731F4B27164}" dt="2022-01-27T15:38:18.687" v="3" actId="27636"/>
          <ac:spMkLst>
            <pc:docMk/>
            <pc:sldMk cId="2196752543" sldId="327"/>
            <ac:spMk id="5" creationId="{E2A982E3-2523-6D44-98DD-1F0C355A176D}"/>
          </ac:spMkLst>
        </pc:spChg>
      </pc:sldChg>
      <pc:sldChg chg="modSp mod">
        <pc:chgData name="Little, Derrick (CTR)" userId="55bee8a8-d586-4c49-aa9e-de696229c285" providerId="ADAL" clId="{B5F21B73-C372-4808-8852-A731F4B27164}" dt="2022-01-27T17:33:01.447" v="7009" actId="207"/>
        <pc:sldMkLst>
          <pc:docMk/>
          <pc:sldMk cId="2380182354" sldId="328"/>
        </pc:sldMkLst>
        <pc:spChg chg="mod">
          <ac:chgData name="Little, Derrick (CTR)" userId="55bee8a8-d586-4c49-aa9e-de696229c285" providerId="ADAL" clId="{B5F21B73-C372-4808-8852-A731F4B27164}" dt="2022-01-27T17:33:01.447" v="7009" actId="207"/>
          <ac:spMkLst>
            <pc:docMk/>
            <pc:sldMk cId="2380182354" sldId="328"/>
            <ac:spMk id="5" creationId="{E2A982E3-2523-6D44-98DD-1F0C355A176D}"/>
          </ac:spMkLst>
        </pc:spChg>
      </pc:sldChg>
      <pc:sldChg chg="modSp mod">
        <pc:chgData name="Little, Derrick (CTR)" userId="55bee8a8-d586-4c49-aa9e-de696229c285" providerId="ADAL" clId="{B5F21B73-C372-4808-8852-A731F4B27164}" dt="2022-01-27T16:10:08.135" v="3400" actId="962"/>
        <pc:sldMkLst>
          <pc:docMk/>
          <pc:sldMk cId="3835345870" sldId="329"/>
        </pc:sldMkLst>
        <pc:spChg chg="mod ord">
          <ac:chgData name="Little, Derrick (CTR)" userId="55bee8a8-d586-4c49-aa9e-de696229c285" providerId="ADAL" clId="{B5F21B73-C372-4808-8852-A731F4B27164}" dt="2022-01-27T16:09:07.970" v="3397" actId="962"/>
          <ac:spMkLst>
            <pc:docMk/>
            <pc:sldMk cId="3835345870" sldId="329"/>
            <ac:spMk id="4" creationId="{BD75F2E1-2A76-C543-9249-4464A550A004}"/>
          </ac:spMkLst>
        </pc:spChg>
        <pc:spChg chg="mod ord">
          <ac:chgData name="Little, Derrick (CTR)" userId="55bee8a8-d586-4c49-aa9e-de696229c285" providerId="ADAL" clId="{B5F21B73-C372-4808-8852-A731F4B27164}" dt="2022-01-27T16:10:08.135" v="3400" actId="962"/>
          <ac:spMkLst>
            <pc:docMk/>
            <pc:sldMk cId="3835345870" sldId="329"/>
            <ac:spMk id="8" creationId="{3CF3779F-7F61-402C-8C15-F48DDF4AB58F}"/>
          </ac:spMkLst>
        </pc:spChg>
        <pc:spChg chg="ord">
          <ac:chgData name="Little, Derrick (CTR)" userId="55bee8a8-d586-4c49-aa9e-de696229c285" providerId="ADAL" clId="{B5F21B73-C372-4808-8852-A731F4B27164}" dt="2022-01-27T16:09:49.417" v="3399" actId="13244"/>
          <ac:spMkLst>
            <pc:docMk/>
            <pc:sldMk cId="3835345870" sldId="329"/>
            <ac:spMk id="12" creationId="{C50832BB-12ED-4A29-953E-6045946C5F8B}"/>
          </ac:spMkLst>
        </pc:spChg>
        <pc:picChg chg="mod ord">
          <ac:chgData name="Little, Derrick (CTR)" userId="55bee8a8-d586-4c49-aa9e-de696229c285" providerId="ADAL" clId="{B5F21B73-C372-4808-8852-A731F4B27164}" dt="2022-01-27T16:08:44.895" v="3392" actId="13244"/>
          <ac:picMkLst>
            <pc:docMk/>
            <pc:sldMk cId="3835345870" sldId="329"/>
            <ac:picMk id="10" creationId="{9F1E95FB-9B37-40ED-8555-10A85803ACB6}"/>
          </ac:picMkLst>
        </pc:picChg>
        <pc:cxnChg chg="mod">
          <ac:chgData name="Little, Derrick (CTR)" userId="55bee8a8-d586-4c49-aa9e-de696229c285" providerId="ADAL" clId="{B5F21B73-C372-4808-8852-A731F4B27164}" dt="2022-01-27T15:43:58.740" v="1318" actId="962"/>
          <ac:cxnSpMkLst>
            <pc:docMk/>
            <pc:sldMk cId="3835345870" sldId="329"/>
            <ac:cxnSpMk id="7" creationId="{AC2CA13D-B5C7-44A1-BF70-00B4BAADF8DD}"/>
          </ac:cxnSpMkLst>
        </pc:cxnChg>
        <pc:cxnChg chg="mod">
          <ac:chgData name="Little, Derrick (CTR)" userId="55bee8a8-d586-4c49-aa9e-de696229c285" providerId="ADAL" clId="{B5F21B73-C372-4808-8852-A731F4B27164}" dt="2022-01-27T15:44:02.853" v="1319" actId="962"/>
          <ac:cxnSpMkLst>
            <pc:docMk/>
            <pc:sldMk cId="3835345870" sldId="329"/>
            <ac:cxnSpMk id="9" creationId="{9C167187-BDA2-4B35-8CC4-BC4DA66E2F3E}"/>
          </ac:cxnSpMkLst>
        </pc:cxnChg>
      </pc:sldChg>
      <pc:sldChg chg="modSp mod">
        <pc:chgData name="Little, Derrick (CTR)" userId="55bee8a8-d586-4c49-aa9e-de696229c285" providerId="ADAL" clId="{B5F21B73-C372-4808-8852-A731F4B27164}" dt="2022-01-27T17:09:56.545" v="6563" actId="962"/>
        <pc:sldMkLst>
          <pc:docMk/>
          <pc:sldMk cId="3102909701" sldId="332"/>
        </pc:sldMkLst>
        <pc:spChg chg="mod">
          <ac:chgData name="Little, Derrick (CTR)" userId="55bee8a8-d586-4c49-aa9e-de696229c285" providerId="ADAL" clId="{B5F21B73-C372-4808-8852-A731F4B27164}" dt="2022-01-27T15:52:46.510" v="2201" actId="962"/>
          <ac:spMkLst>
            <pc:docMk/>
            <pc:sldMk cId="3102909701" sldId="332"/>
            <ac:spMk id="7" creationId="{D8362D0A-B741-48D5-891D-1C4B7408FBEB}"/>
          </ac:spMkLst>
        </pc:spChg>
        <pc:spChg chg="mod">
          <ac:chgData name="Little, Derrick (CTR)" userId="55bee8a8-d586-4c49-aa9e-de696229c285" providerId="ADAL" clId="{B5F21B73-C372-4808-8852-A731F4B27164}" dt="2022-01-27T15:52:48.373" v="2202" actId="962"/>
          <ac:spMkLst>
            <pc:docMk/>
            <pc:sldMk cId="3102909701" sldId="332"/>
            <ac:spMk id="8" creationId="{54910F72-ACCD-4FE4-A908-6F9A48B06C49}"/>
          </ac:spMkLst>
        </pc:spChg>
        <pc:spChg chg="mod">
          <ac:chgData name="Little, Derrick (CTR)" userId="55bee8a8-d586-4c49-aa9e-de696229c285" providerId="ADAL" clId="{B5F21B73-C372-4808-8852-A731F4B27164}" dt="2022-01-27T15:52:49.996" v="2203" actId="962"/>
          <ac:spMkLst>
            <pc:docMk/>
            <pc:sldMk cId="3102909701" sldId="332"/>
            <ac:spMk id="9" creationId="{738F3C62-5896-4467-BAE5-11EF5E13BF46}"/>
          </ac:spMkLst>
        </pc:spChg>
        <pc:spChg chg="mod">
          <ac:chgData name="Little, Derrick (CTR)" userId="55bee8a8-d586-4c49-aa9e-de696229c285" providerId="ADAL" clId="{B5F21B73-C372-4808-8852-A731F4B27164}" dt="2022-01-27T15:52:51.871" v="2204" actId="962"/>
          <ac:spMkLst>
            <pc:docMk/>
            <pc:sldMk cId="3102909701" sldId="332"/>
            <ac:spMk id="10" creationId="{ECB7B340-32A4-42D9-9C51-DF62422B251A}"/>
          </ac:spMkLst>
        </pc:spChg>
        <pc:spChg chg="mod">
          <ac:chgData name="Little, Derrick (CTR)" userId="55bee8a8-d586-4c49-aa9e-de696229c285" providerId="ADAL" clId="{B5F21B73-C372-4808-8852-A731F4B27164}" dt="2022-01-27T15:52:53.503" v="2205" actId="962"/>
          <ac:spMkLst>
            <pc:docMk/>
            <pc:sldMk cId="3102909701" sldId="332"/>
            <ac:spMk id="11" creationId="{13452A6D-7F53-4A5F-B7A3-F71005BD9700}"/>
          </ac:spMkLst>
        </pc:spChg>
        <pc:spChg chg="mod">
          <ac:chgData name="Little, Derrick (CTR)" userId="55bee8a8-d586-4c49-aa9e-de696229c285" providerId="ADAL" clId="{B5F21B73-C372-4808-8852-A731F4B27164}" dt="2022-01-27T15:52:55.267" v="2206" actId="962"/>
          <ac:spMkLst>
            <pc:docMk/>
            <pc:sldMk cId="3102909701" sldId="332"/>
            <ac:spMk id="12" creationId="{8D2ACAB7-8C19-4A8E-85DF-E04DD69C07DA}"/>
          </ac:spMkLst>
        </pc:spChg>
        <pc:picChg chg="mod">
          <ac:chgData name="Little, Derrick (CTR)" userId="55bee8a8-d586-4c49-aa9e-de696229c285" providerId="ADAL" clId="{B5F21B73-C372-4808-8852-A731F4B27164}" dt="2022-01-27T17:09:56.545" v="6563" actId="962"/>
          <ac:picMkLst>
            <pc:docMk/>
            <pc:sldMk cId="3102909701" sldId="332"/>
            <ac:picMk id="6" creationId="{08F124DF-81E3-4151-B7FE-39AD2CB28891}"/>
          </ac:picMkLst>
        </pc:picChg>
      </pc:sldChg>
      <pc:sldChg chg="addSp delSp modSp mod">
        <pc:chgData name="Little, Derrick (CTR)" userId="55bee8a8-d586-4c49-aa9e-de696229c285" providerId="ADAL" clId="{B5F21B73-C372-4808-8852-A731F4B27164}" dt="2022-01-27T17:09:47.289" v="6561" actId="962"/>
        <pc:sldMkLst>
          <pc:docMk/>
          <pc:sldMk cId="2652574136" sldId="333"/>
        </pc:sldMkLst>
        <pc:spChg chg="mod">
          <ac:chgData name="Little, Derrick (CTR)" userId="55bee8a8-d586-4c49-aa9e-de696229c285" providerId="ADAL" clId="{B5F21B73-C372-4808-8852-A731F4B27164}" dt="2022-01-27T15:52:29.526" v="2192" actId="962"/>
          <ac:spMkLst>
            <pc:docMk/>
            <pc:sldMk cId="2652574136" sldId="333"/>
            <ac:spMk id="7" creationId="{77EBBFEC-E034-4E6F-BC15-9AF284FAB0BC}"/>
          </ac:spMkLst>
        </pc:spChg>
        <pc:spChg chg="mod">
          <ac:chgData name="Little, Derrick (CTR)" userId="55bee8a8-d586-4c49-aa9e-de696229c285" providerId="ADAL" clId="{B5F21B73-C372-4808-8852-A731F4B27164}" dt="2022-01-27T15:52:31.562" v="2193" actId="962"/>
          <ac:spMkLst>
            <pc:docMk/>
            <pc:sldMk cId="2652574136" sldId="333"/>
            <ac:spMk id="8" creationId="{2466D101-2833-4659-B75A-4DA2242E4354}"/>
          </ac:spMkLst>
        </pc:spChg>
        <pc:spChg chg="mod">
          <ac:chgData name="Little, Derrick (CTR)" userId="55bee8a8-d586-4c49-aa9e-de696229c285" providerId="ADAL" clId="{B5F21B73-C372-4808-8852-A731F4B27164}" dt="2022-01-27T15:52:33.366" v="2194" actId="962"/>
          <ac:spMkLst>
            <pc:docMk/>
            <pc:sldMk cId="2652574136" sldId="333"/>
            <ac:spMk id="9" creationId="{C3B81353-6119-48A1-80D5-E1A1908A6771}"/>
          </ac:spMkLst>
        </pc:spChg>
        <pc:spChg chg="mod">
          <ac:chgData name="Little, Derrick (CTR)" userId="55bee8a8-d586-4c49-aa9e-de696229c285" providerId="ADAL" clId="{B5F21B73-C372-4808-8852-A731F4B27164}" dt="2022-01-27T15:52:35.282" v="2195" actId="962"/>
          <ac:spMkLst>
            <pc:docMk/>
            <pc:sldMk cId="2652574136" sldId="333"/>
            <ac:spMk id="10" creationId="{773AC224-89D6-4E42-B4D1-19CAD56E2268}"/>
          </ac:spMkLst>
        </pc:spChg>
        <pc:spChg chg="mod">
          <ac:chgData name="Little, Derrick (CTR)" userId="55bee8a8-d586-4c49-aa9e-de696229c285" providerId="ADAL" clId="{B5F21B73-C372-4808-8852-A731F4B27164}" dt="2022-01-27T15:52:37.070" v="2196" actId="962"/>
          <ac:spMkLst>
            <pc:docMk/>
            <pc:sldMk cId="2652574136" sldId="333"/>
            <ac:spMk id="11" creationId="{28D305AD-F037-46D8-B29C-DD281EADE593}"/>
          </ac:spMkLst>
        </pc:spChg>
        <pc:spChg chg="mod">
          <ac:chgData name="Little, Derrick (CTR)" userId="55bee8a8-d586-4c49-aa9e-de696229c285" providerId="ADAL" clId="{B5F21B73-C372-4808-8852-A731F4B27164}" dt="2022-01-27T15:52:38.958" v="2197" actId="962"/>
          <ac:spMkLst>
            <pc:docMk/>
            <pc:sldMk cId="2652574136" sldId="333"/>
            <ac:spMk id="12" creationId="{C6D5A459-EF65-44C3-8EA5-39E676B08F06}"/>
          </ac:spMkLst>
        </pc:spChg>
        <pc:spChg chg="mod">
          <ac:chgData name="Little, Derrick (CTR)" userId="55bee8a8-d586-4c49-aa9e-de696229c285" providerId="ADAL" clId="{B5F21B73-C372-4808-8852-A731F4B27164}" dt="2022-01-27T15:52:41.087" v="2198" actId="962"/>
          <ac:spMkLst>
            <pc:docMk/>
            <pc:sldMk cId="2652574136" sldId="333"/>
            <ac:spMk id="13" creationId="{55ED7653-F4FC-4BE9-A8C7-2319E85878B4}"/>
          </ac:spMkLst>
        </pc:spChg>
        <pc:spChg chg="mod">
          <ac:chgData name="Little, Derrick (CTR)" userId="55bee8a8-d586-4c49-aa9e-de696229c285" providerId="ADAL" clId="{B5F21B73-C372-4808-8852-A731F4B27164}" dt="2022-01-27T15:52:42.886" v="2199" actId="962"/>
          <ac:spMkLst>
            <pc:docMk/>
            <pc:sldMk cId="2652574136" sldId="333"/>
            <ac:spMk id="14" creationId="{A1CCDACD-3100-4BE5-8188-C2EA3454D6D1}"/>
          </ac:spMkLst>
        </pc:spChg>
        <pc:spChg chg="mod">
          <ac:chgData name="Little, Derrick (CTR)" userId="55bee8a8-d586-4c49-aa9e-de696229c285" providerId="ADAL" clId="{B5F21B73-C372-4808-8852-A731F4B27164}" dt="2022-01-27T15:52:44.767" v="2200" actId="962"/>
          <ac:spMkLst>
            <pc:docMk/>
            <pc:sldMk cId="2652574136" sldId="333"/>
            <ac:spMk id="15" creationId="{85C32C3A-6E1F-4781-AA18-D93A65A5DE2E}"/>
          </ac:spMkLst>
        </pc:spChg>
        <pc:spChg chg="add del">
          <ac:chgData name="Little, Derrick (CTR)" userId="55bee8a8-d586-4c49-aa9e-de696229c285" providerId="ADAL" clId="{B5F21B73-C372-4808-8852-A731F4B27164}" dt="2022-01-27T17:09:37.768" v="6557" actId="22"/>
          <ac:spMkLst>
            <pc:docMk/>
            <pc:sldMk cId="2652574136" sldId="333"/>
            <ac:spMk id="16" creationId="{5A6A8C21-ED85-4DA6-82B9-FBC1C35ABC1F}"/>
          </ac:spMkLst>
        </pc:spChg>
        <pc:spChg chg="add del">
          <ac:chgData name="Little, Derrick (CTR)" userId="55bee8a8-d586-4c49-aa9e-de696229c285" providerId="ADAL" clId="{B5F21B73-C372-4808-8852-A731F4B27164}" dt="2022-01-27T17:09:43.847" v="6559" actId="22"/>
          <ac:spMkLst>
            <pc:docMk/>
            <pc:sldMk cId="2652574136" sldId="333"/>
            <ac:spMk id="17" creationId="{F82B4216-1B4A-4279-8487-B9D919E79AEB}"/>
          </ac:spMkLst>
        </pc:spChg>
        <pc:picChg chg="mod">
          <ac:chgData name="Little, Derrick (CTR)" userId="55bee8a8-d586-4c49-aa9e-de696229c285" providerId="ADAL" clId="{B5F21B73-C372-4808-8852-A731F4B27164}" dt="2022-01-27T17:09:47.289" v="6561" actId="962"/>
          <ac:picMkLst>
            <pc:docMk/>
            <pc:sldMk cId="2652574136" sldId="333"/>
            <ac:picMk id="6" creationId="{D4A98C36-95C8-4E29-A1EC-6892EC9BBB9C}"/>
          </ac:picMkLst>
        </pc:picChg>
      </pc:sldChg>
      <pc:sldChg chg="modSp mod">
        <pc:chgData name="Little, Derrick (CTR)" userId="55bee8a8-d586-4c49-aa9e-de696229c285" providerId="ADAL" clId="{B5F21B73-C372-4808-8852-A731F4B27164}" dt="2022-01-27T17:10:21.563" v="6567" actId="962"/>
        <pc:sldMkLst>
          <pc:docMk/>
          <pc:sldMk cId="2154837211" sldId="334"/>
        </pc:sldMkLst>
        <pc:spChg chg="mod">
          <ac:chgData name="Little, Derrick (CTR)" userId="55bee8a8-d586-4c49-aa9e-de696229c285" providerId="ADAL" clId="{B5F21B73-C372-4808-8852-A731F4B27164}" dt="2022-01-27T15:52:56.900" v="2207" actId="962"/>
          <ac:spMkLst>
            <pc:docMk/>
            <pc:sldMk cId="2154837211" sldId="334"/>
            <ac:spMk id="6" creationId="{D42DD875-757A-4785-BB0A-5FCFAA73F468}"/>
          </ac:spMkLst>
        </pc:spChg>
        <pc:spChg chg="mod">
          <ac:chgData name="Little, Derrick (CTR)" userId="55bee8a8-d586-4c49-aa9e-de696229c285" providerId="ADAL" clId="{B5F21B73-C372-4808-8852-A731F4B27164}" dt="2022-01-27T15:52:58.606" v="2208" actId="962"/>
          <ac:spMkLst>
            <pc:docMk/>
            <pc:sldMk cId="2154837211" sldId="334"/>
            <ac:spMk id="7" creationId="{157B7493-D385-40C4-8850-0A6A2C515A9B}"/>
          </ac:spMkLst>
        </pc:spChg>
        <pc:spChg chg="mod">
          <ac:chgData name="Little, Derrick (CTR)" userId="55bee8a8-d586-4c49-aa9e-de696229c285" providerId="ADAL" clId="{B5F21B73-C372-4808-8852-A731F4B27164}" dt="2022-01-27T15:53:00.498" v="2209" actId="962"/>
          <ac:spMkLst>
            <pc:docMk/>
            <pc:sldMk cId="2154837211" sldId="334"/>
            <ac:spMk id="8" creationId="{E3C84560-8414-4AB8-A989-D1A3582E49FC}"/>
          </ac:spMkLst>
        </pc:spChg>
        <pc:spChg chg="mod">
          <ac:chgData name="Little, Derrick (CTR)" userId="55bee8a8-d586-4c49-aa9e-de696229c285" providerId="ADAL" clId="{B5F21B73-C372-4808-8852-A731F4B27164}" dt="2022-01-27T15:53:02.494" v="2210" actId="962"/>
          <ac:spMkLst>
            <pc:docMk/>
            <pc:sldMk cId="2154837211" sldId="334"/>
            <ac:spMk id="9" creationId="{DBA1EDD6-30F9-42E5-A44E-70EC91F8F8FA}"/>
          </ac:spMkLst>
        </pc:spChg>
        <pc:spChg chg="mod">
          <ac:chgData name="Little, Derrick (CTR)" userId="55bee8a8-d586-4c49-aa9e-de696229c285" providerId="ADAL" clId="{B5F21B73-C372-4808-8852-A731F4B27164}" dt="2022-01-27T15:53:04.748" v="2211" actId="962"/>
          <ac:spMkLst>
            <pc:docMk/>
            <pc:sldMk cId="2154837211" sldId="334"/>
            <ac:spMk id="10" creationId="{F9651C15-E949-4C69-86E2-C2017E6FFCD6}"/>
          </ac:spMkLst>
        </pc:spChg>
        <pc:spChg chg="mod">
          <ac:chgData name="Little, Derrick (CTR)" userId="55bee8a8-d586-4c49-aa9e-de696229c285" providerId="ADAL" clId="{B5F21B73-C372-4808-8852-A731F4B27164}" dt="2022-01-27T15:53:07.932" v="2212" actId="962"/>
          <ac:spMkLst>
            <pc:docMk/>
            <pc:sldMk cId="2154837211" sldId="334"/>
            <ac:spMk id="11" creationId="{7FA81EA1-F07C-4A45-A42A-16C85D7FCD36}"/>
          </ac:spMkLst>
        </pc:spChg>
        <pc:picChg chg="mod">
          <ac:chgData name="Little, Derrick (CTR)" userId="55bee8a8-d586-4c49-aa9e-de696229c285" providerId="ADAL" clId="{B5F21B73-C372-4808-8852-A731F4B27164}" dt="2022-01-27T17:10:21.563" v="6567" actId="962"/>
          <ac:picMkLst>
            <pc:docMk/>
            <pc:sldMk cId="2154837211" sldId="334"/>
            <ac:picMk id="3" creationId="{C67DAE80-0475-4345-BA95-8FFA106178F5}"/>
          </ac:picMkLst>
        </pc:picChg>
      </pc:sldChg>
      <pc:sldChg chg="modSp mod">
        <pc:chgData name="Little, Derrick (CTR)" userId="55bee8a8-d586-4c49-aa9e-de696229c285" providerId="ADAL" clId="{B5F21B73-C372-4808-8852-A731F4B27164}" dt="2022-01-27T16:08:42.752" v="3388" actId="962"/>
        <pc:sldMkLst>
          <pc:docMk/>
          <pc:sldMk cId="2860754341" sldId="337"/>
        </pc:sldMkLst>
        <pc:picChg chg="mod">
          <ac:chgData name="Little, Derrick (CTR)" userId="55bee8a8-d586-4c49-aa9e-de696229c285" providerId="ADAL" clId="{B5F21B73-C372-4808-8852-A731F4B27164}" dt="2022-01-27T16:08:42.752" v="3388" actId="962"/>
          <ac:picMkLst>
            <pc:docMk/>
            <pc:sldMk cId="2860754341" sldId="337"/>
            <ac:picMk id="3" creationId="{4F97487C-7E25-4822-9985-082F6B8FF181}"/>
          </ac:picMkLst>
        </pc:picChg>
      </pc:sldChg>
      <pc:sldChg chg="modSp mod">
        <pc:chgData name="Little, Derrick (CTR)" userId="55bee8a8-d586-4c49-aa9e-de696229c285" providerId="ADAL" clId="{B5F21B73-C372-4808-8852-A731F4B27164}" dt="2022-01-27T16:08:42.752" v="3388" actId="962"/>
        <pc:sldMkLst>
          <pc:docMk/>
          <pc:sldMk cId="2368930892" sldId="338"/>
        </pc:sldMkLst>
        <pc:picChg chg="mod">
          <ac:chgData name="Little, Derrick (CTR)" userId="55bee8a8-d586-4c49-aa9e-de696229c285" providerId="ADAL" clId="{B5F21B73-C372-4808-8852-A731F4B27164}" dt="2022-01-27T16:08:42.752" v="3388" actId="962"/>
          <ac:picMkLst>
            <pc:docMk/>
            <pc:sldMk cId="2368930892" sldId="338"/>
            <ac:picMk id="3" creationId="{C97515C6-B858-4468-B9FA-A6E9A03AC090}"/>
          </ac:picMkLst>
        </pc:picChg>
      </pc:sldChg>
      <pc:sldChg chg="modSp mod">
        <pc:chgData name="Little, Derrick (CTR)" userId="55bee8a8-d586-4c49-aa9e-de696229c285" providerId="ADAL" clId="{B5F21B73-C372-4808-8852-A731F4B27164}" dt="2022-01-27T16:08:42.752" v="3388" actId="962"/>
        <pc:sldMkLst>
          <pc:docMk/>
          <pc:sldMk cId="1740382920" sldId="339"/>
        </pc:sldMkLst>
        <pc:picChg chg="mod">
          <ac:chgData name="Little, Derrick (CTR)" userId="55bee8a8-d586-4c49-aa9e-de696229c285" providerId="ADAL" clId="{B5F21B73-C372-4808-8852-A731F4B27164}" dt="2022-01-27T16:08:42.752" v="3388" actId="962"/>
          <ac:picMkLst>
            <pc:docMk/>
            <pc:sldMk cId="1740382920" sldId="339"/>
            <ac:picMk id="3" creationId="{3E893162-DFD8-4F03-9245-7BE153324201}"/>
          </ac:picMkLst>
        </pc:picChg>
      </pc:sldChg>
      <pc:sldChg chg="modSp mod">
        <pc:chgData name="Little, Derrick (CTR)" userId="55bee8a8-d586-4c49-aa9e-de696229c285" providerId="ADAL" clId="{B5F21B73-C372-4808-8852-A731F4B27164}" dt="2022-01-27T16:08:42.752" v="3388" actId="962"/>
        <pc:sldMkLst>
          <pc:docMk/>
          <pc:sldMk cId="715196835" sldId="340"/>
        </pc:sldMkLst>
        <pc:picChg chg="mod">
          <ac:chgData name="Little, Derrick (CTR)" userId="55bee8a8-d586-4c49-aa9e-de696229c285" providerId="ADAL" clId="{B5F21B73-C372-4808-8852-A731F4B27164}" dt="2022-01-27T16:08:42.752" v="3388" actId="962"/>
          <ac:picMkLst>
            <pc:docMk/>
            <pc:sldMk cId="715196835" sldId="340"/>
            <ac:picMk id="3" creationId="{16B6694B-3117-4699-A0B6-85CB8EE8E0B5}"/>
          </ac:picMkLst>
        </pc:picChg>
      </pc:sldChg>
      <pc:sldChg chg="modSp mod">
        <pc:chgData name="Little, Derrick (CTR)" userId="55bee8a8-d586-4c49-aa9e-de696229c285" providerId="ADAL" clId="{B5F21B73-C372-4808-8852-A731F4B27164}" dt="2022-01-27T16:08:42.752" v="3388" actId="962"/>
        <pc:sldMkLst>
          <pc:docMk/>
          <pc:sldMk cId="1238015712" sldId="341"/>
        </pc:sldMkLst>
        <pc:picChg chg="mod">
          <ac:chgData name="Little, Derrick (CTR)" userId="55bee8a8-d586-4c49-aa9e-de696229c285" providerId="ADAL" clId="{B5F21B73-C372-4808-8852-A731F4B27164}" dt="2022-01-27T16:08:42.752" v="3388" actId="962"/>
          <ac:picMkLst>
            <pc:docMk/>
            <pc:sldMk cId="1238015712" sldId="341"/>
            <ac:picMk id="3" creationId="{6DB04E19-F132-422F-8C5D-0C597B7C80BA}"/>
          </ac:picMkLst>
        </pc:picChg>
      </pc:sldChg>
      <pc:sldChg chg="modSp mod">
        <pc:chgData name="Little, Derrick (CTR)" userId="55bee8a8-d586-4c49-aa9e-de696229c285" providerId="ADAL" clId="{B5F21B73-C372-4808-8852-A731F4B27164}" dt="2022-01-27T16:08:42.752" v="3388" actId="962"/>
        <pc:sldMkLst>
          <pc:docMk/>
          <pc:sldMk cId="1082613657" sldId="342"/>
        </pc:sldMkLst>
        <pc:picChg chg="mod">
          <ac:chgData name="Little, Derrick (CTR)" userId="55bee8a8-d586-4c49-aa9e-de696229c285" providerId="ADAL" clId="{B5F21B73-C372-4808-8852-A731F4B27164}" dt="2022-01-27T16:08:42.752" v="3388" actId="962"/>
          <ac:picMkLst>
            <pc:docMk/>
            <pc:sldMk cId="1082613657" sldId="342"/>
            <ac:picMk id="3" creationId="{97C59018-0FAB-4551-BE4E-4D25E7D3ABE1}"/>
          </ac:picMkLst>
        </pc:picChg>
      </pc:sldChg>
      <pc:sldChg chg="modSp mod">
        <pc:chgData name="Little, Derrick (CTR)" userId="55bee8a8-d586-4c49-aa9e-de696229c285" providerId="ADAL" clId="{B5F21B73-C372-4808-8852-A731F4B27164}" dt="2022-01-27T16:08:42.752" v="3388" actId="962"/>
        <pc:sldMkLst>
          <pc:docMk/>
          <pc:sldMk cId="2283792609" sldId="343"/>
        </pc:sldMkLst>
        <pc:picChg chg="mod">
          <ac:chgData name="Little, Derrick (CTR)" userId="55bee8a8-d586-4c49-aa9e-de696229c285" providerId="ADAL" clId="{B5F21B73-C372-4808-8852-A731F4B27164}" dt="2022-01-27T16:08:42.752" v="3388" actId="962"/>
          <ac:picMkLst>
            <pc:docMk/>
            <pc:sldMk cId="2283792609" sldId="343"/>
            <ac:picMk id="3" creationId="{3651801D-7621-4EFD-9BD5-83C3632769D9}"/>
          </ac:picMkLst>
        </pc:picChg>
      </pc:sldChg>
      <pc:sldChg chg="modSp del mod">
        <pc:chgData name="Little, Derrick (CTR)" userId="55bee8a8-d586-4c49-aa9e-de696229c285" providerId="ADAL" clId="{B5F21B73-C372-4808-8852-A731F4B27164}" dt="2022-01-27T17:20:50.150" v="6901" actId="2696"/>
        <pc:sldMkLst>
          <pc:docMk/>
          <pc:sldMk cId="187744853" sldId="350"/>
        </pc:sldMkLst>
        <pc:picChg chg="mod">
          <ac:chgData name="Little, Derrick (CTR)" userId="55bee8a8-d586-4c49-aa9e-de696229c285" providerId="ADAL" clId="{B5F21B73-C372-4808-8852-A731F4B27164}" dt="2022-01-27T16:08:42.752" v="3388" actId="962"/>
          <ac:picMkLst>
            <pc:docMk/>
            <pc:sldMk cId="187744853" sldId="350"/>
            <ac:picMk id="3" creationId="{8882326F-C242-4D78-B109-6CF0CB87ACB1}"/>
          </ac:picMkLst>
        </pc:picChg>
      </pc:sldChg>
      <pc:sldChg chg="addSp delSp modSp add mod">
        <pc:chgData name="Little, Derrick (CTR)" userId="55bee8a8-d586-4c49-aa9e-de696229c285" providerId="ADAL" clId="{B5F21B73-C372-4808-8852-A731F4B27164}" dt="2022-01-27T17:04:40.591" v="5788" actId="14100"/>
        <pc:sldMkLst>
          <pc:docMk/>
          <pc:sldMk cId="1767819625" sldId="351"/>
        </pc:sldMkLst>
        <pc:graphicFrameChg chg="add mod modGraphic">
          <ac:chgData name="Little, Derrick (CTR)" userId="55bee8a8-d586-4c49-aa9e-de696229c285" providerId="ADAL" clId="{B5F21B73-C372-4808-8852-A731F4B27164}" dt="2022-01-27T17:04:40.591" v="5788" actId="14100"/>
          <ac:graphicFrameMkLst>
            <pc:docMk/>
            <pc:sldMk cId="1767819625" sldId="351"/>
            <ac:graphicFrameMk id="2" creationId="{FFB2B974-92EC-4F36-8DD9-C428DD95B92E}"/>
          </ac:graphicFrameMkLst>
        </pc:graphicFrameChg>
        <pc:picChg chg="del">
          <ac:chgData name="Little, Derrick (CTR)" userId="55bee8a8-d586-4c49-aa9e-de696229c285" providerId="ADAL" clId="{B5F21B73-C372-4808-8852-A731F4B27164}" dt="2022-01-27T16:41:38.016" v="3402" actId="478"/>
          <ac:picMkLst>
            <pc:docMk/>
            <pc:sldMk cId="1767819625" sldId="351"/>
            <ac:picMk id="3" creationId="{6FF88938-851E-46A7-9A33-284BEA9E05F4}"/>
          </ac:picMkLst>
        </pc:picChg>
      </pc:sldChg>
      <pc:sldChg chg="addSp delSp modSp add mod">
        <pc:chgData name="Little, Derrick (CTR)" userId="55bee8a8-d586-4c49-aa9e-de696229c285" providerId="ADAL" clId="{B5F21B73-C372-4808-8852-A731F4B27164}" dt="2022-01-27T17:21:47.938" v="6971" actId="962"/>
        <pc:sldMkLst>
          <pc:docMk/>
          <pc:sldMk cId="2363890897" sldId="352"/>
        </pc:sldMkLst>
        <pc:graphicFrameChg chg="add mod modGraphic">
          <ac:chgData name="Little, Derrick (CTR)" userId="55bee8a8-d586-4c49-aa9e-de696229c285" providerId="ADAL" clId="{B5F21B73-C372-4808-8852-A731F4B27164}" dt="2022-01-27T17:21:47.938" v="6971" actId="962"/>
          <ac:graphicFrameMkLst>
            <pc:docMk/>
            <pc:sldMk cId="2363890897" sldId="352"/>
            <ac:graphicFrameMk id="2" creationId="{3A673B67-3062-4904-BD91-D0781C9723EC}"/>
          </ac:graphicFrameMkLst>
        </pc:graphicFrameChg>
        <pc:picChg chg="del">
          <ac:chgData name="Little, Derrick (CTR)" userId="55bee8a8-d586-4c49-aa9e-de696229c285" providerId="ADAL" clId="{B5F21B73-C372-4808-8852-A731F4B27164}" dt="2022-01-27T17:13:32.597" v="6663" actId="478"/>
          <ac:picMkLst>
            <pc:docMk/>
            <pc:sldMk cId="2363890897" sldId="352"/>
            <ac:picMk id="3" creationId="{8882326F-C242-4D78-B109-6CF0CB87ACB1}"/>
          </ac:picMkLst>
        </pc:picChg>
      </pc:sldChg>
      <pc:sldChg chg="addSp delSp modSp add mod">
        <pc:chgData name="Little, Derrick (CTR)" userId="55bee8a8-d586-4c49-aa9e-de696229c285" providerId="ADAL" clId="{B5F21B73-C372-4808-8852-A731F4B27164}" dt="2022-01-27T17:26:36.709" v="6998" actId="255"/>
        <pc:sldMkLst>
          <pc:docMk/>
          <pc:sldMk cId="1421741569" sldId="353"/>
        </pc:sldMkLst>
        <pc:spChg chg="mod">
          <ac:chgData name="Little, Derrick (CTR)" userId="55bee8a8-d586-4c49-aa9e-de696229c285" providerId="ADAL" clId="{B5F21B73-C372-4808-8852-A731F4B27164}" dt="2022-01-27T17:25:45.015" v="6994" actId="14100"/>
          <ac:spMkLst>
            <pc:docMk/>
            <pc:sldMk cId="1421741569" sldId="353"/>
            <ac:spMk id="5" creationId="{E2A982E3-2523-6D44-98DD-1F0C355A176D}"/>
          </ac:spMkLst>
        </pc:spChg>
        <pc:graphicFrameChg chg="add mod modGraphic">
          <ac:chgData name="Little, Derrick (CTR)" userId="55bee8a8-d586-4c49-aa9e-de696229c285" providerId="ADAL" clId="{B5F21B73-C372-4808-8852-A731F4B27164}" dt="2022-01-27T17:26:36.709" v="6998" actId="255"/>
          <ac:graphicFrameMkLst>
            <pc:docMk/>
            <pc:sldMk cId="1421741569" sldId="353"/>
            <ac:graphicFrameMk id="7" creationId="{E8AFC3EC-4B1D-4A93-B5C7-EE53D823C112}"/>
          </ac:graphicFrameMkLst>
        </pc:graphicFrameChg>
        <pc:picChg chg="del">
          <ac:chgData name="Little, Derrick (CTR)" userId="55bee8a8-d586-4c49-aa9e-de696229c285" providerId="ADAL" clId="{B5F21B73-C372-4808-8852-A731F4B27164}" dt="2022-01-27T17:22:09.305" v="6973" actId="478"/>
          <ac:picMkLst>
            <pc:docMk/>
            <pc:sldMk cId="1421741569" sldId="353"/>
            <ac:picMk id="6" creationId="{1CFD45A4-7EF3-4D1C-9B6C-A51B3510577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1/27/2022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1/27/2022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422090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54</a:t>
            </a:fld>
            <a:endParaRPr lang="en-US"/>
          </a:p>
        </p:txBody>
      </p:sp>
    </p:spTree>
    <p:extLst>
      <p:ext uri="{BB962C8B-B14F-4D97-AF65-F5344CB8AC3E}">
        <p14:creationId xmlns:p14="http://schemas.microsoft.com/office/powerpoint/2010/main" val="1726229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3784DB-7883-5244-88A2-E8E7BBEA94AC}"/>
              </a:ext>
            </a:extLst>
          </p:cNvPr>
          <p:cNvPicPr>
            <a:picLocks noChangeAspect="1"/>
          </p:cNvPicPr>
          <p:nvPr userDrawn="1"/>
        </p:nvPicPr>
        <p:blipFill rotWithShape="1">
          <a:blip r:embed="rId2"/>
          <a:srcRect l="25759"/>
          <a:stretch/>
        </p:blipFill>
        <p:spPr>
          <a:xfrm>
            <a:off x="-1" y="-3"/>
            <a:ext cx="12191999" cy="6858003"/>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1"/>
            <a:ext cx="6096000" cy="6857996"/>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4"/>
            <a:ext cx="6096000" cy="6858003"/>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National Dam Safety Program Technical Seminar</a:t>
            </a:r>
            <a:endParaRPr lang="en-US" dirty="0"/>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765298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95324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E90AA-96A8-C546-B6C2-70A0D623F69E}"/>
              </a:ext>
            </a:extLst>
          </p:cNvPr>
          <p:cNvPicPr>
            <a:picLocks noChangeAspect="1"/>
          </p:cNvPicPr>
          <p:nvPr userDrawn="1"/>
        </p:nvPicPr>
        <p:blipFill rotWithShape="1">
          <a:blip r:embed="rId2"/>
          <a:srcRect/>
          <a:stretch/>
        </p:blipFill>
        <p:spPr>
          <a:xfrm>
            <a:off x="3437" y="-632709"/>
            <a:ext cx="12193595" cy="8129064"/>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5032" y="-632709"/>
            <a:ext cx="12193595" cy="8129063"/>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61551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694351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60751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570967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285620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190722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124979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528620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69989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45004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48380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479259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255765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568943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572372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289080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308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736329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855032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09787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E2C71-A407-1443-8E3F-D26B87107404}"/>
              </a:ext>
            </a:extLst>
          </p:cNvPr>
          <p:cNvPicPr>
            <a:picLocks noChangeAspect="1"/>
          </p:cNvPicPr>
          <p:nvPr userDrawn="1"/>
        </p:nvPicPr>
        <p:blipFill rotWithShape="1">
          <a:blip r:embed="rId2"/>
          <a:srcRect t="11488" b="1810"/>
          <a:stretch/>
        </p:blipFill>
        <p:spPr>
          <a:xfrm>
            <a:off x="-1" y="0"/>
            <a:ext cx="12192001" cy="6857998"/>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1"/>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266727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04146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56535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25987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2837510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64947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384053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0062398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757768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710388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National Dam Safety Program Technical Seminar</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69181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384161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067774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280300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718435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148912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291356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211360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319747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792015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a:xfrm>
            <a:off x="6096000" y="6173790"/>
            <a:ext cx="4443413" cy="365125"/>
          </a:xfrm>
        </p:spPr>
        <p:txBody>
          <a:bodyPr/>
          <a:lstStyle/>
          <a:p>
            <a:r>
              <a:rPr lang="en-US"/>
              <a:t>National Dam Safety Program Technical Seminar</a:t>
            </a:r>
            <a:endParaRPr lang="en-US" dirty="0"/>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86526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580329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529995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994223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753249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6305232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1270241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8489121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71155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2BD6481F-D54D-294F-9E23-BEE787B612CE}"/>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a:extLst>
              <a:ext uri="{FF2B5EF4-FFF2-40B4-BE49-F238E27FC236}">
                <a16:creationId xmlns:a16="http://schemas.microsoft.com/office/drawing/2014/main" id="{F2B760C0-123A-0443-8BD4-9CD580D28ECC}"/>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90167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National Dam Safety Program Technical Seminar</a:t>
            </a:r>
            <a:endParaRPr lang="en-US" dirty="0"/>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A274D-3608-414D-A6B0-24A592E09885}"/>
              </a:ext>
            </a:extLst>
          </p:cNvPr>
          <p:cNvPicPr>
            <a:picLocks noChangeAspect="1"/>
          </p:cNvPicPr>
          <p:nvPr userDrawn="1"/>
        </p:nvPicPr>
        <p:blipFill rotWithShape="1">
          <a:blip r:embed="rId2"/>
          <a:srcRect l="5387" r="42055"/>
          <a:stretch/>
        </p:blipFill>
        <p:spPr>
          <a:xfrm>
            <a:off x="-1" y="0"/>
            <a:ext cx="6096001" cy="6858000"/>
          </a:xfrm>
          <a:prstGeom prst="rect">
            <a:avLst/>
          </a:prstGeom>
        </p:spPr>
      </p:pic>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National Dam Safety Program Technical Seminar</a:t>
            </a:r>
            <a:endParaRPr lang="en-US" dirty="0"/>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Tree>
    <p:extLst>
      <p:ext uri="{BB962C8B-B14F-4D97-AF65-F5344CB8AC3E}">
        <p14:creationId xmlns:p14="http://schemas.microsoft.com/office/powerpoint/2010/main" val="17720713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A913BF66-4269-4031-9062-2F73B195830D}" type="datetime1">
              <a:rPr lang="en-US" smtClean="0"/>
              <a:t>1/27/2022</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National Dam Safety Program Technical Seminar</a:t>
            </a:r>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 id="2147483683"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1" r:id="rId46"/>
    <p:sldLayoutId id="2147483702" r:id="rId47"/>
    <p:sldLayoutId id="2147483703" r:id="rId48"/>
    <p:sldLayoutId id="2147483704" r:id="rId49"/>
    <p:sldLayoutId id="2147483705" r:id="rId50"/>
    <p:sldLayoutId id="2147483706" r:id="rId51"/>
    <p:sldLayoutId id="2147483707" r:id="rId52"/>
    <p:sldLayoutId id="2147483708" r:id="rId53"/>
    <p:sldLayoutId id="2147483709" r:id="rId54"/>
    <p:sldLayoutId id="2147483710" r:id="rId55"/>
    <p:sldLayoutId id="2147483711" r:id="rId56"/>
    <p:sldLayoutId id="2147483712" r:id="rId57"/>
    <p:sldLayoutId id="2147483713" r:id="rId58"/>
    <p:sldLayoutId id="2147483714" r:id="rId59"/>
    <p:sldLayoutId id="2147483715" r:id="rId60"/>
    <p:sldLayoutId id="2147483716" r:id="rId61"/>
    <p:sldLayoutId id="2147483717" r:id="rId62"/>
    <p:sldLayoutId id="2147483718" r:id="rId63"/>
    <p:sldLayoutId id="2147483719" r:id="rId64"/>
    <p:sldLayoutId id="2147483720" r:id="rId65"/>
    <p:sldLayoutId id="2147483721" r:id="rId66"/>
    <p:sldLayoutId id="2147483722" r:id="rId67"/>
    <p:sldLayoutId id="2147483723" r:id="rId68"/>
    <p:sldLayoutId id="2147483724" r:id="rId69"/>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5.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hyperlink" Target="mailto:dgalic@usbr.gov"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C8FA-649E-F545-8553-84D07A4410B6}"/>
              </a:ext>
            </a:extLst>
          </p:cNvPr>
          <p:cNvSpPr>
            <a:spLocks noGrp="1"/>
          </p:cNvSpPr>
          <p:nvPr>
            <p:ph type="title"/>
          </p:nvPr>
        </p:nvSpPr>
        <p:spPr/>
        <p:txBody>
          <a:bodyPr/>
          <a:lstStyle/>
          <a:p>
            <a:r>
              <a:rPr lang="en-US" dirty="0"/>
              <a:t>RCEM Overview Part II: Practice</a:t>
            </a:r>
          </a:p>
        </p:txBody>
      </p:sp>
      <p:sp>
        <p:nvSpPr>
          <p:cNvPr id="3" name="Text Placeholder 2">
            <a:extLst>
              <a:ext uri="{FF2B5EF4-FFF2-40B4-BE49-F238E27FC236}">
                <a16:creationId xmlns:a16="http://schemas.microsoft.com/office/drawing/2014/main" id="{39CED87B-1A0F-8F4C-8666-B2142F1F75D4}"/>
              </a:ext>
            </a:extLst>
          </p:cNvPr>
          <p:cNvSpPr>
            <a:spLocks noGrp="1"/>
          </p:cNvSpPr>
          <p:nvPr>
            <p:ph type="body" sz="quarter" idx="10"/>
          </p:nvPr>
        </p:nvSpPr>
        <p:spPr/>
        <p:txBody>
          <a:bodyPr/>
          <a:lstStyle/>
          <a:p>
            <a:r>
              <a:rPr lang="en-US" dirty="0">
                <a:ea typeface="Open Sans" panose="020B0606030504020204" pitchFamily="34" charset="0"/>
                <a:cs typeface="Open Sans" panose="020B0606030504020204" pitchFamily="34" charset="0"/>
              </a:rPr>
              <a:t>National Dam Safety Program Technical Seminar | February 24, 2022</a:t>
            </a:r>
          </a:p>
          <a:p>
            <a:endParaRPr lang="en-US" dirty="0"/>
          </a:p>
        </p:txBody>
      </p:sp>
    </p:spTree>
    <p:extLst>
      <p:ext uri="{BB962C8B-B14F-4D97-AF65-F5344CB8AC3E}">
        <p14:creationId xmlns:p14="http://schemas.microsoft.com/office/powerpoint/2010/main" val="189935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ached defined in PAR Study.&#10;&#10;Authors of the PAR study used the 2D flood failure inundation maps rather than the older 1D static breach inundation maps.&#10;&#10;- Reach 1: miles zero to 7&#10;- Reach 2: miles 7 to 25&#10;- Reach 3: miles 25 to 33 (end)">
            <a:extLst>
              <a:ext uri="{FF2B5EF4-FFF2-40B4-BE49-F238E27FC236}">
                <a16:creationId xmlns:a16="http://schemas.microsoft.com/office/drawing/2014/main" id="{9F1E95FB-9B37-40ED-8555-10A85803ACB6}"/>
              </a:ext>
            </a:extLst>
          </p:cNvPr>
          <p:cNvPicPr>
            <a:picLocks noChangeAspect="1"/>
          </p:cNvPicPr>
          <p:nvPr/>
        </p:nvPicPr>
        <p:blipFill>
          <a:blip r:embed="rId2"/>
          <a:stretch>
            <a:fillRect/>
          </a:stretch>
        </p:blipFill>
        <p:spPr>
          <a:xfrm>
            <a:off x="502920" y="530352"/>
            <a:ext cx="11183112" cy="6023612"/>
          </a:xfrm>
          <a:prstGeom prst="rect">
            <a:avLst/>
          </a:prstGeom>
        </p:spPr>
      </p:pic>
      <p:sp>
        <p:nvSpPr>
          <p:cNvPr id="4" name="Title 3">
            <a:extLst>
              <a:ext uri="{FF2B5EF4-FFF2-40B4-BE49-F238E27FC236}">
                <a16:creationId xmlns:a16="http://schemas.microsoft.com/office/drawing/2014/main" id="{BD75F2E1-2A76-C543-9249-4464A550A004}"/>
              </a:ext>
              <a:ext uri="{C183D7F6-B498-43B3-948B-1728B52AA6E4}">
                <adec:decorative xmlns:adec="http://schemas.microsoft.com/office/drawing/2017/decorative" val="0"/>
              </a:ext>
            </a:extLst>
          </p:cNvPr>
          <p:cNvSpPr>
            <a:spLocks noGrp="1"/>
          </p:cNvSpPr>
          <p:nvPr>
            <p:ph type="title"/>
          </p:nvPr>
        </p:nvSpPr>
        <p:spPr>
          <a:xfrm>
            <a:off x="728868" y="223084"/>
            <a:ext cx="11288634" cy="966525"/>
          </a:xfrm>
        </p:spPr>
        <p:txBody>
          <a:bodyPr/>
          <a:lstStyle/>
          <a:p>
            <a:pPr algn="r"/>
            <a:r>
              <a:rPr lang="en-US" dirty="0"/>
              <a:t>Reaches defined in PAR Study</a:t>
            </a:r>
          </a:p>
        </p:txBody>
      </p:sp>
      <p:sp>
        <p:nvSpPr>
          <p:cNvPr id="8" name="TextBox 7">
            <a:extLst>
              <a:ext uri="{FF2B5EF4-FFF2-40B4-BE49-F238E27FC236}">
                <a16:creationId xmlns:a16="http://schemas.microsoft.com/office/drawing/2014/main" id="{3CF3779F-7F61-402C-8C15-F48DDF4AB58F}"/>
              </a:ext>
              <a:ext uri="{C183D7F6-B498-43B3-948B-1728B52AA6E4}">
                <adec:decorative xmlns:adec="http://schemas.microsoft.com/office/drawing/2017/decorative" val="1"/>
              </a:ext>
            </a:extLst>
          </p:cNvPr>
          <p:cNvSpPr txBox="1"/>
          <p:nvPr/>
        </p:nvSpPr>
        <p:spPr>
          <a:xfrm>
            <a:off x="7404512" y="1405169"/>
            <a:ext cx="4456050" cy="1569660"/>
          </a:xfrm>
          <a:prstGeom prst="rect">
            <a:avLst/>
          </a:prstGeom>
          <a:noFill/>
        </p:spPr>
        <p:txBody>
          <a:bodyPr wrap="square" rtlCol="0">
            <a:spAutoFit/>
          </a:bodyPr>
          <a:lstStyle/>
          <a:p>
            <a:r>
              <a:rPr lang="en-US" sz="2400" dirty="0"/>
              <a:t>Authors of the PAR study used the 2D flood failure inundation maps rather than the older 1D static breach inundation maps</a:t>
            </a:r>
          </a:p>
        </p:txBody>
      </p:sp>
      <p:cxnSp>
        <p:nvCxnSpPr>
          <p:cNvPr id="7" name="Straight Connector 6">
            <a:extLst>
              <a:ext uri="{FF2B5EF4-FFF2-40B4-BE49-F238E27FC236}">
                <a16:creationId xmlns:a16="http://schemas.microsoft.com/office/drawing/2014/main" id="{AC2CA13D-B5C7-44A1-BF70-00B4BAADF8DD}"/>
              </a:ext>
              <a:ext uri="{C183D7F6-B498-43B3-948B-1728B52AA6E4}">
                <adec:decorative xmlns:adec="http://schemas.microsoft.com/office/drawing/2017/decorative" val="1"/>
              </a:ext>
            </a:extLst>
          </p:cNvPr>
          <p:cNvCxnSpPr>
            <a:cxnSpLocks/>
          </p:cNvCxnSpPr>
          <p:nvPr/>
        </p:nvCxnSpPr>
        <p:spPr>
          <a:xfrm flipV="1">
            <a:off x="2627789" y="1189609"/>
            <a:ext cx="1280160" cy="140267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C167187-BDA2-4B35-8CC4-BC4DA66E2F3E}"/>
              </a:ext>
              <a:ext uri="{C183D7F6-B498-43B3-948B-1728B52AA6E4}">
                <adec:decorative xmlns:adec="http://schemas.microsoft.com/office/drawing/2017/decorative" val="1"/>
              </a:ext>
            </a:extLst>
          </p:cNvPr>
          <p:cNvCxnSpPr>
            <a:cxnSpLocks/>
          </p:cNvCxnSpPr>
          <p:nvPr/>
        </p:nvCxnSpPr>
        <p:spPr>
          <a:xfrm flipV="1">
            <a:off x="9253786" y="4298274"/>
            <a:ext cx="0" cy="171190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6310C16-F44A-4655-9E60-E4261FA2AC7E}"/>
              </a:ext>
            </a:extLst>
          </p:cNvPr>
          <p:cNvSpPr>
            <a:spLocks noGrp="1"/>
          </p:cNvSpPr>
          <p:nvPr>
            <p:ph type="body" sz="quarter" idx="13"/>
          </p:nvPr>
        </p:nvSpPr>
        <p:spPr>
          <a:xfrm>
            <a:off x="228600" y="4848239"/>
            <a:ext cx="6065667" cy="2009761"/>
          </a:xfrm>
        </p:spPr>
        <p:txBody>
          <a:bodyPr/>
          <a:lstStyle/>
          <a:p>
            <a:r>
              <a:rPr lang="en-US" dirty="0"/>
              <a:t>Reach 1 – miles</a:t>
            </a:r>
            <a:br>
              <a:rPr lang="en-US" dirty="0"/>
            </a:br>
            <a:r>
              <a:rPr lang="en-US" dirty="0"/>
              <a:t>zero to 7</a:t>
            </a:r>
          </a:p>
          <a:p>
            <a:r>
              <a:rPr lang="en-US" dirty="0"/>
              <a:t>Reach 2 – miles 7 to 25</a:t>
            </a:r>
          </a:p>
          <a:p>
            <a:r>
              <a:rPr lang="en-US" dirty="0"/>
              <a:t>Reach 3 – miles 25 to 33 (end)</a:t>
            </a:r>
          </a:p>
        </p:txBody>
      </p:sp>
      <p:sp>
        <p:nvSpPr>
          <p:cNvPr id="13" name="TextBox 12">
            <a:extLst>
              <a:ext uri="{FF2B5EF4-FFF2-40B4-BE49-F238E27FC236}">
                <a16:creationId xmlns:a16="http://schemas.microsoft.com/office/drawing/2014/main" id="{5DAB82A9-D621-4B05-963F-B3DF8B88C6A2}"/>
              </a:ext>
            </a:extLst>
          </p:cNvPr>
          <p:cNvSpPr txBox="1"/>
          <p:nvPr/>
        </p:nvSpPr>
        <p:spPr>
          <a:xfrm>
            <a:off x="2137150" y="2618814"/>
            <a:ext cx="981277" cy="400110"/>
          </a:xfrm>
          <a:prstGeom prst="rect">
            <a:avLst/>
          </a:prstGeom>
          <a:noFill/>
        </p:spPr>
        <p:txBody>
          <a:bodyPr wrap="square" rtlCol="0">
            <a:spAutoFit/>
          </a:bodyPr>
          <a:lstStyle/>
          <a:p>
            <a:r>
              <a:rPr lang="en-US" sz="2000" b="1" dirty="0"/>
              <a:t>7mi</a:t>
            </a:r>
          </a:p>
        </p:txBody>
      </p:sp>
      <p:sp>
        <p:nvSpPr>
          <p:cNvPr id="12" name="TextBox 11">
            <a:extLst>
              <a:ext uri="{FF2B5EF4-FFF2-40B4-BE49-F238E27FC236}">
                <a16:creationId xmlns:a16="http://schemas.microsoft.com/office/drawing/2014/main" id="{C50832BB-12ED-4A29-953E-6045946C5F8B}"/>
              </a:ext>
            </a:extLst>
          </p:cNvPr>
          <p:cNvSpPr txBox="1"/>
          <p:nvPr/>
        </p:nvSpPr>
        <p:spPr>
          <a:xfrm>
            <a:off x="8763147" y="3888011"/>
            <a:ext cx="981277" cy="400110"/>
          </a:xfrm>
          <a:prstGeom prst="rect">
            <a:avLst/>
          </a:prstGeom>
          <a:noFill/>
        </p:spPr>
        <p:txBody>
          <a:bodyPr wrap="square" rtlCol="0">
            <a:spAutoFit/>
          </a:bodyPr>
          <a:lstStyle/>
          <a:p>
            <a:r>
              <a:rPr lang="en-US" sz="2000" b="1" dirty="0"/>
              <a:t>25 mi</a:t>
            </a:r>
          </a:p>
        </p:txBody>
      </p:sp>
    </p:spTree>
    <p:extLst>
      <p:ext uri="{BB962C8B-B14F-4D97-AF65-F5344CB8AC3E}">
        <p14:creationId xmlns:p14="http://schemas.microsoft.com/office/powerpoint/2010/main" val="3835345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Reach 1 PAR estimates by DV range</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&lt; 25 ft</a:t>
            </a:r>
            <a:r>
              <a:rPr lang="en-US" baseline="30000" dirty="0"/>
              <a:t>2</a:t>
            </a:r>
            <a:r>
              <a:rPr lang="en-US" dirty="0"/>
              <a:t>/s: 50 Residential</a:t>
            </a:r>
          </a:p>
          <a:p>
            <a:r>
              <a:rPr lang="en-US" dirty="0"/>
              <a:t>25-50 ft</a:t>
            </a:r>
            <a:r>
              <a:rPr lang="en-US" baseline="30000" dirty="0"/>
              <a:t>2</a:t>
            </a:r>
            <a:r>
              <a:rPr lang="en-US" dirty="0"/>
              <a:t>/s: 33 Residential </a:t>
            </a:r>
          </a:p>
          <a:p>
            <a:r>
              <a:rPr lang="en-US" dirty="0"/>
              <a:t>50-75 ft</a:t>
            </a:r>
            <a:r>
              <a:rPr lang="en-US" baseline="30000" dirty="0"/>
              <a:t>2</a:t>
            </a:r>
            <a:r>
              <a:rPr lang="en-US" dirty="0"/>
              <a:t>/s: 25 Residential </a:t>
            </a:r>
          </a:p>
          <a:p>
            <a:r>
              <a:rPr lang="en-US" dirty="0"/>
              <a:t>75-160 ft</a:t>
            </a:r>
            <a:r>
              <a:rPr lang="en-US" baseline="30000" dirty="0"/>
              <a:t>2</a:t>
            </a:r>
            <a:r>
              <a:rPr lang="en-US" dirty="0"/>
              <a:t>/s: 64 Residential </a:t>
            </a:r>
          </a:p>
          <a:p>
            <a:r>
              <a:rPr lang="en-US" dirty="0"/>
              <a:t>160-200 ft</a:t>
            </a:r>
            <a:r>
              <a:rPr lang="en-US" baseline="30000" dirty="0"/>
              <a:t>2</a:t>
            </a:r>
            <a:r>
              <a:rPr lang="en-US" dirty="0"/>
              <a:t>/s: 32 Residential </a:t>
            </a:r>
          </a:p>
          <a:p>
            <a:r>
              <a:rPr lang="en-US" dirty="0"/>
              <a:t>200-500 ft</a:t>
            </a:r>
            <a:r>
              <a:rPr lang="en-US" baseline="30000" dirty="0"/>
              <a:t>2</a:t>
            </a:r>
            <a:r>
              <a:rPr lang="en-US" dirty="0"/>
              <a:t>/s: 146 Residential, 42 Recreational (peak season/daytime)</a:t>
            </a:r>
          </a:p>
          <a:p>
            <a:r>
              <a:rPr lang="en-US" dirty="0"/>
              <a:t>500-700 ft</a:t>
            </a:r>
            <a:r>
              <a:rPr lang="en-US" baseline="30000" dirty="0"/>
              <a:t>2</a:t>
            </a:r>
            <a:r>
              <a:rPr lang="en-US" dirty="0"/>
              <a:t>/s: 65 Residential, 2 Recreational (peak season/daytime)</a:t>
            </a:r>
          </a:p>
          <a:p>
            <a:r>
              <a:rPr lang="en-US" dirty="0"/>
              <a:t>700-1000 ft</a:t>
            </a:r>
            <a:r>
              <a:rPr lang="en-US" baseline="30000" dirty="0"/>
              <a:t>2</a:t>
            </a:r>
            <a:r>
              <a:rPr lang="en-US" dirty="0"/>
              <a:t>/s: 147 Residential </a:t>
            </a:r>
          </a:p>
          <a:p>
            <a:r>
              <a:rPr lang="en-US" dirty="0"/>
              <a:t>&gt; 1000 ft</a:t>
            </a:r>
            <a:r>
              <a:rPr lang="en-US" baseline="30000" dirty="0"/>
              <a:t>2</a:t>
            </a:r>
            <a:r>
              <a:rPr lang="en-US" dirty="0"/>
              <a:t>/s: 400 Residential, 416 Recreational (peak season/daytime)</a:t>
            </a:r>
          </a:p>
        </p:txBody>
      </p:sp>
    </p:spTree>
    <p:extLst>
      <p:ext uri="{BB962C8B-B14F-4D97-AF65-F5344CB8AC3E}">
        <p14:creationId xmlns:p14="http://schemas.microsoft.com/office/powerpoint/2010/main" val="2269083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Reach 2 and Reach 3 PAR estimates by DV range</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1390650" y="1865313"/>
            <a:ext cx="4867275" cy="4352544"/>
          </a:xfrm>
        </p:spPr>
        <p:txBody>
          <a:bodyPr/>
          <a:lstStyle/>
          <a:p>
            <a:r>
              <a:rPr lang="en-US" dirty="0"/>
              <a:t>&lt; 25 ft</a:t>
            </a:r>
            <a:r>
              <a:rPr lang="en-US" baseline="30000" dirty="0"/>
              <a:t>2</a:t>
            </a:r>
            <a:r>
              <a:rPr lang="en-US" dirty="0"/>
              <a:t>/s: 5 Residential</a:t>
            </a:r>
          </a:p>
          <a:p>
            <a:r>
              <a:rPr lang="en-US" dirty="0"/>
              <a:t>25-50 ft</a:t>
            </a:r>
            <a:r>
              <a:rPr lang="en-US" baseline="30000" dirty="0"/>
              <a:t>2</a:t>
            </a:r>
            <a:r>
              <a:rPr lang="en-US" dirty="0"/>
              <a:t>/s: 3 Residential </a:t>
            </a:r>
          </a:p>
          <a:p>
            <a:r>
              <a:rPr lang="en-US" dirty="0"/>
              <a:t>50-75 ft</a:t>
            </a:r>
            <a:r>
              <a:rPr lang="en-US" baseline="30000" dirty="0"/>
              <a:t>2</a:t>
            </a:r>
            <a:r>
              <a:rPr lang="en-US" dirty="0"/>
              <a:t>/s: 5 Residential </a:t>
            </a:r>
          </a:p>
          <a:p>
            <a:r>
              <a:rPr lang="en-US" dirty="0"/>
              <a:t>75-160 ft</a:t>
            </a:r>
            <a:r>
              <a:rPr lang="en-US" baseline="30000" dirty="0"/>
              <a:t>2</a:t>
            </a:r>
            <a:r>
              <a:rPr lang="en-US" dirty="0"/>
              <a:t>/s: 7 Residential </a:t>
            </a:r>
          </a:p>
          <a:p>
            <a:r>
              <a:rPr lang="en-US" dirty="0"/>
              <a:t>160-200 ft</a:t>
            </a:r>
            <a:r>
              <a:rPr lang="en-US" baseline="30000" dirty="0"/>
              <a:t>2</a:t>
            </a:r>
            <a:r>
              <a:rPr lang="en-US" dirty="0"/>
              <a:t>/s: 2 Residential </a:t>
            </a:r>
          </a:p>
          <a:p>
            <a:r>
              <a:rPr lang="en-US" dirty="0"/>
              <a:t>200-500 ft</a:t>
            </a:r>
            <a:r>
              <a:rPr lang="en-US" baseline="30000" dirty="0"/>
              <a:t>2</a:t>
            </a:r>
            <a:r>
              <a:rPr lang="en-US" dirty="0"/>
              <a:t>/s: 11 Residential</a:t>
            </a:r>
          </a:p>
          <a:p>
            <a:r>
              <a:rPr lang="en-US" dirty="0"/>
              <a:t>500-700 ft</a:t>
            </a:r>
            <a:r>
              <a:rPr lang="en-US" baseline="30000" dirty="0"/>
              <a:t>2</a:t>
            </a:r>
            <a:r>
              <a:rPr lang="en-US" dirty="0"/>
              <a:t>/s: 3 Residential</a:t>
            </a:r>
          </a:p>
          <a:p>
            <a:r>
              <a:rPr lang="en-US" dirty="0"/>
              <a:t>700-1000 ft</a:t>
            </a:r>
            <a:r>
              <a:rPr lang="en-US" baseline="30000" dirty="0"/>
              <a:t>2</a:t>
            </a:r>
            <a:r>
              <a:rPr lang="en-US" dirty="0"/>
              <a:t>/s: 11 Residential </a:t>
            </a:r>
          </a:p>
          <a:p>
            <a:r>
              <a:rPr lang="en-US" dirty="0"/>
              <a:t>&gt; 1000 ft</a:t>
            </a:r>
            <a:r>
              <a:rPr lang="en-US" baseline="30000" dirty="0"/>
              <a:t>2</a:t>
            </a:r>
            <a:r>
              <a:rPr lang="en-US" dirty="0"/>
              <a:t>/s: 21 Residential</a:t>
            </a:r>
          </a:p>
        </p:txBody>
      </p:sp>
      <p:sp>
        <p:nvSpPr>
          <p:cNvPr id="6" name="Text Placeholder 4">
            <a:extLst>
              <a:ext uri="{FF2B5EF4-FFF2-40B4-BE49-F238E27FC236}">
                <a16:creationId xmlns:a16="http://schemas.microsoft.com/office/drawing/2014/main" id="{CBEF10D3-CAE1-4F50-B050-10009AEF584B}"/>
              </a:ext>
            </a:extLst>
          </p:cNvPr>
          <p:cNvSpPr txBox="1">
            <a:spLocks/>
          </p:cNvSpPr>
          <p:nvPr/>
        </p:nvSpPr>
        <p:spPr>
          <a:xfrm>
            <a:off x="6257925" y="1865313"/>
            <a:ext cx="4562475" cy="4352544"/>
          </a:xfrm>
          <a:prstGeom prst="rect">
            <a:avLst/>
          </a:prstGeom>
        </p:spPr>
        <p:txBody>
          <a:bodyPr vert="horz" lIns="91440" tIns="45720" rIns="91440" bIns="45720" rtlCol="0">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&lt; 25 ft</a:t>
            </a:r>
            <a:r>
              <a:rPr lang="en-US" baseline="30000" dirty="0"/>
              <a:t>2</a:t>
            </a:r>
            <a:r>
              <a:rPr lang="en-US" dirty="0"/>
              <a:t>/s: 1111 Residential</a:t>
            </a:r>
          </a:p>
          <a:p>
            <a:r>
              <a:rPr lang="en-US" dirty="0"/>
              <a:t>25-50 ft</a:t>
            </a:r>
            <a:r>
              <a:rPr lang="en-US" baseline="30000" dirty="0"/>
              <a:t>2</a:t>
            </a:r>
            <a:r>
              <a:rPr lang="en-US" dirty="0"/>
              <a:t>/s: 419 Residential </a:t>
            </a:r>
          </a:p>
          <a:p>
            <a:r>
              <a:rPr lang="en-US" dirty="0"/>
              <a:t>50-75 ft</a:t>
            </a:r>
            <a:r>
              <a:rPr lang="en-US" baseline="30000" dirty="0"/>
              <a:t>2</a:t>
            </a:r>
            <a:r>
              <a:rPr lang="en-US" dirty="0"/>
              <a:t>/s: 360 Residential </a:t>
            </a:r>
          </a:p>
          <a:p>
            <a:r>
              <a:rPr lang="en-US" dirty="0"/>
              <a:t>75-160 ft</a:t>
            </a:r>
            <a:r>
              <a:rPr lang="en-US" baseline="30000" dirty="0"/>
              <a:t>2</a:t>
            </a:r>
            <a:r>
              <a:rPr lang="en-US" dirty="0"/>
              <a:t>/s: 647 Residential </a:t>
            </a:r>
          </a:p>
          <a:p>
            <a:r>
              <a:rPr lang="en-US" dirty="0"/>
              <a:t>160-200 ft</a:t>
            </a:r>
            <a:r>
              <a:rPr lang="en-US" baseline="30000" dirty="0"/>
              <a:t>2</a:t>
            </a:r>
            <a:r>
              <a:rPr lang="en-US" dirty="0"/>
              <a:t>/s: 312 Residential </a:t>
            </a:r>
          </a:p>
          <a:p>
            <a:r>
              <a:rPr lang="en-US" dirty="0"/>
              <a:t>200-500 ft</a:t>
            </a:r>
            <a:r>
              <a:rPr lang="en-US" baseline="30000" dirty="0"/>
              <a:t>2</a:t>
            </a:r>
            <a:r>
              <a:rPr lang="en-US" dirty="0"/>
              <a:t>/s: 1790 Residential</a:t>
            </a:r>
          </a:p>
          <a:p>
            <a:r>
              <a:rPr lang="en-US" dirty="0"/>
              <a:t>500-700 ft</a:t>
            </a:r>
            <a:r>
              <a:rPr lang="en-US" baseline="30000" dirty="0"/>
              <a:t>2</a:t>
            </a:r>
            <a:r>
              <a:rPr lang="en-US" dirty="0"/>
              <a:t>/s: 871 Residential</a:t>
            </a:r>
          </a:p>
          <a:p>
            <a:r>
              <a:rPr lang="en-US" dirty="0"/>
              <a:t>700-1000 ft</a:t>
            </a:r>
            <a:r>
              <a:rPr lang="en-US" baseline="30000" dirty="0"/>
              <a:t>2</a:t>
            </a:r>
            <a:r>
              <a:rPr lang="en-US" dirty="0"/>
              <a:t>/s: 859 Residential </a:t>
            </a:r>
          </a:p>
          <a:p>
            <a:r>
              <a:rPr lang="en-US" dirty="0"/>
              <a:t>&gt; 1000 ft</a:t>
            </a:r>
            <a:r>
              <a:rPr lang="en-US" baseline="30000" dirty="0"/>
              <a:t>2</a:t>
            </a:r>
            <a:r>
              <a:rPr lang="en-US" dirty="0"/>
              <a:t>/s: 1008 Residential</a:t>
            </a:r>
          </a:p>
        </p:txBody>
      </p:sp>
    </p:spTree>
    <p:extLst>
      <p:ext uri="{BB962C8B-B14F-4D97-AF65-F5344CB8AC3E}">
        <p14:creationId xmlns:p14="http://schemas.microsoft.com/office/powerpoint/2010/main" val="2972451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Staffing of dam and understanding of PFMs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1" y="1865313"/>
            <a:ext cx="7699158" cy="4352544"/>
          </a:xfrm>
        </p:spPr>
        <p:txBody>
          <a:bodyPr/>
          <a:lstStyle/>
          <a:p>
            <a:r>
              <a:rPr lang="en-US" dirty="0"/>
              <a:t>The dam is staffed 4 x 10 hour days per week</a:t>
            </a:r>
          </a:p>
          <a:p>
            <a:r>
              <a:rPr lang="en-US" dirty="0"/>
              <a:t>The dam is extensively instrumented, and the instrumentation is well maintained</a:t>
            </a:r>
          </a:p>
          <a:p>
            <a:r>
              <a:rPr lang="en-US" dirty="0"/>
              <a:t>Key instrumentation is automated, with alarm conditions programmed and the notification system recently tested</a:t>
            </a:r>
          </a:p>
          <a:p>
            <a:r>
              <a:rPr lang="en-US" dirty="0"/>
              <a:t>Staff from the dam have participated in past risk analyses and emergency exercises, and they provided support during the last periodic review (when the recommendation to perform a risk analysis was issued)</a:t>
            </a:r>
          </a:p>
        </p:txBody>
      </p:sp>
      <p:pic>
        <p:nvPicPr>
          <p:cNvPr id="3" name="Picture 2" descr="Dam alarm and notification system instrumentation.">
            <a:extLst>
              <a:ext uri="{FF2B5EF4-FFF2-40B4-BE49-F238E27FC236}">
                <a16:creationId xmlns:a16="http://schemas.microsoft.com/office/drawing/2014/main" id="{908EF9D0-AB7C-4283-B468-5B1E89799174}"/>
              </a:ext>
            </a:extLst>
          </p:cNvPr>
          <p:cNvPicPr>
            <a:picLocks noChangeAspect="1"/>
          </p:cNvPicPr>
          <p:nvPr/>
        </p:nvPicPr>
        <p:blipFill>
          <a:blip r:embed="rId2"/>
          <a:stretch>
            <a:fillRect/>
          </a:stretch>
        </p:blipFill>
        <p:spPr>
          <a:xfrm>
            <a:off x="8162830" y="1606858"/>
            <a:ext cx="3734577" cy="4979436"/>
          </a:xfrm>
          <a:prstGeom prst="rect">
            <a:avLst/>
          </a:prstGeom>
        </p:spPr>
      </p:pic>
    </p:spTree>
    <p:extLst>
      <p:ext uri="{BB962C8B-B14F-4D97-AF65-F5344CB8AC3E}">
        <p14:creationId xmlns:p14="http://schemas.microsoft.com/office/powerpoint/2010/main" val="1814797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EAP and escape routes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661126"/>
            <a:ext cx="9234996" cy="4352544"/>
          </a:xfrm>
        </p:spPr>
        <p:txBody>
          <a:bodyPr/>
          <a:lstStyle/>
          <a:p>
            <a:r>
              <a:rPr lang="en-US" dirty="0"/>
              <a:t>Emergency action plan (EAP) was recently revised, and a tabletop </a:t>
            </a:r>
            <a:br>
              <a:rPr lang="en-US" dirty="0"/>
            </a:br>
            <a:r>
              <a:rPr lang="en-US" dirty="0"/>
              <a:t>exercise performed with local authorities</a:t>
            </a:r>
          </a:p>
          <a:p>
            <a:r>
              <a:rPr lang="en-US" dirty="0"/>
              <a:t>Entire inundation area is in one county, so there is no jurisdictional overlap</a:t>
            </a:r>
          </a:p>
          <a:p>
            <a:r>
              <a:rPr lang="en-US" dirty="0"/>
              <a:t>Reach 1 – of the two roads exiting Dam Town in the direction away </a:t>
            </a:r>
            <a:br>
              <a:rPr lang="en-US" dirty="0"/>
            </a:br>
            <a:r>
              <a:rPr lang="en-US" dirty="0"/>
              <a:t>from the dam, one rises above the inundation area fairly quickly</a:t>
            </a:r>
          </a:p>
          <a:p>
            <a:r>
              <a:rPr lang="en-US" dirty="0"/>
              <a:t>Reach 2 – all of the roads are eventually flooded, </a:t>
            </a:r>
            <a:br>
              <a:rPr lang="en-US" dirty="0"/>
            </a:br>
            <a:r>
              <a:rPr lang="en-US" dirty="0"/>
              <a:t>but the sides of the valley are not excessively steep</a:t>
            </a:r>
          </a:p>
          <a:p>
            <a:r>
              <a:rPr lang="en-US" dirty="0"/>
              <a:t>Reach 3 – there is a highway leading away from</a:t>
            </a:r>
            <a:br>
              <a:rPr lang="en-US" dirty="0"/>
            </a:br>
            <a:r>
              <a:rPr lang="en-US" dirty="0"/>
              <a:t>the river on both sides of the river (plus local roads)</a:t>
            </a:r>
          </a:p>
        </p:txBody>
      </p:sp>
      <p:pic>
        <p:nvPicPr>
          <p:cNvPr id="6" name="Picture 5" descr="Map of Southwest City showing inundation area">
            <a:extLst>
              <a:ext uri="{FF2B5EF4-FFF2-40B4-BE49-F238E27FC236}">
                <a16:creationId xmlns:a16="http://schemas.microsoft.com/office/drawing/2014/main" id="{2973C23C-7EC3-4911-B591-293F988B6BA9}"/>
              </a:ext>
              <a:ext uri="{C183D7F6-B498-43B3-948B-1728B52AA6E4}">
                <adec:decorative xmlns:adec="http://schemas.microsoft.com/office/drawing/2017/decorative" val="0"/>
              </a:ext>
            </a:extLst>
          </p:cNvPr>
          <p:cNvPicPr>
            <a:picLocks noChangeAspect="1"/>
          </p:cNvPicPr>
          <p:nvPr/>
        </p:nvPicPr>
        <p:blipFill rotWithShape="1">
          <a:blip r:embed="rId2"/>
          <a:srcRect l="73238" t="52056"/>
          <a:stretch/>
        </p:blipFill>
        <p:spPr>
          <a:xfrm>
            <a:off x="9028590" y="3604334"/>
            <a:ext cx="2997426" cy="2888541"/>
          </a:xfrm>
          <a:prstGeom prst="rect">
            <a:avLst/>
          </a:prstGeom>
        </p:spPr>
      </p:pic>
      <p:pic>
        <p:nvPicPr>
          <p:cNvPr id="7" name="Picture 6" descr="Map of Dam Town showing inundation area.">
            <a:extLst>
              <a:ext uri="{FF2B5EF4-FFF2-40B4-BE49-F238E27FC236}">
                <a16:creationId xmlns:a16="http://schemas.microsoft.com/office/drawing/2014/main" id="{D4A58F8F-65D1-4BF4-8AF4-828698CFB670}"/>
              </a:ext>
            </a:extLst>
          </p:cNvPr>
          <p:cNvPicPr>
            <a:picLocks noChangeAspect="1"/>
          </p:cNvPicPr>
          <p:nvPr/>
        </p:nvPicPr>
        <p:blipFill rotWithShape="1">
          <a:blip r:embed="rId2"/>
          <a:srcRect l="18041" r="58863" b="53250"/>
          <a:stretch/>
        </p:blipFill>
        <p:spPr>
          <a:xfrm>
            <a:off x="9442614" y="647952"/>
            <a:ext cx="2583402" cy="2816560"/>
          </a:xfrm>
          <a:prstGeom prst="rect">
            <a:avLst/>
          </a:prstGeom>
        </p:spPr>
      </p:pic>
      <p:sp>
        <p:nvSpPr>
          <p:cNvPr id="2" name="Arrow: Right 1">
            <a:extLst>
              <a:ext uri="{FF2B5EF4-FFF2-40B4-BE49-F238E27FC236}">
                <a16:creationId xmlns:a16="http://schemas.microsoft.com/office/drawing/2014/main" id="{B484135C-D4B4-4A5B-AC6F-D38AD17898E8}"/>
              </a:ext>
              <a:ext uri="{C183D7F6-B498-43B3-948B-1728B52AA6E4}">
                <adec:decorative xmlns:adec="http://schemas.microsoft.com/office/drawing/2017/decorative" val="1"/>
              </a:ext>
            </a:extLst>
          </p:cNvPr>
          <p:cNvSpPr/>
          <p:nvPr/>
        </p:nvSpPr>
        <p:spPr>
          <a:xfrm rot="7592233">
            <a:off x="10486373" y="1753495"/>
            <a:ext cx="417250" cy="169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05E11EDF-393D-4DEF-952D-7B78EADD48B7}"/>
              </a:ext>
              <a:ext uri="{C183D7F6-B498-43B3-948B-1728B52AA6E4}">
                <adec:decorative xmlns:adec="http://schemas.microsoft.com/office/drawing/2017/decorative" val="1"/>
              </a:ext>
            </a:extLst>
          </p:cNvPr>
          <p:cNvSpPr/>
          <p:nvPr/>
        </p:nvSpPr>
        <p:spPr>
          <a:xfrm rot="7592233">
            <a:off x="11393377" y="2106868"/>
            <a:ext cx="417250" cy="169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8AEE057-7CF2-4406-A7DF-187A916A1952}"/>
              </a:ext>
              <a:ext uri="{C183D7F6-B498-43B3-948B-1728B52AA6E4}">
                <adec:decorative xmlns:adec="http://schemas.microsoft.com/office/drawing/2017/decorative" val="1"/>
              </a:ext>
            </a:extLst>
          </p:cNvPr>
          <p:cNvSpPr/>
          <p:nvPr/>
        </p:nvSpPr>
        <p:spPr>
          <a:xfrm rot="10800000">
            <a:off x="10948110" y="3660035"/>
            <a:ext cx="417250" cy="169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06DB954B-A30B-45BB-B56C-4C7CD9FDBD53}"/>
              </a:ext>
              <a:ext uri="{C183D7F6-B498-43B3-948B-1728B52AA6E4}">
                <adec:decorative xmlns:adec="http://schemas.microsoft.com/office/drawing/2017/decorative" val="1"/>
              </a:ext>
            </a:extLst>
          </p:cNvPr>
          <p:cNvSpPr/>
          <p:nvPr/>
        </p:nvSpPr>
        <p:spPr>
          <a:xfrm>
            <a:off x="10668364" y="5865529"/>
            <a:ext cx="417250" cy="169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473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9336-A209-4BB8-B8BF-F0F367BC13D1}"/>
              </a:ext>
            </a:extLst>
          </p:cNvPr>
          <p:cNvSpPr>
            <a:spLocks noGrp="1"/>
          </p:cNvSpPr>
          <p:nvPr>
            <p:ph type="title"/>
          </p:nvPr>
        </p:nvSpPr>
        <p:spPr/>
        <p:txBody>
          <a:bodyPr/>
          <a:lstStyle/>
          <a:p>
            <a:r>
              <a:rPr lang="en-US" dirty="0"/>
              <a:t>Setup tasks</a:t>
            </a:r>
          </a:p>
        </p:txBody>
      </p:sp>
    </p:spTree>
    <p:extLst>
      <p:ext uri="{BB962C8B-B14F-4D97-AF65-F5344CB8AC3E}">
        <p14:creationId xmlns:p14="http://schemas.microsoft.com/office/powerpoint/2010/main" val="622209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warning partition</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8305800" cy="4352544"/>
          </a:xfrm>
        </p:spPr>
        <p:txBody>
          <a:bodyPr/>
          <a:lstStyle/>
          <a:p>
            <a:r>
              <a:rPr lang="en-US" dirty="0"/>
              <a:t>Objective is to subdivide the PAR between the “Adequate” and “Little to no warning” categories. Each of these categories will ultimately point to one of two fatality rate charts</a:t>
            </a:r>
          </a:p>
          <a:p>
            <a:r>
              <a:rPr lang="en-US" dirty="0"/>
              <a:t>There is no pre-determined amount of warning lead time can be used to select between these categories (varies case by case)</a:t>
            </a:r>
          </a:p>
          <a:p>
            <a:r>
              <a:rPr lang="en-US" dirty="0"/>
              <a:t>Generally, if it is likely that warning will be in the form of direct observations of flooding, this would indicate “Little to no warning”</a:t>
            </a:r>
          </a:p>
          <a:p>
            <a:r>
              <a:rPr lang="en-US" dirty="0"/>
              <a:t>Common mistake is to equate the flood wave travel time with the warning time, when the actual warning time could be much longer</a:t>
            </a:r>
          </a:p>
          <a:p>
            <a:r>
              <a:rPr lang="en-US" dirty="0"/>
              <a:t>Key question is how likely a problem is to be detected (and local authorities to be alerted) </a:t>
            </a:r>
            <a:r>
              <a:rPr lang="en-US" u="sng" dirty="0"/>
              <a:t>well in advance of the breach</a:t>
            </a:r>
          </a:p>
        </p:txBody>
      </p:sp>
      <p:pic>
        <p:nvPicPr>
          <p:cNvPr id="6" name="Picture 5" descr="Sample Depth/Velocity (DV) chart">
            <a:extLst>
              <a:ext uri="{FF2B5EF4-FFF2-40B4-BE49-F238E27FC236}">
                <a16:creationId xmlns:a16="http://schemas.microsoft.com/office/drawing/2014/main" id="{A584484A-8786-4DFF-B9A8-46EC92DAEBED}"/>
              </a:ext>
            </a:extLst>
          </p:cNvPr>
          <p:cNvPicPr>
            <a:picLocks noChangeAspect="1"/>
          </p:cNvPicPr>
          <p:nvPr/>
        </p:nvPicPr>
        <p:blipFill>
          <a:blip r:embed="rId2"/>
          <a:stretch>
            <a:fillRect/>
          </a:stretch>
        </p:blipFill>
        <p:spPr>
          <a:xfrm>
            <a:off x="8870226" y="1990725"/>
            <a:ext cx="3093174" cy="1937358"/>
          </a:xfrm>
          <a:prstGeom prst="rect">
            <a:avLst/>
          </a:prstGeom>
        </p:spPr>
      </p:pic>
      <p:pic>
        <p:nvPicPr>
          <p:cNvPr id="7" name="Picture 6" descr="Sample Depth/Velocity (DV) chart">
            <a:extLst>
              <a:ext uri="{FF2B5EF4-FFF2-40B4-BE49-F238E27FC236}">
                <a16:creationId xmlns:a16="http://schemas.microsoft.com/office/drawing/2014/main" id="{513A1156-5A54-4757-8532-8E1F788D592C}"/>
              </a:ext>
            </a:extLst>
          </p:cNvPr>
          <p:cNvPicPr>
            <a:picLocks noChangeAspect="1"/>
          </p:cNvPicPr>
          <p:nvPr/>
        </p:nvPicPr>
        <p:blipFill>
          <a:blip r:embed="rId3"/>
          <a:stretch>
            <a:fillRect/>
          </a:stretch>
        </p:blipFill>
        <p:spPr>
          <a:xfrm>
            <a:off x="8873816" y="4166504"/>
            <a:ext cx="3080059" cy="1937358"/>
          </a:xfrm>
          <a:prstGeom prst="rect">
            <a:avLst/>
          </a:prstGeom>
        </p:spPr>
      </p:pic>
    </p:spTree>
    <p:extLst>
      <p:ext uri="{BB962C8B-B14F-4D97-AF65-F5344CB8AC3E}">
        <p14:creationId xmlns:p14="http://schemas.microsoft.com/office/powerpoint/2010/main" val="1693345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warning partition</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732147"/>
            <a:ext cx="11704638" cy="4352544"/>
          </a:xfrm>
        </p:spPr>
        <p:txBody>
          <a:bodyPr>
            <a:normAutofit fontScale="92500"/>
          </a:bodyPr>
          <a:lstStyle/>
          <a:p>
            <a:r>
              <a:rPr lang="en-US" dirty="0"/>
              <a:t>Factors supporting the idea that for a static breach of Cactus Dam, warning will be issued well in advance of breach:</a:t>
            </a:r>
          </a:p>
          <a:p>
            <a:pPr lvl="1"/>
            <a:r>
              <a:rPr lang="en-US" dirty="0"/>
              <a:t>The dam is attended 40 hours a week</a:t>
            </a:r>
          </a:p>
          <a:p>
            <a:pPr lvl="1"/>
            <a:r>
              <a:rPr lang="en-US" dirty="0"/>
              <a:t>Key seepage measurement weirs are automated</a:t>
            </a:r>
          </a:p>
          <a:p>
            <a:pPr lvl="1"/>
            <a:r>
              <a:rPr lang="en-US" dirty="0"/>
              <a:t>There are two public roads at the dam, one across the crest and one that crosses the downstream face</a:t>
            </a:r>
          </a:p>
          <a:p>
            <a:pPr lvl="1"/>
            <a:r>
              <a:rPr lang="en-US" dirty="0"/>
              <a:t>Except in bad weather, there are dozens of fishermen present downstream of the dam, in a good position to notice any changes in water quality</a:t>
            </a:r>
          </a:p>
          <a:p>
            <a:pPr lvl="1"/>
            <a:r>
              <a:rPr lang="en-US" dirty="0"/>
              <a:t>The embankment includes a wide plastic core, so a failure would be expected to be slowly developing</a:t>
            </a:r>
          </a:p>
          <a:p>
            <a:pPr lvl="1"/>
            <a:r>
              <a:rPr lang="en-US" dirty="0"/>
              <a:t>The EAP has been recently exercised, and key evacuation routes are simple</a:t>
            </a:r>
          </a:p>
          <a:p>
            <a:pPr lvl="1"/>
            <a:r>
              <a:rPr lang="en-US" dirty="0"/>
              <a:t>Camping is permitted at only one location within Reach 1</a:t>
            </a:r>
          </a:p>
        </p:txBody>
      </p:sp>
    </p:spTree>
    <p:extLst>
      <p:ext uri="{BB962C8B-B14F-4D97-AF65-F5344CB8AC3E}">
        <p14:creationId xmlns:p14="http://schemas.microsoft.com/office/powerpoint/2010/main" val="1302097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warning partition</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59080" y="1690688"/>
            <a:ext cx="8524783" cy="4352544"/>
          </a:xfrm>
        </p:spPr>
        <p:txBody>
          <a:bodyPr/>
          <a:lstStyle/>
          <a:p>
            <a:r>
              <a:rPr lang="en-US" dirty="0"/>
              <a:t>Factors supporting the idea that there could be more limited warning time:</a:t>
            </a:r>
          </a:p>
          <a:p>
            <a:pPr lvl="1"/>
            <a:r>
              <a:rPr lang="en-US" dirty="0"/>
              <a:t>Foundation-related static PFMs tend to develop more quickly than embankment-only PFMs. For example, the similarly sized Teton Dam failed within hours of the first observation of anomalous seepage (though Teton was composed of much more erodible silty materials)</a:t>
            </a:r>
          </a:p>
          <a:p>
            <a:pPr lvl="1"/>
            <a:r>
              <a:rPr lang="en-US" dirty="0"/>
              <a:t>Scour type internal erosion PFMs tend to develop more quickly than backward erosion piping PFMs</a:t>
            </a:r>
          </a:p>
          <a:p>
            <a:pPr lvl="1"/>
            <a:r>
              <a:rPr lang="en-US" dirty="0"/>
              <a:t>It could be difficult to warn dispersed daytime recreational users within Reach 1</a:t>
            </a:r>
          </a:p>
          <a:p>
            <a:pPr lvl="1"/>
            <a:r>
              <a:rPr lang="en-US" dirty="0"/>
              <a:t>Evacuation efforts could be more disorganized if they occur at night</a:t>
            </a:r>
          </a:p>
        </p:txBody>
      </p:sp>
      <p:pic>
        <p:nvPicPr>
          <p:cNvPr id="6" name="Picture 5" descr="Image of a dam">
            <a:extLst>
              <a:ext uri="{FF2B5EF4-FFF2-40B4-BE49-F238E27FC236}">
                <a16:creationId xmlns:a16="http://schemas.microsoft.com/office/drawing/2014/main" id="{E7A9622D-F423-4D2E-BDE0-F382B5BE5FC3}"/>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15" r="16696"/>
          <a:stretch/>
        </p:blipFill>
        <p:spPr>
          <a:xfrm>
            <a:off x="9195532" y="1690688"/>
            <a:ext cx="2737388" cy="4663312"/>
          </a:xfrm>
          <a:prstGeom prst="rect">
            <a:avLst/>
          </a:prstGeom>
        </p:spPr>
      </p:pic>
    </p:spTree>
    <p:extLst>
      <p:ext uri="{BB962C8B-B14F-4D97-AF65-F5344CB8AC3E}">
        <p14:creationId xmlns:p14="http://schemas.microsoft.com/office/powerpoint/2010/main" val="3195263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warning partition</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Assume there is a 90 percent chance </a:t>
            </a:r>
            <a:br>
              <a:rPr lang="en-US" dirty="0"/>
            </a:br>
            <a:r>
              <a:rPr lang="en-US" dirty="0"/>
              <a:t>that the problem will be detected </a:t>
            </a:r>
            <a:br>
              <a:rPr lang="en-US" dirty="0"/>
            </a:br>
            <a:r>
              <a:rPr lang="en-US" dirty="0"/>
              <a:t>(and evacuation orders issued) well in</a:t>
            </a:r>
            <a:br>
              <a:rPr lang="en-US" dirty="0"/>
            </a:br>
            <a:r>
              <a:rPr lang="en-US" dirty="0"/>
              <a:t>advance of breach</a:t>
            </a:r>
          </a:p>
          <a:p>
            <a:pPr lvl="1"/>
            <a:r>
              <a:rPr lang="en-US" dirty="0"/>
              <a:t>For this scenario, 100% of the PAR gets </a:t>
            </a:r>
            <a:br>
              <a:rPr lang="en-US" dirty="0"/>
            </a:br>
            <a:r>
              <a:rPr lang="en-US" dirty="0"/>
              <a:t>adequate warning</a:t>
            </a:r>
          </a:p>
          <a:p>
            <a:r>
              <a:rPr lang="en-US" dirty="0"/>
              <a:t>Assume that there is a 10 percent chance </a:t>
            </a:r>
            <a:br>
              <a:rPr lang="en-US" dirty="0"/>
            </a:br>
            <a:r>
              <a:rPr lang="en-US" dirty="0"/>
              <a:t>that the problem will either be detected shortly </a:t>
            </a:r>
            <a:br>
              <a:rPr lang="en-US" dirty="0"/>
            </a:br>
            <a:r>
              <a:rPr lang="en-US" dirty="0"/>
              <a:t>before breach (more likely) or not detected until </a:t>
            </a:r>
            <a:br>
              <a:rPr lang="en-US" dirty="0"/>
            </a:br>
            <a:r>
              <a:rPr lang="en-US" dirty="0"/>
              <a:t>after the dam begins to breach</a:t>
            </a:r>
          </a:p>
          <a:p>
            <a:pPr lvl="1"/>
            <a:r>
              <a:rPr lang="en-US" dirty="0"/>
              <a:t>For this scenario, assume that some portion of the PAR in each reach will receive Adequate warning and some will receive Little to no warning (LTNW)</a:t>
            </a:r>
          </a:p>
        </p:txBody>
      </p:sp>
      <p:pic>
        <p:nvPicPr>
          <p:cNvPr id="2" name="Picture 1" descr="Aerial view of a flooded city">
            <a:extLst>
              <a:ext uri="{FF2B5EF4-FFF2-40B4-BE49-F238E27FC236}">
                <a16:creationId xmlns:a16="http://schemas.microsoft.com/office/drawing/2014/main" id="{036D76AF-1B06-433C-9F98-BE8E2C92789C}"/>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137850" y="1987083"/>
            <a:ext cx="4643225" cy="3280242"/>
          </a:xfrm>
          <a:prstGeom prst="rect">
            <a:avLst/>
          </a:prstGeom>
        </p:spPr>
      </p:pic>
    </p:spTree>
    <p:extLst>
      <p:ext uri="{BB962C8B-B14F-4D97-AF65-F5344CB8AC3E}">
        <p14:creationId xmlns:p14="http://schemas.microsoft.com/office/powerpoint/2010/main" val="2552488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Outline – Table 1 of the methodology document</a:t>
            </a:r>
          </a:p>
        </p:txBody>
      </p:sp>
      <p:graphicFrame>
        <p:nvGraphicFramePr>
          <p:cNvPr id="2" name="Table 4" descr="Tasks and descriptions">
            <a:extLst>
              <a:ext uri="{FF2B5EF4-FFF2-40B4-BE49-F238E27FC236}">
                <a16:creationId xmlns:a16="http://schemas.microsoft.com/office/drawing/2014/main" id="{FFB2B974-92EC-4F36-8DD9-C428DD95B92E}"/>
              </a:ext>
            </a:extLst>
          </p:cNvPr>
          <p:cNvGraphicFramePr>
            <a:graphicFrameLocks noGrp="1"/>
          </p:cNvGraphicFramePr>
          <p:nvPr>
            <p:extLst>
              <p:ext uri="{D42A27DB-BD31-4B8C-83A1-F6EECF244321}">
                <p14:modId xmlns:p14="http://schemas.microsoft.com/office/powerpoint/2010/main" val="1264803838"/>
              </p:ext>
            </p:extLst>
          </p:nvPr>
        </p:nvGraphicFramePr>
        <p:xfrm>
          <a:off x="738189" y="1414023"/>
          <a:ext cx="10715627" cy="5297863"/>
        </p:xfrm>
        <a:graphic>
          <a:graphicData uri="http://schemas.openxmlformats.org/drawingml/2006/table">
            <a:tbl>
              <a:tblPr firstRow="1" bandRow="1">
                <a:tableStyleId>{5940675A-B579-460E-94D1-54222C63F5DA}</a:tableStyleId>
              </a:tblPr>
              <a:tblGrid>
                <a:gridCol w="736048">
                  <a:extLst>
                    <a:ext uri="{9D8B030D-6E8A-4147-A177-3AD203B41FA5}">
                      <a16:colId xmlns:a16="http://schemas.microsoft.com/office/drawing/2014/main" val="582184838"/>
                    </a:ext>
                  </a:extLst>
                </a:gridCol>
                <a:gridCol w="9979579">
                  <a:extLst>
                    <a:ext uri="{9D8B030D-6E8A-4147-A177-3AD203B41FA5}">
                      <a16:colId xmlns:a16="http://schemas.microsoft.com/office/drawing/2014/main" val="1263985302"/>
                    </a:ext>
                  </a:extLst>
                </a:gridCol>
              </a:tblGrid>
              <a:tr h="324443">
                <a:tc>
                  <a:txBody>
                    <a:bodyPr/>
                    <a:lstStyle/>
                    <a:p>
                      <a:pPr algn="ctr"/>
                      <a:r>
                        <a:rPr lang="en-US" sz="1400" b="1" dirty="0"/>
                        <a:t>Task</a:t>
                      </a:r>
                    </a:p>
                  </a:txBody>
                  <a:tcPr/>
                </a:tc>
                <a:tc>
                  <a:txBody>
                    <a:bodyPr/>
                    <a:lstStyle/>
                    <a:p>
                      <a:r>
                        <a:rPr lang="en-US" sz="1400" b="1" dirty="0"/>
                        <a:t>Description</a:t>
                      </a:r>
                    </a:p>
                  </a:txBody>
                  <a:tcPr/>
                </a:tc>
                <a:extLst>
                  <a:ext uri="{0D108BD9-81ED-4DB2-BD59-A6C34878D82A}">
                    <a16:rowId xmlns:a16="http://schemas.microsoft.com/office/drawing/2014/main" val="3773854499"/>
                  </a:ext>
                </a:extLst>
              </a:tr>
              <a:tr h="308221">
                <a:tc>
                  <a:txBody>
                    <a:bodyPr/>
                    <a:lstStyle/>
                    <a:p>
                      <a:pPr algn="ctr"/>
                      <a:r>
                        <a:rPr lang="en-US" sz="1350" dirty="0"/>
                        <a:t>1</a:t>
                      </a:r>
                    </a:p>
                  </a:txBody>
                  <a:tcPr/>
                </a:tc>
                <a:tc>
                  <a:txBody>
                    <a:bodyPr/>
                    <a:lstStyle/>
                    <a:p>
                      <a:r>
                        <a:rPr lang="en-US" sz="1350" dirty="0"/>
                        <a:t>Select dam failure scenarios (e.g. sunny day, flood, etc.) that correspond to dam potential failure modes</a:t>
                      </a:r>
                    </a:p>
                  </a:txBody>
                  <a:tcPr/>
                </a:tc>
                <a:extLst>
                  <a:ext uri="{0D108BD9-81ED-4DB2-BD59-A6C34878D82A}">
                    <a16:rowId xmlns:a16="http://schemas.microsoft.com/office/drawing/2014/main" val="247733437"/>
                  </a:ext>
                </a:extLst>
              </a:tr>
              <a:tr h="308221">
                <a:tc>
                  <a:txBody>
                    <a:bodyPr/>
                    <a:lstStyle/>
                    <a:p>
                      <a:pPr algn="ctr"/>
                      <a:r>
                        <a:rPr lang="en-US" sz="1350" dirty="0"/>
                        <a:t>2</a:t>
                      </a:r>
                    </a:p>
                  </a:txBody>
                  <a:tcPr/>
                </a:tc>
                <a:tc>
                  <a:txBody>
                    <a:bodyPr/>
                    <a:lstStyle/>
                    <a:p>
                      <a:r>
                        <a:rPr lang="en-US" sz="1350" dirty="0"/>
                        <a:t>Select appropriate time categories (e.g. day/night, seasonal, weekend/weekday, etc.)</a:t>
                      </a:r>
                    </a:p>
                  </a:txBody>
                  <a:tcPr/>
                </a:tc>
                <a:extLst>
                  <a:ext uri="{0D108BD9-81ED-4DB2-BD59-A6C34878D82A}">
                    <a16:rowId xmlns:a16="http://schemas.microsoft.com/office/drawing/2014/main" val="2406203392"/>
                  </a:ext>
                </a:extLst>
              </a:tr>
              <a:tr h="519109">
                <a:tc>
                  <a:txBody>
                    <a:bodyPr/>
                    <a:lstStyle/>
                    <a:p>
                      <a:pPr algn="ctr"/>
                      <a:r>
                        <a:rPr lang="en-US" sz="1350" dirty="0"/>
                        <a:t>3</a:t>
                      </a:r>
                    </a:p>
                  </a:txBody>
                  <a:tcPr/>
                </a:tc>
                <a:tc>
                  <a:txBody>
                    <a:bodyPr/>
                    <a:lstStyle/>
                    <a:p>
                      <a:r>
                        <a:rPr lang="en-US" sz="1350" dirty="0"/>
                        <a:t>Review and evaluate flood inundation mapping and define appropriate reaches or areas flooded (by river reach, town, etc.) for each dam failure scenario</a:t>
                      </a:r>
                    </a:p>
                  </a:txBody>
                  <a:tcPr/>
                </a:tc>
                <a:extLst>
                  <a:ext uri="{0D108BD9-81ED-4DB2-BD59-A6C34878D82A}">
                    <a16:rowId xmlns:a16="http://schemas.microsoft.com/office/drawing/2014/main" val="2363030003"/>
                  </a:ext>
                </a:extLst>
              </a:tr>
              <a:tr h="519109">
                <a:tc>
                  <a:txBody>
                    <a:bodyPr/>
                    <a:lstStyle/>
                    <a:p>
                      <a:pPr algn="ctr"/>
                      <a:r>
                        <a:rPr lang="en-US" sz="1350" dirty="0"/>
                        <a:t>4</a:t>
                      </a:r>
                    </a:p>
                  </a:txBody>
                  <a:tcPr/>
                </a:tc>
                <a:tc>
                  <a:txBody>
                    <a:bodyPr/>
                    <a:lstStyle/>
                    <a:p>
                      <a:r>
                        <a:rPr lang="en-US" sz="1350" dirty="0"/>
                        <a:t>Estimate flood severity range (i.e. DV range) for the flooded areas. Some towns or river reaches may have PAR in multiple DV ranges, depending on the flood characteristics (see Task 4 discussion below). Justify the estimates.</a:t>
                      </a:r>
                    </a:p>
                  </a:txBody>
                  <a:tcPr/>
                </a:tc>
                <a:extLst>
                  <a:ext uri="{0D108BD9-81ED-4DB2-BD59-A6C34878D82A}">
                    <a16:rowId xmlns:a16="http://schemas.microsoft.com/office/drawing/2014/main" val="1628350444"/>
                  </a:ext>
                </a:extLst>
              </a:tr>
              <a:tr h="519109">
                <a:tc>
                  <a:txBody>
                    <a:bodyPr/>
                    <a:lstStyle/>
                    <a:p>
                      <a:pPr algn="ctr"/>
                      <a:r>
                        <a:rPr lang="en-US" sz="1350" dirty="0"/>
                        <a:t>5</a:t>
                      </a:r>
                    </a:p>
                  </a:txBody>
                  <a:tcPr/>
                </a:tc>
                <a:tc>
                  <a:txBody>
                    <a:bodyPr/>
                    <a:lstStyle/>
                    <a:p>
                      <a:r>
                        <a:rPr lang="en-US" sz="1350" dirty="0"/>
                        <a:t>Estimate the population at risk (PAR) within each reach for each failure scenario, DV range and time category. Justify the estimates and provide any references resources.</a:t>
                      </a:r>
                    </a:p>
                  </a:txBody>
                  <a:tcPr/>
                </a:tc>
                <a:extLst>
                  <a:ext uri="{0D108BD9-81ED-4DB2-BD59-A6C34878D82A}">
                    <a16:rowId xmlns:a16="http://schemas.microsoft.com/office/drawing/2014/main" val="3746079472"/>
                  </a:ext>
                </a:extLst>
              </a:tr>
              <a:tr h="729997">
                <a:tc>
                  <a:txBody>
                    <a:bodyPr/>
                    <a:lstStyle/>
                    <a:p>
                      <a:pPr algn="ctr"/>
                      <a:r>
                        <a:rPr lang="en-US" sz="1350" dirty="0"/>
                        <a:t>6</a:t>
                      </a:r>
                    </a:p>
                  </a:txBody>
                  <a:tcPr/>
                </a:tc>
                <a:tc>
                  <a:txBody>
                    <a:bodyPr/>
                    <a:lstStyle/>
                    <a:p>
                      <a:r>
                        <a:rPr lang="en-US" sz="1350" dirty="0"/>
                        <a:t>Estimate when dam failure warnings would be initiated (depends on many factors, suggest using range; see Task 6 discussion below). Estimate the warning time categories for flooded areas (e.g. little to no warning, adequate warning, or between the two; see Task 6 discussion below). Justify the estimates.</a:t>
                      </a:r>
                    </a:p>
                  </a:txBody>
                  <a:tcPr/>
                </a:tc>
                <a:extLst>
                  <a:ext uri="{0D108BD9-81ED-4DB2-BD59-A6C34878D82A}">
                    <a16:rowId xmlns:a16="http://schemas.microsoft.com/office/drawing/2014/main" val="4016489899"/>
                  </a:ext>
                </a:extLst>
              </a:tr>
              <a:tr h="519109">
                <a:tc>
                  <a:txBody>
                    <a:bodyPr/>
                    <a:lstStyle/>
                    <a:p>
                      <a:pPr algn="ctr"/>
                      <a:r>
                        <a:rPr lang="en-US" sz="1350" dirty="0"/>
                        <a:t>7</a:t>
                      </a:r>
                    </a:p>
                  </a:txBody>
                  <a:tcPr/>
                </a:tc>
                <a:tc>
                  <a:txBody>
                    <a:bodyPr/>
                    <a:lstStyle/>
                    <a:p>
                      <a:r>
                        <a:rPr lang="en-US" sz="1350" dirty="0"/>
                        <a:t>For each PAR reach, use the graphical approach to estimate an appropriate fatality range based on DV values, warning time and other considerations. Justify the estimates.</a:t>
                      </a:r>
                    </a:p>
                  </a:txBody>
                  <a:tcPr/>
                </a:tc>
                <a:extLst>
                  <a:ext uri="{0D108BD9-81ED-4DB2-BD59-A6C34878D82A}">
                    <a16:rowId xmlns:a16="http://schemas.microsoft.com/office/drawing/2014/main" val="106566524"/>
                  </a:ext>
                </a:extLst>
              </a:tr>
              <a:tr h="515718">
                <a:tc>
                  <a:txBody>
                    <a:bodyPr/>
                    <a:lstStyle/>
                    <a:p>
                      <a:pPr algn="ctr"/>
                      <a:r>
                        <a:rPr lang="en-US" sz="1350" dirty="0"/>
                        <a:t>8</a:t>
                      </a:r>
                    </a:p>
                  </a:txBody>
                  <a:tcPr/>
                </a:tc>
                <a:tc>
                  <a:txBody>
                    <a:bodyPr/>
                    <a:lstStyle/>
                    <a:p>
                      <a:r>
                        <a:rPr lang="en-US" sz="1350" dirty="0"/>
                        <a:t>Estimate life loss range for each PAR reach by applying appropriate fatality rate range limits to each PAR. Sum the life loss estimates for each PAR to get the total estimated life loss range. Estimate life loss range for different dam failure scenarios as needed in Task 1.</a:t>
                      </a:r>
                    </a:p>
                  </a:txBody>
                  <a:tcPr/>
                </a:tc>
                <a:extLst>
                  <a:ext uri="{0D108BD9-81ED-4DB2-BD59-A6C34878D82A}">
                    <a16:rowId xmlns:a16="http://schemas.microsoft.com/office/drawing/2014/main" val="833852033"/>
                  </a:ext>
                </a:extLst>
              </a:tr>
              <a:tr h="519109">
                <a:tc>
                  <a:txBody>
                    <a:bodyPr/>
                    <a:lstStyle/>
                    <a:p>
                      <a:pPr algn="ctr"/>
                      <a:r>
                        <a:rPr lang="en-US" sz="1350" dirty="0"/>
                        <a:t>9</a:t>
                      </a:r>
                    </a:p>
                  </a:txBody>
                  <a:tcPr/>
                </a:tc>
                <a:tc>
                  <a:txBody>
                    <a:bodyPr/>
                    <a:lstStyle/>
                    <a:p>
                      <a:r>
                        <a:rPr lang="en-US" sz="1350" dirty="0"/>
                        <a:t>Evaluate how uncertainties and variability in various parameters affect overall uncertainties in life loss estimates. Perform sensitivity studies if needed. Identify areas of higher and lower uncertainty.</a:t>
                      </a:r>
                    </a:p>
                  </a:txBody>
                  <a:tcPr/>
                </a:tc>
                <a:extLst>
                  <a:ext uri="{0D108BD9-81ED-4DB2-BD59-A6C34878D82A}">
                    <a16:rowId xmlns:a16="http://schemas.microsoft.com/office/drawing/2014/main" val="405423848"/>
                  </a:ext>
                </a:extLst>
              </a:tr>
              <a:tr h="515718">
                <a:tc>
                  <a:txBody>
                    <a:bodyPr/>
                    <a:lstStyle/>
                    <a:p>
                      <a:pPr algn="ctr"/>
                      <a:r>
                        <a:rPr lang="en-US" sz="1350" dirty="0"/>
                        <a:t>10</a:t>
                      </a:r>
                    </a:p>
                  </a:txBody>
                  <a:tcPr/>
                </a:tc>
                <a:tc>
                  <a:txBody>
                    <a:bodyPr/>
                    <a:lstStyle/>
                    <a:p>
                      <a:r>
                        <a:rPr lang="en-US" sz="1350" dirty="0"/>
                        <a:t>Build the case for the life loss estimates by documenting all assumptions and references used. Discuss confidence in the life loss estimates.</a:t>
                      </a:r>
                    </a:p>
                  </a:txBody>
                  <a:tcPr/>
                </a:tc>
                <a:extLst>
                  <a:ext uri="{0D108BD9-81ED-4DB2-BD59-A6C34878D82A}">
                    <a16:rowId xmlns:a16="http://schemas.microsoft.com/office/drawing/2014/main" val="3726313922"/>
                  </a:ext>
                </a:extLst>
              </a:tr>
            </a:tbl>
          </a:graphicData>
        </a:graphic>
      </p:graphicFrame>
    </p:spTree>
    <p:extLst>
      <p:ext uri="{BB962C8B-B14F-4D97-AF65-F5344CB8AC3E}">
        <p14:creationId xmlns:p14="http://schemas.microsoft.com/office/powerpoint/2010/main" val="176781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4F75-DD11-4477-AA3A-A6FF78662BF3}"/>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75777091-EF03-4B3C-894D-DAE30DF08ABE}"/>
              </a:ext>
            </a:extLst>
          </p:cNvPr>
          <p:cNvSpPr>
            <a:spLocks noGrp="1"/>
          </p:cNvSpPr>
          <p:nvPr>
            <p:ph type="body" sz="quarter" idx="13"/>
          </p:nvPr>
        </p:nvSpPr>
        <p:spPr>
          <a:xfrm>
            <a:off x="228600" y="1616738"/>
            <a:ext cx="11704638" cy="4352544"/>
          </a:xfrm>
        </p:spPr>
        <p:txBody>
          <a:bodyPr>
            <a:noAutofit/>
          </a:bodyPr>
          <a:lstStyle/>
          <a:p>
            <a:r>
              <a:rPr lang="en-US" b="1" dirty="0"/>
              <a:t>Does the warning partition have to be selected this way?</a:t>
            </a:r>
          </a:p>
          <a:p>
            <a:pPr lvl="1"/>
            <a:r>
              <a:rPr lang="en-US" dirty="0"/>
              <a:t>No. We could just as easily have selected the total percentages of those with Adequate and Little to no warning for each reach</a:t>
            </a:r>
          </a:p>
          <a:p>
            <a:pPr lvl="1"/>
            <a:r>
              <a:rPr lang="en-US" dirty="0"/>
              <a:t>Using a “weighting of weightings” is just one way to do it</a:t>
            </a:r>
          </a:p>
          <a:p>
            <a:r>
              <a:rPr lang="en-US" b="1" dirty="0"/>
              <a:t>Could the use of some weighting other than 90% for the PAR subset receiving 100% Adequate warning be justified?</a:t>
            </a:r>
          </a:p>
          <a:p>
            <a:pPr lvl="1"/>
            <a:r>
              <a:rPr lang="en-US" dirty="0"/>
              <a:t>Yes. Based on the available information, selecting a 95%, 85%, or even an 80% weighting could also have been reasonable</a:t>
            </a:r>
          </a:p>
          <a:p>
            <a:r>
              <a:rPr lang="en-US" b="1" dirty="0"/>
              <a:t>Could any alternative warning partition be justified?</a:t>
            </a:r>
          </a:p>
          <a:p>
            <a:pPr lvl="1"/>
            <a:r>
              <a:rPr lang="en-US" dirty="0"/>
              <a:t>Based on the available information, it would be difficult to justify the selection of a weighting much lower than 80% for the subset of the PAR that receives 100% adequate warning (especially in the reach furthest downstream)</a:t>
            </a:r>
          </a:p>
        </p:txBody>
      </p:sp>
    </p:spTree>
    <p:extLst>
      <p:ext uri="{BB962C8B-B14F-4D97-AF65-F5344CB8AC3E}">
        <p14:creationId xmlns:p14="http://schemas.microsoft.com/office/powerpoint/2010/main" val="4043429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warning partition – 10% scenario</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normAutofit fontScale="92500" lnSpcReduction="20000"/>
          </a:bodyPr>
          <a:lstStyle/>
          <a:p>
            <a:r>
              <a:rPr lang="en-US" dirty="0"/>
              <a:t>Reach 1 Residential PAR: 70% Adequate, 30% LTNW</a:t>
            </a:r>
          </a:p>
          <a:p>
            <a:pPr lvl="1"/>
            <a:r>
              <a:rPr lang="en-US" dirty="0"/>
              <a:t>General adverse factors as listed on Slide 19, but simple evacuation routes</a:t>
            </a:r>
          </a:p>
          <a:p>
            <a:r>
              <a:rPr lang="en-US" dirty="0"/>
              <a:t>Reach 1 Recreational PAR: 50% Adequate, 50% LTNW</a:t>
            </a:r>
          </a:p>
          <a:p>
            <a:pPr lvl="1"/>
            <a:r>
              <a:rPr lang="en-US" dirty="0"/>
              <a:t>Harder to warn dispersed recreational users, but most are near campground</a:t>
            </a:r>
          </a:p>
          <a:p>
            <a:r>
              <a:rPr lang="en-US" dirty="0"/>
              <a:t>Reach 2 Residential PAR: 60% Adequate, 40% LTNW</a:t>
            </a:r>
          </a:p>
          <a:p>
            <a:pPr lvl="1"/>
            <a:r>
              <a:rPr lang="en-US" dirty="0"/>
              <a:t>Sparsely populated, harder to warn with widely spaced individual residences</a:t>
            </a:r>
          </a:p>
          <a:p>
            <a:r>
              <a:rPr lang="en-US" dirty="0"/>
              <a:t>Reach 3 Residential PAR: 90% Adequate, 10% LTNW</a:t>
            </a:r>
          </a:p>
          <a:p>
            <a:pPr lvl="1"/>
            <a:r>
              <a:rPr lang="en-US" dirty="0"/>
              <a:t>PAR well defined; portions of town that could become inundated (for the much larger flood failure scenario) are known to emergency responders</a:t>
            </a:r>
          </a:p>
          <a:p>
            <a:pPr lvl="1"/>
            <a:r>
              <a:rPr lang="en-US" dirty="0"/>
              <a:t>Longer travel times; multiple and obvious evacuation routes</a:t>
            </a:r>
          </a:p>
          <a:p>
            <a:pPr lvl="1"/>
            <a:r>
              <a:rPr lang="en-US" dirty="0"/>
              <a:t>Easier to warn; Reverse 911 + interaction between neighbors </a:t>
            </a:r>
          </a:p>
          <a:p>
            <a:endParaRPr lang="en-US" dirty="0"/>
          </a:p>
        </p:txBody>
      </p:sp>
    </p:spTree>
    <p:extLst>
      <p:ext uri="{BB962C8B-B14F-4D97-AF65-F5344CB8AC3E}">
        <p14:creationId xmlns:p14="http://schemas.microsoft.com/office/powerpoint/2010/main" val="3017545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fatality rate ranges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8178553" cy="4352544"/>
          </a:xfrm>
        </p:spPr>
        <p:txBody>
          <a:bodyPr/>
          <a:lstStyle/>
          <a:p>
            <a:r>
              <a:rPr lang="en-US" dirty="0"/>
              <a:t>For each DV range and warning category, need to select a representative range of fatality rates</a:t>
            </a:r>
          </a:p>
          <a:p>
            <a:r>
              <a:rPr lang="en-US" dirty="0"/>
              <a:t>Simplest way to do this is to use the “suggested limits” in </a:t>
            </a:r>
            <a:br>
              <a:rPr lang="en-US" dirty="0"/>
            </a:br>
            <a:r>
              <a:rPr lang="en-US" dirty="0"/>
              <a:t>each warning category chart</a:t>
            </a:r>
          </a:p>
          <a:p>
            <a:r>
              <a:rPr lang="en-US" dirty="0"/>
              <a:t>If there are any case history data points plotting near the DV range of interest, one approach would be to look into them, </a:t>
            </a:r>
            <a:br>
              <a:rPr lang="en-US" dirty="0"/>
            </a:br>
            <a:r>
              <a:rPr lang="en-US" dirty="0"/>
              <a:t>and adjust the fatality rates as appropriate</a:t>
            </a:r>
          </a:p>
          <a:p>
            <a:r>
              <a:rPr lang="en-US" dirty="0"/>
              <a:t>However, it is often more practical to consider  the case </a:t>
            </a:r>
            <a:br>
              <a:rPr lang="en-US" dirty="0"/>
            </a:br>
            <a:r>
              <a:rPr lang="en-US" dirty="0"/>
              <a:t>histories at a later stage of the process (when building the </a:t>
            </a:r>
            <a:br>
              <a:rPr lang="en-US" dirty="0"/>
            </a:br>
            <a:r>
              <a:rPr lang="en-US" dirty="0"/>
              <a:t>case for the risk estimates)</a:t>
            </a:r>
          </a:p>
        </p:txBody>
      </p:sp>
      <p:pic>
        <p:nvPicPr>
          <p:cNvPr id="2" name="Picture 1" descr="Cover of Reclamation: Managing Water in the West, June 2015 issue.">
            <a:extLst>
              <a:ext uri="{FF2B5EF4-FFF2-40B4-BE49-F238E27FC236}">
                <a16:creationId xmlns:a16="http://schemas.microsoft.com/office/drawing/2014/main" id="{05B195D1-F172-4A50-B7C2-E7F80DF38574}"/>
              </a:ext>
            </a:extLst>
          </p:cNvPr>
          <p:cNvPicPr>
            <a:picLocks noChangeAspect="1"/>
          </p:cNvPicPr>
          <p:nvPr/>
        </p:nvPicPr>
        <p:blipFill>
          <a:blip r:embed="rId2"/>
          <a:stretch>
            <a:fillRect/>
          </a:stretch>
        </p:blipFill>
        <p:spPr>
          <a:xfrm>
            <a:off x="8579343" y="1865313"/>
            <a:ext cx="3144027" cy="4069207"/>
          </a:xfrm>
          <a:prstGeom prst="rect">
            <a:avLst/>
          </a:prstGeom>
          <a:ln>
            <a:solidFill>
              <a:schemeClr val="bg2">
                <a:lumMod val="75000"/>
              </a:schemeClr>
            </a:solidFill>
          </a:ln>
        </p:spPr>
      </p:pic>
    </p:spTree>
    <p:extLst>
      <p:ext uri="{BB962C8B-B14F-4D97-AF65-F5344CB8AC3E}">
        <p14:creationId xmlns:p14="http://schemas.microsoft.com/office/powerpoint/2010/main" val="644878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fatality rates – Adequate warning</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We’ll use the lower </a:t>
            </a:r>
            <a:br>
              <a:rPr lang="en-US" dirty="0"/>
            </a:br>
            <a:r>
              <a:rPr lang="en-US" dirty="0"/>
              <a:t>suggested curve for the </a:t>
            </a:r>
            <a:br>
              <a:rPr lang="en-US" dirty="0"/>
            </a:br>
            <a:r>
              <a:rPr lang="en-US" dirty="0"/>
              <a:t>lower DV bounds (purple), </a:t>
            </a:r>
            <a:br>
              <a:rPr lang="en-US" dirty="0"/>
            </a:br>
            <a:r>
              <a:rPr lang="en-US" dirty="0"/>
              <a:t>and the upper curve for the</a:t>
            </a:r>
            <a:br>
              <a:rPr lang="en-US" dirty="0"/>
            </a:br>
            <a:r>
              <a:rPr lang="en-US" dirty="0"/>
              <a:t>upper DV bounds (orange)</a:t>
            </a:r>
          </a:p>
          <a:p>
            <a:r>
              <a:rPr lang="en-US" dirty="0"/>
              <a:t>&lt; 25 ft</a:t>
            </a:r>
            <a:r>
              <a:rPr lang="en-US" baseline="30000" dirty="0"/>
              <a:t>2</a:t>
            </a:r>
            <a:r>
              <a:rPr lang="en-US" dirty="0"/>
              <a:t>/s: 0 to 0.001</a:t>
            </a:r>
          </a:p>
          <a:p>
            <a:r>
              <a:rPr lang="en-US" dirty="0"/>
              <a:t>25-50 ft</a:t>
            </a:r>
            <a:r>
              <a:rPr lang="en-US" baseline="30000" dirty="0"/>
              <a:t>2</a:t>
            </a:r>
            <a:r>
              <a:rPr lang="en-US" dirty="0"/>
              <a:t>/s: 0 to 0.002</a:t>
            </a:r>
          </a:p>
          <a:p>
            <a:r>
              <a:rPr lang="en-US" dirty="0"/>
              <a:t>50-75 ft</a:t>
            </a:r>
            <a:r>
              <a:rPr lang="en-US" baseline="30000" dirty="0"/>
              <a:t>2</a:t>
            </a:r>
            <a:r>
              <a:rPr lang="en-US" dirty="0"/>
              <a:t>/s: 0.00002</a:t>
            </a:r>
            <a:br>
              <a:rPr lang="en-US" dirty="0"/>
            </a:br>
            <a:r>
              <a:rPr lang="en-US" dirty="0"/>
              <a:t>to 0.004</a:t>
            </a:r>
          </a:p>
          <a:p>
            <a:r>
              <a:rPr lang="en-US" dirty="0"/>
              <a:t>75-160 ft</a:t>
            </a:r>
            <a:r>
              <a:rPr lang="en-US" baseline="30000" dirty="0"/>
              <a:t>2</a:t>
            </a:r>
            <a:r>
              <a:rPr lang="en-US" dirty="0"/>
              <a:t>/s: 0.00007</a:t>
            </a:r>
            <a:br>
              <a:rPr lang="en-US" dirty="0"/>
            </a:br>
            <a:r>
              <a:rPr lang="en-US" dirty="0"/>
              <a:t>to 0.01</a:t>
            </a:r>
          </a:p>
          <a:p>
            <a:endParaRPr lang="en-US" dirty="0"/>
          </a:p>
        </p:txBody>
      </p:sp>
      <p:pic>
        <p:nvPicPr>
          <p:cNvPr id="3" name="Picture 2" descr="Sample Depth/Velocity (DV) chart">
            <a:extLst>
              <a:ext uri="{FF2B5EF4-FFF2-40B4-BE49-F238E27FC236}">
                <a16:creationId xmlns:a16="http://schemas.microsoft.com/office/drawing/2014/main" id="{F717758A-4C2D-4545-8283-B480131A0543}"/>
              </a:ext>
            </a:extLst>
          </p:cNvPr>
          <p:cNvPicPr>
            <a:picLocks noChangeAspect="1"/>
          </p:cNvPicPr>
          <p:nvPr/>
        </p:nvPicPr>
        <p:blipFill>
          <a:blip r:embed="rId2"/>
          <a:stretch>
            <a:fillRect/>
          </a:stretch>
        </p:blipFill>
        <p:spPr>
          <a:xfrm>
            <a:off x="4260542" y="1761001"/>
            <a:ext cx="7702858" cy="4824557"/>
          </a:xfrm>
          <a:prstGeom prst="rect">
            <a:avLst/>
          </a:prstGeom>
        </p:spPr>
      </p:pic>
      <p:sp>
        <p:nvSpPr>
          <p:cNvPr id="14" name="Arrow: Left-Up 13">
            <a:extLst>
              <a:ext uri="{FF2B5EF4-FFF2-40B4-BE49-F238E27FC236}">
                <a16:creationId xmlns:a16="http://schemas.microsoft.com/office/drawing/2014/main" id="{7BDE9169-035A-4A82-9A34-55E31B4F9FD5}"/>
              </a:ext>
              <a:ext uri="{C183D7F6-B498-43B3-948B-1728B52AA6E4}">
                <adec:decorative xmlns:adec="http://schemas.microsoft.com/office/drawing/2017/decorative" val="1"/>
              </a:ext>
            </a:extLst>
          </p:cNvPr>
          <p:cNvSpPr/>
          <p:nvPr/>
        </p:nvSpPr>
        <p:spPr>
          <a:xfrm rot="16200000">
            <a:off x="4410458" y="4786808"/>
            <a:ext cx="1805655" cy="1056444"/>
          </a:xfrm>
          <a:prstGeom prst="leftUpArrow">
            <a:avLst>
              <a:gd name="adj1" fmla="val 4381"/>
              <a:gd name="adj2" fmla="val 4381"/>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Up 15">
            <a:extLst>
              <a:ext uri="{FF2B5EF4-FFF2-40B4-BE49-F238E27FC236}">
                <a16:creationId xmlns:a16="http://schemas.microsoft.com/office/drawing/2014/main" id="{4F651BDE-E966-4416-9995-8552A283E0F9}"/>
              </a:ext>
              <a:ext uri="{C183D7F6-B498-43B3-948B-1728B52AA6E4}">
                <adec:decorative xmlns:adec="http://schemas.microsoft.com/office/drawing/2017/decorative" val="1"/>
              </a:ext>
            </a:extLst>
          </p:cNvPr>
          <p:cNvSpPr/>
          <p:nvPr/>
        </p:nvSpPr>
        <p:spPr>
          <a:xfrm rot="16200000">
            <a:off x="4643709" y="4038654"/>
            <a:ext cx="2320135" cy="2037422"/>
          </a:xfrm>
          <a:prstGeom prst="leftUpArrow">
            <a:avLst>
              <a:gd name="adj1" fmla="val 1767"/>
              <a:gd name="adj2" fmla="val 2856"/>
              <a:gd name="adj3" fmla="val 31622"/>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Up 16">
            <a:extLst>
              <a:ext uri="{FF2B5EF4-FFF2-40B4-BE49-F238E27FC236}">
                <a16:creationId xmlns:a16="http://schemas.microsoft.com/office/drawing/2014/main" id="{47EFA22E-7300-40DB-A73E-926DD5FC72F1}"/>
              </a:ext>
              <a:ext uri="{C183D7F6-B498-43B3-948B-1728B52AA6E4}">
                <adec:decorative xmlns:adec="http://schemas.microsoft.com/office/drawing/2017/decorative" val="1"/>
              </a:ext>
            </a:extLst>
          </p:cNvPr>
          <p:cNvSpPr/>
          <p:nvPr/>
        </p:nvSpPr>
        <p:spPr>
          <a:xfrm rot="16200000">
            <a:off x="4555458" y="4286701"/>
            <a:ext cx="2134131" cy="1692674"/>
          </a:xfrm>
          <a:prstGeom prst="leftUpArrow">
            <a:avLst>
              <a:gd name="adj1" fmla="val 2283"/>
              <a:gd name="adj2" fmla="val 2283"/>
              <a:gd name="adj3" fmla="val 3590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Left-Up 14">
            <a:extLst>
              <a:ext uri="{FF2B5EF4-FFF2-40B4-BE49-F238E27FC236}">
                <a16:creationId xmlns:a16="http://schemas.microsoft.com/office/drawing/2014/main" id="{86BFF634-3E44-4C9C-AE69-9EBCB3D56D9F}"/>
              </a:ext>
              <a:ext uri="{C183D7F6-B498-43B3-948B-1728B52AA6E4}">
                <adec:decorative xmlns:adec="http://schemas.microsoft.com/office/drawing/2017/decorative" val="1"/>
              </a:ext>
            </a:extLst>
          </p:cNvPr>
          <p:cNvSpPr/>
          <p:nvPr/>
        </p:nvSpPr>
        <p:spPr>
          <a:xfrm rot="16200000">
            <a:off x="5407716" y="5236612"/>
            <a:ext cx="376349" cy="1692674"/>
          </a:xfrm>
          <a:prstGeom prst="leftUpArrow">
            <a:avLst>
              <a:gd name="adj1" fmla="val 8762"/>
              <a:gd name="adj2" fmla="val 4381"/>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Up 17">
            <a:extLst>
              <a:ext uri="{FF2B5EF4-FFF2-40B4-BE49-F238E27FC236}">
                <a16:creationId xmlns:a16="http://schemas.microsoft.com/office/drawing/2014/main" id="{77D080C7-337C-4863-9DB1-BB0695B7F5F0}"/>
              </a:ext>
              <a:ext uri="{C183D7F6-B498-43B3-948B-1728B52AA6E4}">
                <adec:decorative xmlns:adec="http://schemas.microsoft.com/office/drawing/2017/decorative" val="1"/>
              </a:ext>
            </a:extLst>
          </p:cNvPr>
          <p:cNvSpPr/>
          <p:nvPr/>
        </p:nvSpPr>
        <p:spPr>
          <a:xfrm rot="16200000">
            <a:off x="5394402" y="4841552"/>
            <a:ext cx="786198" cy="2004872"/>
          </a:xfrm>
          <a:prstGeom prst="leftUpArrow">
            <a:avLst>
              <a:gd name="adj1" fmla="val 4246"/>
              <a:gd name="adj2" fmla="val 4381"/>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Up 18">
            <a:extLst>
              <a:ext uri="{FF2B5EF4-FFF2-40B4-BE49-F238E27FC236}">
                <a16:creationId xmlns:a16="http://schemas.microsoft.com/office/drawing/2014/main" id="{C54AAFCE-40DD-45DD-B3FD-7FFA2D5E4074}"/>
              </a:ext>
              <a:ext uri="{C183D7F6-B498-43B3-948B-1728B52AA6E4}">
                <adec:decorative xmlns:adec="http://schemas.microsoft.com/office/drawing/2017/decorative" val="1"/>
              </a:ext>
            </a:extLst>
          </p:cNvPr>
          <p:cNvSpPr/>
          <p:nvPr/>
        </p:nvSpPr>
        <p:spPr>
          <a:xfrm rot="16200000">
            <a:off x="4905601" y="3412777"/>
            <a:ext cx="2667847" cy="2908914"/>
          </a:xfrm>
          <a:prstGeom prst="leftUpArrow">
            <a:avLst>
              <a:gd name="adj1" fmla="val 1767"/>
              <a:gd name="adj2" fmla="val 1525"/>
              <a:gd name="adj3" fmla="val 31622"/>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965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fatality rates – Adequate warning</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160-200 ft</a:t>
            </a:r>
            <a:r>
              <a:rPr lang="en-US" baseline="30000" dirty="0"/>
              <a:t>2</a:t>
            </a:r>
            <a:r>
              <a:rPr lang="en-US" dirty="0"/>
              <a:t>/s: 0.0004</a:t>
            </a:r>
            <a:br>
              <a:rPr lang="en-US" dirty="0"/>
            </a:br>
            <a:r>
              <a:rPr lang="en-US" dirty="0"/>
              <a:t>to 0.01</a:t>
            </a:r>
          </a:p>
          <a:p>
            <a:r>
              <a:rPr lang="en-US" dirty="0"/>
              <a:t>200-500 ft</a:t>
            </a:r>
            <a:r>
              <a:rPr lang="en-US" baseline="30000" dirty="0"/>
              <a:t>2</a:t>
            </a:r>
            <a:r>
              <a:rPr lang="en-US" dirty="0"/>
              <a:t>/s: 0.0005</a:t>
            </a:r>
            <a:br>
              <a:rPr lang="en-US" dirty="0"/>
            </a:br>
            <a:r>
              <a:rPr lang="en-US" dirty="0"/>
              <a:t>to 0.02</a:t>
            </a:r>
          </a:p>
          <a:p>
            <a:r>
              <a:rPr lang="en-US" dirty="0"/>
              <a:t>500-700 ft</a:t>
            </a:r>
            <a:r>
              <a:rPr lang="en-US" baseline="30000" dirty="0"/>
              <a:t>2</a:t>
            </a:r>
            <a:r>
              <a:rPr lang="en-US" dirty="0"/>
              <a:t>/s: 0.0008</a:t>
            </a:r>
            <a:br>
              <a:rPr lang="en-US" dirty="0"/>
            </a:br>
            <a:r>
              <a:rPr lang="en-US" dirty="0"/>
              <a:t>to 0.02</a:t>
            </a:r>
          </a:p>
          <a:p>
            <a:r>
              <a:rPr lang="en-US" dirty="0"/>
              <a:t>700-1000 ft</a:t>
            </a:r>
            <a:r>
              <a:rPr lang="en-US" baseline="30000" dirty="0"/>
              <a:t>2</a:t>
            </a:r>
            <a:r>
              <a:rPr lang="en-US" dirty="0"/>
              <a:t>/s: 0.0009</a:t>
            </a:r>
            <a:br>
              <a:rPr lang="en-US" dirty="0"/>
            </a:br>
            <a:r>
              <a:rPr lang="en-US" dirty="0"/>
              <a:t>to 0.03</a:t>
            </a:r>
          </a:p>
          <a:p>
            <a:r>
              <a:rPr lang="en-US" dirty="0"/>
              <a:t>&gt; 1000 ft</a:t>
            </a:r>
            <a:r>
              <a:rPr lang="en-US" baseline="30000" dirty="0"/>
              <a:t>2</a:t>
            </a:r>
            <a:r>
              <a:rPr lang="en-US" dirty="0"/>
              <a:t>/s: 0.001 </a:t>
            </a:r>
            <a:br>
              <a:rPr lang="en-US" dirty="0"/>
            </a:br>
            <a:r>
              <a:rPr lang="en-US" dirty="0"/>
              <a:t>to 0.03</a:t>
            </a:r>
          </a:p>
        </p:txBody>
      </p:sp>
      <p:pic>
        <p:nvPicPr>
          <p:cNvPr id="6" name="Picture 5" descr="Sample Depth/Velocity (DV) chart">
            <a:extLst>
              <a:ext uri="{FF2B5EF4-FFF2-40B4-BE49-F238E27FC236}">
                <a16:creationId xmlns:a16="http://schemas.microsoft.com/office/drawing/2014/main" id="{D4A98C36-95C8-4E29-A1EC-6892EC9BBB9C}"/>
              </a:ext>
            </a:extLst>
          </p:cNvPr>
          <p:cNvPicPr>
            <a:picLocks noChangeAspect="1"/>
          </p:cNvPicPr>
          <p:nvPr/>
        </p:nvPicPr>
        <p:blipFill>
          <a:blip r:embed="rId2"/>
          <a:stretch>
            <a:fillRect/>
          </a:stretch>
        </p:blipFill>
        <p:spPr>
          <a:xfrm>
            <a:off x="4260542" y="1761001"/>
            <a:ext cx="7702858" cy="4824557"/>
          </a:xfrm>
          <a:prstGeom prst="rect">
            <a:avLst/>
          </a:prstGeom>
        </p:spPr>
      </p:pic>
      <p:sp>
        <p:nvSpPr>
          <p:cNvPr id="7" name="Arrow: Left-Up 6">
            <a:extLst>
              <a:ext uri="{FF2B5EF4-FFF2-40B4-BE49-F238E27FC236}">
                <a16:creationId xmlns:a16="http://schemas.microsoft.com/office/drawing/2014/main" id="{77EBBFEC-E034-4E6F-BC15-9AF284FAB0BC}"/>
              </a:ext>
              <a:ext uri="{C183D7F6-B498-43B3-948B-1728B52AA6E4}">
                <adec:decorative xmlns:adec="http://schemas.microsoft.com/office/drawing/2017/decorative" val="1"/>
              </a:ext>
            </a:extLst>
          </p:cNvPr>
          <p:cNvSpPr/>
          <p:nvPr/>
        </p:nvSpPr>
        <p:spPr>
          <a:xfrm rot="16200000">
            <a:off x="4965313" y="3299796"/>
            <a:ext cx="2711178" cy="3071677"/>
          </a:xfrm>
          <a:prstGeom prst="leftUpArrow">
            <a:avLst>
              <a:gd name="adj1" fmla="val 1761"/>
              <a:gd name="adj2" fmla="val 1761"/>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Up 7">
            <a:extLst>
              <a:ext uri="{FF2B5EF4-FFF2-40B4-BE49-F238E27FC236}">
                <a16:creationId xmlns:a16="http://schemas.microsoft.com/office/drawing/2014/main" id="{2466D101-2833-4659-B75A-4DA2242E4354}"/>
              </a:ext>
              <a:ext uri="{C183D7F6-B498-43B3-948B-1728B52AA6E4}">
                <adec:decorative xmlns:adec="http://schemas.microsoft.com/office/drawing/2017/decorative" val="1"/>
              </a:ext>
            </a:extLst>
          </p:cNvPr>
          <p:cNvSpPr/>
          <p:nvPr/>
        </p:nvSpPr>
        <p:spPr>
          <a:xfrm rot="16200000">
            <a:off x="5485395" y="4049220"/>
            <a:ext cx="1468306" cy="2868970"/>
          </a:xfrm>
          <a:prstGeom prst="leftUpArrow">
            <a:avLst>
              <a:gd name="adj1" fmla="val 3172"/>
              <a:gd name="adj2" fmla="val 3474"/>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Up 8">
            <a:extLst>
              <a:ext uri="{FF2B5EF4-FFF2-40B4-BE49-F238E27FC236}">
                <a16:creationId xmlns:a16="http://schemas.microsoft.com/office/drawing/2014/main" id="{C3B81353-6119-48A1-80D5-E1A1908A6771}"/>
              </a:ext>
              <a:ext uri="{C183D7F6-B498-43B3-948B-1728B52AA6E4}">
                <adec:decorative xmlns:adec="http://schemas.microsoft.com/office/drawing/2017/decorative" val="1"/>
              </a:ext>
            </a:extLst>
          </p:cNvPr>
          <p:cNvSpPr/>
          <p:nvPr/>
        </p:nvSpPr>
        <p:spPr>
          <a:xfrm rot="16200000">
            <a:off x="5543104" y="3902736"/>
            <a:ext cx="1558556" cy="3074638"/>
          </a:xfrm>
          <a:prstGeom prst="leftUpArrow">
            <a:avLst>
              <a:gd name="adj1" fmla="val 3172"/>
              <a:gd name="adj2" fmla="val 3474"/>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Up 9">
            <a:extLst>
              <a:ext uri="{FF2B5EF4-FFF2-40B4-BE49-F238E27FC236}">
                <a16:creationId xmlns:a16="http://schemas.microsoft.com/office/drawing/2014/main" id="{773AC224-89D6-4E42-B4D1-19CAD56E2268}"/>
              </a:ext>
              <a:ext uri="{C183D7F6-B498-43B3-948B-1728B52AA6E4}">
                <adec:decorative xmlns:adec="http://schemas.microsoft.com/office/drawing/2017/decorative" val="1"/>
              </a:ext>
            </a:extLst>
          </p:cNvPr>
          <p:cNvSpPr/>
          <p:nvPr/>
        </p:nvSpPr>
        <p:spPr>
          <a:xfrm rot="16200000">
            <a:off x="5320422" y="2722744"/>
            <a:ext cx="2934597" cy="4005314"/>
          </a:xfrm>
          <a:prstGeom prst="leftUpArrow">
            <a:avLst>
              <a:gd name="adj1" fmla="val 1761"/>
              <a:gd name="adj2" fmla="val 1761"/>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Up 10">
            <a:extLst>
              <a:ext uri="{FF2B5EF4-FFF2-40B4-BE49-F238E27FC236}">
                <a16:creationId xmlns:a16="http://schemas.microsoft.com/office/drawing/2014/main" id="{28D305AD-F037-46D8-B29C-DD281EADE593}"/>
              </a:ext>
              <a:ext uri="{C183D7F6-B498-43B3-948B-1728B52AA6E4}">
                <adec:decorative xmlns:adec="http://schemas.microsoft.com/office/drawing/2017/decorative" val="1"/>
              </a:ext>
            </a:extLst>
          </p:cNvPr>
          <p:cNvSpPr/>
          <p:nvPr/>
        </p:nvSpPr>
        <p:spPr>
          <a:xfrm rot="16200000">
            <a:off x="5924845" y="3352319"/>
            <a:ext cx="1728712" cy="4008275"/>
          </a:xfrm>
          <a:prstGeom prst="leftUpArrow">
            <a:avLst>
              <a:gd name="adj1" fmla="val 3172"/>
              <a:gd name="adj2" fmla="val 3474"/>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Up 11">
            <a:extLst>
              <a:ext uri="{FF2B5EF4-FFF2-40B4-BE49-F238E27FC236}">
                <a16:creationId xmlns:a16="http://schemas.microsoft.com/office/drawing/2014/main" id="{C6D5A459-EF65-44C3-8EA5-39E676B08F06}"/>
              </a:ext>
              <a:ext uri="{C183D7F6-B498-43B3-948B-1728B52AA6E4}">
                <adec:decorative xmlns:adec="http://schemas.microsoft.com/office/drawing/2017/decorative" val="1"/>
              </a:ext>
            </a:extLst>
          </p:cNvPr>
          <p:cNvSpPr/>
          <p:nvPr/>
        </p:nvSpPr>
        <p:spPr>
          <a:xfrm rot="16200000">
            <a:off x="5489098" y="2509677"/>
            <a:ext cx="2936079" cy="4344145"/>
          </a:xfrm>
          <a:prstGeom prst="leftUpArrow">
            <a:avLst>
              <a:gd name="adj1" fmla="val 1761"/>
              <a:gd name="adj2" fmla="val 1761"/>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Up 12">
            <a:extLst>
              <a:ext uri="{FF2B5EF4-FFF2-40B4-BE49-F238E27FC236}">
                <a16:creationId xmlns:a16="http://schemas.microsoft.com/office/drawing/2014/main" id="{55ED7653-F4FC-4BE9-A8C7-2319E85878B4}"/>
              </a:ext>
              <a:ext uri="{C183D7F6-B498-43B3-948B-1728B52AA6E4}">
                <adec:decorative xmlns:adec="http://schemas.microsoft.com/office/drawing/2017/decorative" val="1"/>
              </a:ext>
            </a:extLst>
          </p:cNvPr>
          <p:cNvSpPr/>
          <p:nvPr/>
        </p:nvSpPr>
        <p:spPr>
          <a:xfrm rot="16200000">
            <a:off x="6058011" y="3139253"/>
            <a:ext cx="1810089" cy="4355985"/>
          </a:xfrm>
          <a:prstGeom prst="leftUpArrow">
            <a:avLst>
              <a:gd name="adj1" fmla="val 3172"/>
              <a:gd name="adj2" fmla="val 3474"/>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Up 13">
            <a:extLst>
              <a:ext uri="{FF2B5EF4-FFF2-40B4-BE49-F238E27FC236}">
                <a16:creationId xmlns:a16="http://schemas.microsoft.com/office/drawing/2014/main" id="{A1CCDACD-3100-4BE5-8188-C2EA3454D6D1}"/>
              </a:ext>
              <a:ext uri="{C183D7F6-B498-43B3-948B-1728B52AA6E4}">
                <adec:decorative xmlns:adec="http://schemas.microsoft.com/office/drawing/2017/decorative" val="1"/>
              </a:ext>
            </a:extLst>
          </p:cNvPr>
          <p:cNvSpPr/>
          <p:nvPr/>
        </p:nvSpPr>
        <p:spPr>
          <a:xfrm rot="16200000">
            <a:off x="6779321" y="1147424"/>
            <a:ext cx="3035210" cy="7000052"/>
          </a:xfrm>
          <a:prstGeom prst="leftUpArrow">
            <a:avLst>
              <a:gd name="adj1" fmla="val 1761"/>
              <a:gd name="adj2" fmla="val 1761"/>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Up 14">
            <a:extLst>
              <a:ext uri="{FF2B5EF4-FFF2-40B4-BE49-F238E27FC236}">
                <a16:creationId xmlns:a16="http://schemas.microsoft.com/office/drawing/2014/main" id="{85C32C3A-6E1F-4781-AA18-D93A65A5DE2E}"/>
              </a:ext>
              <a:ext uri="{C183D7F6-B498-43B3-948B-1728B52AA6E4}">
                <adec:decorative xmlns:adec="http://schemas.microsoft.com/office/drawing/2017/decorative" val="1"/>
              </a:ext>
            </a:extLst>
          </p:cNvPr>
          <p:cNvSpPr/>
          <p:nvPr/>
        </p:nvSpPr>
        <p:spPr>
          <a:xfrm rot="16200000">
            <a:off x="6228169" y="2954296"/>
            <a:ext cx="1820443" cy="4682980"/>
          </a:xfrm>
          <a:prstGeom prst="leftUpArrow">
            <a:avLst>
              <a:gd name="adj1" fmla="val 3172"/>
              <a:gd name="adj2" fmla="val 3474"/>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574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fatality rates – Little to no warning</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Use slightly wider</a:t>
            </a:r>
            <a:br>
              <a:rPr lang="en-US" dirty="0"/>
            </a:br>
            <a:r>
              <a:rPr lang="en-US" dirty="0"/>
              <a:t>ranges to better</a:t>
            </a:r>
            <a:br>
              <a:rPr lang="en-US" dirty="0"/>
            </a:br>
            <a:r>
              <a:rPr lang="en-US" dirty="0"/>
              <a:t>capture the potential</a:t>
            </a:r>
            <a:br>
              <a:rPr lang="en-US" dirty="0"/>
            </a:br>
            <a:r>
              <a:rPr lang="en-US" dirty="0"/>
              <a:t>range of day/night</a:t>
            </a:r>
            <a:br>
              <a:rPr lang="en-US" dirty="0"/>
            </a:br>
            <a:r>
              <a:rPr lang="en-US" dirty="0"/>
              <a:t>variation</a:t>
            </a:r>
          </a:p>
          <a:p>
            <a:r>
              <a:rPr lang="en-US" dirty="0"/>
              <a:t>&lt; 25 ft</a:t>
            </a:r>
            <a:r>
              <a:rPr lang="en-US" baseline="30000" dirty="0"/>
              <a:t>2</a:t>
            </a:r>
            <a:r>
              <a:rPr lang="en-US" dirty="0"/>
              <a:t>/s: 0 to 0.01</a:t>
            </a:r>
          </a:p>
          <a:p>
            <a:r>
              <a:rPr lang="en-US" dirty="0"/>
              <a:t>25-50 ft</a:t>
            </a:r>
            <a:r>
              <a:rPr lang="en-US" baseline="30000" dirty="0"/>
              <a:t>2</a:t>
            </a:r>
            <a:r>
              <a:rPr lang="en-US" dirty="0"/>
              <a:t>/s: 0 to 0.1</a:t>
            </a:r>
          </a:p>
          <a:p>
            <a:r>
              <a:rPr lang="en-US" dirty="0"/>
              <a:t>50-75 ft</a:t>
            </a:r>
            <a:r>
              <a:rPr lang="en-US" baseline="30000" dirty="0"/>
              <a:t>2</a:t>
            </a:r>
            <a:r>
              <a:rPr lang="en-US" dirty="0"/>
              <a:t>/s: 0.001</a:t>
            </a:r>
            <a:br>
              <a:rPr lang="en-US" dirty="0"/>
            </a:br>
            <a:r>
              <a:rPr lang="en-US" dirty="0"/>
              <a:t>to 0.3</a:t>
            </a:r>
          </a:p>
          <a:p>
            <a:r>
              <a:rPr lang="en-US" dirty="0"/>
              <a:t>75-160 ft</a:t>
            </a:r>
            <a:r>
              <a:rPr lang="en-US" baseline="30000" dirty="0"/>
              <a:t>2</a:t>
            </a:r>
            <a:r>
              <a:rPr lang="en-US" dirty="0"/>
              <a:t>/s: 0.008</a:t>
            </a:r>
            <a:br>
              <a:rPr lang="en-US" dirty="0"/>
            </a:br>
            <a:r>
              <a:rPr lang="en-US" dirty="0"/>
              <a:t>to 0.7</a:t>
            </a:r>
          </a:p>
          <a:p>
            <a:endParaRPr lang="en-US" dirty="0"/>
          </a:p>
        </p:txBody>
      </p:sp>
      <p:pic>
        <p:nvPicPr>
          <p:cNvPr id="6" name="Picture 5" descr="Sample Depth/Velocity (DV) chart">
            <a:extLst>
              <a:ext uri="{FF2B5EF4-FFF2-40B4-BE49-F238E27FC236}">
                <a16:creationId xmlns:a16="http://schemas.microsoft.com/office/drawing/2014/main" id="{08F124DF-81E3-4151-B7FE-39AD2CB28891}"/>
              </a:ext>
            </a:extLst>
          </p:cNvPr>
          <p:cNvPicPr>
            <a:picLocks noChangeAspect="1"/>
          </p:cNvPicPr>
          <p:nvPr/>
        </p:nvPicPr>
        <p:blipFill>
          <a:blip r:embed="rId2"/>
          <a:stretch>
            <a:fillRect/>
          </a:stretch>
        </p:blipFill>
        <p:spPr>
          <a:xfrm>
            <a:off x="4208016" y="1772879"/>
            <a:ext cx="7755384" cy="4878137"/>
          </a:xfrm>
          <a:prstGeom prst="rect">
            <a:avLst/>
          </a:prstGeom>
        </p:spPr>
      </p:pic>
      <p:sp>
        <p:nvSpPr>
          <p:cNvPr id="7" name="Arrow: Left-Up 6">
            <a:extLst>
              <a:ext uri="{FF2B5EF4-FFF2-40B4-BE49-F238E27FC236}">
                <a16:creationId xmlns:a16="http://schemas.microsoft.com/office/drawing/2014/main" id="{D8362D0A-B741-48D5-891D-1C4B7408FBEB}"/>
              </a:ext>
              <a:ext uri="{C183D7F6-B498-43B3-948B-1728B52AA6E4}">
                <adec:decorative xmlns:adec="http://schemas.microsoft.com/office/drawing/2017/decorative" val="1"/>
              </a:ext>
            </a:extLst>
          </p:cNvPr>
          <p:cNvSpPr/>
          <p:nvPr/>
        </p:nvSpPr>
        <p:spPr>
          <a:xfrm rot="16200000">
            <a:off x="3913309" y="4378436"/>
            <a:ext cx="2675669" cy="1056444"/>
          </a:xfrm>
          <a:prstGeom prst="leftUpArrow">
            <a:avLst>
              <a:gd name="adj1" fmla="val 4381"/>
              <a:gd name="adj2" fmla="val 4381"/>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Up 7">
            <a:extLst>
              <a:ext uri="{FF2B5EF4-FFF2-40B4-BE49-F238E27FC236}">
                <a16:creationId xmlns:a16="http://schemas.microsoft.com/office/drawing/2014/main" id="{54910F72-ACCD-4FE4-A908-6F9A48B06C49}"/>
              </a:ext>
              <a:ext uri="{C183D7F6-B498-43B3-948B-1728B52AA6E4}">
                <adec:decorative xmlns:adec="http://schemas.microsoft.com/office/drawing/2017/decorative" val="1"/>
              </a:ext>
            </a:extLst>
          </p:cNvPr>
          <p:cNvSpPr/>
          <p:nvPr/>
        </p:nvSpPr>
        <p:spPr>
          <a:xfrm rot="16200000">
            <a:off x="3793465" y="3592759"/>
            <a:ext cx="3582670" cy="1723753"/>
          </a:xfrm>
          <a:prstGeom prst="leftUpArrow">
            <a:avLst>
              <a:gd name="adj1" fmla="val 3351"/>
              <a:gd name="adj2" fmla="val 4381"/>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Up 8">
            <a:extLst>
              <a:ext uri="{FF2B5EF4-FFF2-40B4-BE49-F238E27FC236}">
                <a16:creationId xmlns:a16="http://schemas.microsoft.com/office/drawing/2014/main" id="{738F3C62-5896-4467-BAE5-11EF5E13BF46}"/>
              </a:ext>
              <a:ext uri="{C183D7F6-B498-43B3-948B-1728B52AA6E4}">
                <adec:decorative xmlns:adec="http://schemas.microsoft.com/office/drawing/2017/decorative" val="1"/>
              </a:ext>
            </a:extLst>
          </p:cNvPr>
          <p:cNvSpPr/>
          <p:nvPr/>
        </p:nvSpPr>
        <p:spPr>
          <a:xfrm rot="16200000">
            <a:off x="4713778" y="4510120"/>
            <a:ext cx="1787901" cy="1627573"/>
          </a:xfrm>
          <a:prstGeom prst="leftUpArrow">
            <a:avLst>
              <a:gd name="adj1" fmla="val 3172"/>
              <a:gd name="adj2" fmla="val 3474"/>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Up 9">
            <a:extLst>
              <a:ext uri="{FF2B5EF4-FFF2-40B4-BE49-F238E27FC236}">
                <a16:creationId xmlns:a16="http://schemas.microsoft.com/office/drawing/2014/main" id="{ECB7B340-32A4-42D9-9C51-DF62422B251A}"/>
              </a:ext>
              <a:ext uri="{C183D7F6-B498-43B3-948B-1728B52AA6E4}">
                <adec:decorative xmlns:adec="http://schemas.microsoft.com/office/drawing/2017/decorative" val="1"/>
              </a:ext>
            </a:extLst>
          </p:cNvPr>
          <p:cNvSpPr/>
          <p:nvPr/>
        </p:nvSpPr>
        <p:spPr>
          <a:xfrm rot="16200000">
            <a:off x="3797908" y="3188819"/>
            <a:ext cx="4019149" cy="2169121"/>
          </a:xfrm>
          <a:prstGeom prst="leftUpArrow">
            <a:avLst>
              <a:gd name="adj1" fmla="val 2505"/>
              <a:gd name="adj2" fmla="val 2900"/>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Up 10">
            <a:extLst>
              <a:ext uri="{FF2B5EF4-FFF2-40B4-BE49-F238E27FC236}">
                <a16:creationId xmlns:a16="http://schemas.microsoft.com/office/drawing/2014/main" id="{13452A6D-7F53-4A5F-B7A3-F71005BD9700}"/>
              </a:ext>
              <a:ext uri="{C183D7F6-B498-43B3-948B-1728B52AA6E4}">
                <adec:decorative xmlns:adec="http://schemas.microsoft.com/office/drawing/2017/decorative" val="1"/>
              </a:ext>
            </a:extLst>
          </p:cNvPr>
          <p:cNvSpPr/>
          <p:nvPr/>
        </p:nvSpPr>
        <p:spPr>
          <a:xfrm rot="16200000">
            <a:off x="4549543" y="3884242"/>
            <a:ext cx="2579491" cy="2090693"/>
          </a:xfrm>
          <a:prstGeom prst="leftUpArrow">
            <a:avLst>
              <a:gd name="adj1" fmla="val 2323"/>
              <a:gd name="adj2" fmla="val 2200"/>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Up 11">
            <a:extLst>
              <a:ext uri="{FF2B5EF4-FFF2-40B4-BE49-F238E27FC236}">
                <a16:creationId xmlns:a16="http://schemas.microsoft.com/office/drawing/2014/main" id="{8D2ACAB7-8C19-4A8E-85DF-E04DD69C07DA}"/>
              </a:ext>
              <a:ext uri="{C183D7F6-B498-43B3-948B-1728B52AA6E4}">
                <adec:decorative xmlns:adec="http://schemas.microsoft.com/office/drawing/2017/decorative" val="1"/>
              </a:ext>
            </a:extLst>
          </p:cNvPr>
          <p:cNvSpPr/>
          <p:nvPr/>
        </p:nvSpPr>
        <p:spPr>
          <a:xfrm rot="16200000">
            <a:off x="4040324" y="2614485"/>
            <a:ext cx="4352545" cy="2987350"/>
          </a:xfrm>
          <a:prstGeom prst="leftUpArrow">
            <a:avLst>
              <a:gd name="adj1" fmla="val 1911"/>
              <a:gd name="adj2" fmla="val 1860"/>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909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Select fatality rates – Little to no warning</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160-200 ft</a:t>
            </a:r>
            <a:r>
              <a:rPr lang="en-US" baseline="30000" dirty="0"/>
              <a:t>2</a:t>
            </a:r>
            <a:r>
              <a:rPr lang="en-US" dirty="0"/>
              <a:t>/s: 0.1</a:t>
            </a:r>
            <a:br>
              <a:rPr lang="en-US" dirty="0"/>
            </a:br>
            <a:r>
              <a:rPr lang="en-US" dirty="0"/>
              <a:t>to 0.7</a:t>
            </a:r>
          </a:p>
          <a:p>
            <a:r>
              <a:rPr lang="en-US" dirty="0"/>
              <a:t>200-500 ft</a:t>
            </a:r>
            <a:r>
              <a:rPr lang="en-US" baseline="30000" dirty="0"/>
              <a:t>2</a:t>
            </a:r>
            <a:r>
              <a:rPr lang="en-US" dirty="0"/>
              <a:t>/s: 0.2</a:t>
            </a:r>
            <a:br>
              <a:rPr lang="en-US" dirty="0"/>
            </a:br>
            <a:r>
              <a:rPr lang="en-US" dirty="0"/>
              <a:t>to 0.8</a:t>
            </a:r>
          </a:p>
          <a:p>
            <a:r>
              <a:rPr lang="en-US" dirty="0"/>
              <a:t>500-700 ft</a:t>
            </a:r>
            <a:r>
              <a:rPr lang="en-US" baseline="30000" dirty="0"/>
              <a:t>2</a:t>
            </a:r>
            <a:r>
              <a:rPr lang="en-US" dirty="0"/>
              <a:t>/s: 0.3</a:t>
            </a:r>
            <a:br>
              <a:rPr lang="en-US" dirty="0"/>
            </a:br>
            <a:r>
              <a:rPr lang="en-US" dirty="0"/>
              <a:t>to 0.8</a:t>
            </a:r>
          </a:p>
          <a:p>
            <a:r>
              <a:rPr lang="en-US" dirty="0"/>
              <a:t>700-1000 ft</a:t>
            </a:r>
            <a:r>
              <a:rPr lang="en-US" baseline="30000" dirty="0"/>
              <a:t>2</a:t>
            </a:r>
            <a:r>
              <a:rPr lang="en-US" dirty="0"/>
              <a:t>/s: 0.4</a:t>
            </a:r>
            <a:br>
              <a:rPr lang="en-US" dirty="0"/>
            </a:br>
            <a:r>
              <a:rPr lang="en-US" dirty="0"/>
              <a:t>to 0.8</a:t>
            </a:r>
          </a:p>
          <a:p>
            <a:r>
              <a:rPr lang="en-US" dirty="0"/>
              <a:t>&gt; 1000 ft</a:t>
            </a:r>
            <a:r>
              <a:rPr lang="en-US" baseline="30000" dirty="0"/>
              <a:t>2</a:t>
            </a:r>
            <a:r>
              <a:rPr lang="en-US" dirty="0"/>
              <a:t>/s: 0.4</a:t>
            </a:r>
            <a:br>
              <a:rPr lang="en-US" dirty="0"/>
            </a:br>
            <a:r>
              <a:rPr lang="en-US" dirty="0"/>
              <a:t>to 0.8</a:t>
            </a:r>
          </a:p>
        </p:txBody>
      </p:sp>
      <p:pic>
        <p:nvPicPr>
          <p:cNvPr id="3" name="Picture 2" descr="Sample Depth/Velocity (DV) chart">
            <a:extLst>
              <a:ext uri="{FF2B5EF4-FFF2-40B4-BE49-F238E27FC236}">
                <a16:creationId xmlns:a16="http://schemas.microsoft.com/office/drawing/2014/main" id="{C67DAE80-0475-4345-BA95-8FFA106178F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208016" y="1772879"/>
            <a:ext cx="7755384" cy="4878137"/>
          </a:xfrm>
          <a:prstGeom prst="rect">
            <a:avLst/>
          </a:prstGeom>
        </p:spPr>
      </p:pic>
      <p:sp>
        <p:nvSpPr>
          <p:cNvPr id="6" name="Arrow: Left-Up 5">
            <a:extLst>
              <a:ext uri="{FF2B5EF4-FFF2-40B4-BE49-F238E27FC236}">
                <a16:creationId xmlns:a16="http://schemas.microsoft.com/office/drawing/2014/main" id="{D42DD875-757A-4785-BB0A-5FCFAA73F468}"/>
              </a:ext>
              <a:ext uri="{C183D7F6-B498-43B3-948B-1728B52AA6E4}">
                <adec:decorative xmlns:adec="http://schemas.microsoft.com/office/drawing/2017/decorative" val="1"/>
              </a:ext>
            </a:extLst>
          </p:cNvPr>
          <p:cNvSpPr/>
          <p:nvPr/>
        </p:nvSpPr>
        <p:spPr>
          <a:xfrm rot="16200000">
            <a:off x="4182368" y="2630100"/>
            <a:ext cx="4352545" cy="2987350"/>
          </a:xfrm>
          <a:prstGeom prst="leftUpArrow">
            <a:avLst>
              <a:gd name="adj1" fmla="val 1911"/>
              <a:gd name="adj2" fmla="val 1860"/>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Up 6">
            <a:extLst>
              <a:ext uri="{FF2B5EF4-FFF2-40B4-BE49-F238E27FC236}">
                <a16:creationId xmlns:a16="http://schemas.microsoft.com/office/drawing/2014/main" id="{157B7493-D385-40C4-8850-0A6A2C515A9B}"/>
              </a:ext>
              <a:ext uri="{C183D7F6-B498-43B3-948B-1728B52AA6E4}">
                <adec:decorative xmlns:adec="http://schemas.microsoft.com/office/drawing/2017/decorative" val="1"/>
              </a:ext>
            </a:extLst>
          </p:cNvPr>
          <p:cNvSpPr/>
          <p:nvPr/>
        </p:nvSpPr>
        <p:spPr>
          <a:xfrm rot="16200000">
            <a:off x="4554826" y="2095552"/>
            <a:ext cx="4434733" cy="4009762"/>
          </a:xfrm>
          <a:prstGeom prst="leftUpArrow">
            <a:avLst>
              <a:gd name="adj1" fmla="val 1025"/>
              <a:gd name="adj2" fmla="val 1085"/>
              <a:gd name="adj3" fmla="val 3118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Up 7">
            <a:extLst>
              <a:ext uri="{FF2B5EF4-FFF2-40B4-BE49-F238E27FC236}">
                <a16:creationId xmlns:a16="http://schemas.microsoft.com/office/drawing/2014/main" id="{E3C84560-8414-4AB8-A989-D1A3582E49FC}"/>
              </a:ext>
              <a:ext uri="{C183D7F6-B498-43B3-948B-1728B52AA6E4}">
                <adec:decorative xmlns:adec="http://schemas.microsoft.com/office/drawing/2017/decorative" val="1"/>
              </a:ext>
            </a:extLst>
          </p:cNvPr>
          <p:cNvSpPr/>
          <p:nvPr/>
        </p:nvSpPr>
        <p:spPr>
          <a:xfrm rot="16200000">
            <a:off x="4417804" y="3048322"/>
            <a:ext cx="3586774" cy="2887754"/>
          </a:xfrm>
          <a:prstGeom prst="leftUpArrow">
            <a:avLst>
              <a:gd name="adj1" fmla="val 1327"/>
              <a:gd name="adj2" fmla="val 1629"/>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Up 8">
            <a:extLst>
              <a:ext uri="{FF2B5EF4-FFF2-40B4-BE49-F238E27FC236}">
                <a16:creationId xmlns:a16="http://schemas.microsoft.com/office/drawing/2014/main" id="{DBA1EDD6-30F9-42E5-A44E-70EC91F8F8FA}"/>
              </a:ext>
              <a:ext uri="{C183D7F6-B498-43B3-948B-1728B52AA6E4}">
                <adec:decorative xmlns:adec="http://schemas.microsoft.com/office/drawing/2017/decorative" val="1"/>
              </a:ext>
            </a:extLst>
          </p:cNvPr>
          <p:cNvSpPr/>
          <p:nvPr/>
        </p:nvSpPr>
        <p:spPr>
          <a:xfrm rot="16200000">
            <a:off x="4346783" y="2781989"/>
            <a:ext cx="3845705" cy="3164445"/>
          </a:xfrm>
          <a:prstGeom prst="leftUpArrow">
            <a:avLst>
              <a:gd name="adj1" fmla="val 1327"/>
              <a:gd name="adj2" fmla="val 1629"/>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Left-Up 9">
            <a:extLst>
              <a:ext uri="{FF2B5EF4-FFF2-40B4-BE49-F238E27FC236}">
                <a16:creationId xmlns:a16="http://schemas.microsoft.com/office/drawing/2014/main" id="{F9651C15-E949-4C69-86E2-C2017E6FFCD6}"/>
              </a:ext>
              <a:ext uri="{C183D7F6-B498-43B3-948B-1728B52AA6E4}">
                <adec:decorative xmlns:adec="http://schemas.microsoft.com/office/drawing/2017/decorative" val="1"/>
              </a:ext>
            </a:extLst>
          </p:cNvPr>
          <p:cNvSpPr/>
          <p:nvPr/>
        </p:nvSpPr>
        <p:spPr>
          <a:xfrm rot="16200000">
            <a:off x="4719646" y="2249330"/>
            <a:ext cx="4032135" cy="4096597"/>
          </a:xfrm>
          <a:prstGeom prst="leftUpArrow">
            <a:avLst>
              <a:gd name="adj1" fmla="val 887"/>
              <a:gd name="adj2" fmla="val 1079"/>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Left-Up 10">
            <a:extLst>
              <a:ext uri="{FF2B5EF4-FFF2-40B4-BE49-F238E27FC236}">
                <a16:creationId xmlns:a16="http://schemas.microsoft.com/office/drawing/2014/main" id="{7FA81EA1-F07C-4A45-A42A-16C85D7FCD36}"/>
              </a:ext>
              <a:ext uri="{C183D7F6-B498-43B3-948B-1728B52AA6E4}">
                <adec:decorative xmlns:adec="http://schemas.microsoft.com/office/drawing/2017/decorative" val="1"/>
              </a:ext>
            </a:extLst>
          </p:cNvPr>
          <p:cNvSpPr/>
          <p:nvPr/>
        </p:nvSpPr>
        <p:spPr>
          <a:xfrm rot="16200000">
            <a:off x="4848373" y="2022947"/>
            <a:ext cx="4095757" cy="4417673"/>
          </a:xfrm>
          <a:prstGeom prst="leftUpArrow">
            <a:avLst>
              <a:gd name="adj1" fmla="val 887"/>
              <a:gd name="adj2" fmla="val 1079"/>
              <a:gd name="adj3" fmla="val 3118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4837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9336-A209-4BB8-B8BF-F0F367BC13D1}"/>
              </a:ext>
            </a:extLst>
          </p:cNvPr>
          <p:cNvSpPr>
            <a:spLocks noGrp="1"/>
          </p:cNvSpPr>
          <p:nvPr>
            <p:ph type="title"/>
          </p:nvPr>
        </p:nvSpPr>
        <p:spPr/>
        <p:txBody>
          <a:bodyPr/>
          <a:lstStyle/>
          <a:p>
            <a:r>
              <a:rPr lang="en-US" dirty="0"/>
              <a:t>Calculation tasks</a:t>
            </a:r>
          </a:p>
        </p:txBody>
      </p:sp>
    </p:spTree>
    <p:extLst>
      <p:ext uri="{BB962C8B-B14F-4D97-AF65-F5344CB8AC3E}">
        <p14:creationId xmlns:p14="http://schemas.microsoft.com/office/powerpoint/2010/main" val="2401377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Considerations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6600825" cy="4352544"/>
          </a:xfrm>
        </p:spPr>
        <p:txBody>
          <a:bodyPr/>
          <a:lstStyle/>
          <a:p>
            <a:r>
              <a:rPr lang="en-US" dirty="0"/>
              <a:t>Before the calculation spreadsheet can be set up, some decisions need to be made about how the best estimate and uncertainty bounds will be defined and tracked</a:t>
            </a:r>
          </a:p>
          <a:p>
            <a:r>
              <a:rPr lang="en-US" dirty="0"/>
              <a:t>The best estimate is often thought of as representing the “average of averages”, but caution must be used when calculating the average values of some RCEM inputs</a:t>
            </a:r>
          </a:p>
          <a:p>
            <a:r>
              <a:rPr lang="en-US" dirty="0"/>
              <a:t>Fatality rate ranges that span multiple orders of magnitude will have an arithmetic mean that is dominated by the upper bound. This could inadvertently skew the best estimate upward</a:t>
            </a:r>
          </a:p>
        </p:txBody>
      </p:sp>
      <p:pic>
        <p:nvPicPr>
          <p:cNvPr id="3" name="Picture 2" descr="Sample calculation spreadsheet">
            <a:extLst>
              <a:ext uri="{FF2B5EF4-FFF2-40B4-BE49-F238E27FC236}">
                <a16:creationId xmlns:a16="http://schemas.microsoft.com/office/drawing/2014/main" id="{98755A4C-8F01-46AD-8160-DF7034D95D51}"/>
              </a:ext>
            </a:extLst>
          </p:cNvPr>
          <p:cNvPicPr>
            <a:picLocks noChangeAspect="1"/>
          </p:cNvPicPr>
          <p:nvPr/>
        </p:nvPicPr>
        <p:blipFill>
          <a:blip r:embed="rId2"/>
          <a:stretch>
            <a:fillRect/>
          </a:stretch>
        </p:blipFill>
        <p:spPr>
          <a:xfrm>
            <a:off x="7458075" y="2027238"/>
            <a:ext cx="4343400" cy="1140776"/>
          </a:xfrm>
          <a:prstGeom prst="rect">
            <a:avLst/>
          </a:prstGeom>
        </p:spPr>
      </p:pic>
      <p:pic>
        <p:nvPicPr>
          <p:cNvPr id="7" name="Picture 6" descr="Sample calculation spreadsheet">
            <a:extLst>
              <a:ext uri="{FF2B5EF4-FFF2-40B4-BE49-F238E27FC236}">
                <a16:creationId xmlns:a16="http://schemas.microsoft.com/office/drawing/2014/main" id="{48C364D4-A266-4550-9C5B-56A5EAD6F46F}"/>
              </a:ext>
            </a:extLst>
          </p:cNvPr>
          <p:cNvPicPr>
            <a:picLocks noChangeAspect="1"/>
          </p:cNvPicPr>
          <p:nvPr/>
        </p:nvPicPr>
        <p:blipFill>
          <a:blip r:embed="rId3"/>
          <a:stretch>
            <a:fillRect/>
          </a:stretch>
        </p:blipFill>
        <p:spPr>
          <a:xfrm>
            <a:off x="7458075" y="3218954"/>
            <a:ext cx="4343400" cy="833753"/>
          </a:xfrm>
          <a:prstGeom prst="rect">
            <a:avLst/>
          </a:prstGeom>
        </p:spPr>
      </p:pic>
      <p:pic>
        <p:nvPicPr>
          <p:cNvPr id="9" name="Picture 8" descr="Sample calculation spreadsheet">
            <a:extLst>
              <a:ext uri="{FF2B5EF4-FFF2-40B4-BE49-F238E27FC236}">
                <a16:creationId xmlns:a16="http://schemas.microsoft.com/office/drawing/2014/main" id="{C01FF549-9CE4-44A8-98B1-8F34FE7C1A39}"/>
              </a:ext>
            </a:extLst>
          </p:cNvPr>
          <p:cNvPicPr>
            <a:picLocks noChangeAspect="1"/>
          </p:cNvPicPr>
          <p:nvPr/>
        </p:nvPicPr>
        <p:blipFill>
          <a:blip r:embed="rId4"/>
          <a:stretch>
            <a:fillRect/>
          </a:stretch>
        </p:blipFill>
        <p:spPr>
          <a:xfrm>
            <a:off x="7458075" y="4103647"/>
            <a:ext cx="4343400" cy="1242994"/>
          </a:xfrm>
          <a:prstGeom prst="rect">
            <a:avLst/>
          </a:prstGeom>
        </p:spPr>
      </p:pic>
    </p:spTree>
    <p:extLst>
      <p:ext uri="{BB962C8B-B14F-4D97-AF65-F5344CB8AC3E}">
        <p14:creationId xmlns:p14="http://schemas.microsoft.com/office/powerpoint/2010/main" val="1787736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Uncertainty bounds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7077722" cy="4352544"/>
          </a:xfrm>
        </p:spPr>
        <p:txBody>
          <a:bodyPr>
            <a:normAutofit lnSpcReduction="10000"/>
          </a:bodyPr>
          <a:lstStyle/>
          <a:p>
            <a:r>
              <a:rPr lang="en-US" dirty="0"/>
              <a:t>The upper and lower bound life loss estimates can be defined in a variety of ways. Replicating the “best-estimate” calculations using the upper and lower bound input estimates is one way to do it.</a:t>
            </a:r>
          </a:p>
          <a:p>
            <a:r>
              <a:rPr lang="en-US" dirty="0"/>
              <a:t>How will this information be used?</a:t>
            </a:r>
          </a:p>
          <a:p>
            <a:pPr lvl="1"/>
            <a:r>
              <a:rPr lang="en-US" dirty="0"/>
              <a:t>To help convince the client of the need for updated inundation mapping or and/or an updated PAR study?</a:t>
            </a:r>
          </a:p>
          <a:p>
            <a:pPr lvl="1"/>
            <a:r>
              <a:rPr lang="en-US" dirty="0"/>
              <a:t>To help convey the idea that future changes in the life loss estimates may not affect a modification decision?</a:t>
            </a:r>
          </a:p>
          <a:p>
            <a:pPr lvl="1"/>
            <a:r>
              <a:rPr lang="en-US" strike="sngStrike" dirty="0"/>
              <a:t>To remind the client that these are not exact numbers</a:t>
            </a:r>
          </a:p>
          <a:p>
            <a:pPr lvl="1"/>
            <a:r>
              <a:rPr lang="en-US" strike="sngStrike" dirty="0"/>
              <a:t>To help support a legal defense in the event that the dam fails and a different number of people are killed</a:t>
            </a:r>
          </a:p>
        </p:txBody>
      </p:sp>
      <p:pic>
        <p:nvPicPr>
          <p:cNvPr id="3" name="Picture 2" descr="Sample Estimated Life Loss chart">
            <a:extLst>
              <a:ext uri="{FF2B5EF4-FFF2-40B4-BE49-F238E27FC236}">
                <a16:creationId xmlns:a16="http://schemas.microsoft.com/office/drawing/2014/main" id="{92ED233F-D2D1-4D0D-BF23-7273B97DAA5A}"/>
              </a:ext>
            </a:extLst>
          </p:cNvPr>
          <p:cNvPicPr>
            <a:picLocks noChangeAspect="1"/>
          </p:cNvPicPr>
          <p:nvPr/>
        </p:nvPicPr>
        <p:blipFill>
          <a:blip r:embed="rId2"/>
          <a:stretch>
            <a:fillRect/>
          </a:stretch>
        </p:blipFill>
        <p:spPr>
          <a:xfrm>
            <a:off x="7696842" y="1704538"/>
            <a:ext cx="3488575" cy="4674093"/>
          </a:xfrm>
          <a:prstGeom prst="rect">
            <a:avLst/>
          </a:prstGeom>
        </p:spPr>
      </p:pic>
    </p:spTree>
    <p:extLst>
      <p:ext uri="{BB962C8B-B14F-4D97-AF65-F5344CB8AC3E}">
        <p14:creationId xmlns:p14="http://schemas.microsoft.com/office/powerpoint/2010/main" val="87711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RCEM process – alternative outline</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normAutofit fontScale="92500"/>
          </a:bodyPr>
          <a:lstStyle/>
          <a:p>
            <a:r>
              <a:rPr lang="en-US" dirty="0"/>
              <a:t>Setup tasks</a:t>
            </a:r>
          </a:p>
          <a:p>
            <a:pPr lvl="1"/>
            <a:r>
              <a:rPr lang="en-US" dirty="0"/>
              <a:t>(1) Select the most appropriate inundation scenarios; (3) Select inundation reaches; (4) Estimate flood severity; (5) Estimate PAR; (6) Select warning partition; (2) Select PAR temporal partition; (7) Select fatality rates</a:t>
            </a:r>
          </a:p>
          <a:p>
            <a:r>
              <a:rPr lang="en-US" dirty="0"/>
              <a:t>Calculation tasks</a:t>
            </a:r>
          </a:p>
          <a:p>
            <a:pPr lvl="1"/>
            <a:r>
              <a:rPr lang="en-US" dirty="0"/>
              <a:t>Set up the spreadsheet</a:t>
            </a:r>
          </a:p>
          <a:p>
            <a:pPr lvl="1"/>
            <a:r>
              <a:rPr lang="en-US" dirty="0"/>
              <a:t>Determine how to capture the uncertainty (determine what to average out and what to track separately)</a:t>
            </a:r>
          </a:p>
          <a:p>
            <a:r>
              <a:rPr lang="en-US" dirty="0"/>
              <a:t>Interpretation tasks</a:t>
            </a:r>
          </a:p>
          <a:p>
            <a:pPr lvl="1"/>
            <a:r>
              <a:rPr lang="en-US" dirty="0"/>
              <a:t>(9) Identify key sources of uncertainty; (10) Build the case for the life loss estimates – why are the best estimate and/or range considered reasonable</a:t>
            </a:r>
          </a:p>
          <a:p>
            <a:pPr lvl="1"/>
            <a:r>
              <a:rPr lang="en-US" dirty="0"/>
              <a:t>Use the information to support a dam safety decision</a:t>
            </a:r>
          </a:p>
        </p:txBody>
      </p:sp>
    </p:spTree>
    <p:extLst>
      <p:ext uri="{BB962C8B-B14F-4D97-AF65-F5344CB8AC3E}">
        <p14:creationId xmlns:p14="http://schemas.microsoft.com/office/powerpoint/2010/main" val="1060841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Uncertainty bounds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7029450" cy="4352544"/>
          </a:xfrm>
        </p:spPr>
        <p:txBody>
          <a:bodyPr/>
          <a:lstStyle/>
          <a:p>
            <a:r>
              <a:rPr lang="en-US" dirty="0"/>
              <a:t>Based on the estimated probability (AFP) of the risk-controlling PFM and the size of the PAR, the total risk estimate is expected to plot close to guidelines.</a:t>
            </a:r>
          </a:p>
          <a:p>
            <a:r>
              <a:rPr lang="en-US" dirty="0"/>
              <a:t>It is the preliminary conclusion of the team that additional data will be needed (including data completely unrelated to the life loss estimates) before a decision can be made to modify the dam or not.</a:t>
            </a:r>
          </a:p>
          <a:p>
            <a:r>
              <a:rPr lang="en-US" dirty="0"/>
              <a:t>As such, the team should ensure that the depiction of uncertainty in the risk portrayal chart is consistent with any recommendations they intend to make.</a:t>
            </a:r>
          </a:p>
        </p:txBody>
      </p:sp>
      <p:pic>
        <p:nvPicPr>
          <p:cNvPr id="6" name="Picture 5" descr="Sample Estimated Life Loss chart">
            <a:extLst>
              <a:ext uri="{FF2B5EF4-FFF2-40B4-BE49-F238E27FC236}">
                <a16:creationId xmlns:a16="http://schemas.microsoft.com/office/drawing/2014/main" id="{A24CF76A-0AEE-446B-8004-4FA2DB0201DC}"/>
              </a:ext>
            </a:extLst>
          </p:cNvPr>
          <p:cNvPicPr>
            <a:picLocks noChangeAspect="1"/>
          </p:cNvPicPr>
          <p:nvPr/>
        </p:nvPicPr>
        <p:blipFill rotWithShape="1">
          <a:blip r:embed="rId2"/>
          <a:srcRect l="-1" r="-133"/>
          <a:stretch/>
        </p:blipFill>
        <p:spPr>
          <a:xfrm>
            <a:off x="8326360" y="1865313"/>
            <a:ext cx="3127456" cy="4184681"/>
          </a:xfrm>
          <a:prstGeom prst="rect">
            <a:avLst/>
          </a:prstGeom>
        </p:spPr>
      </p:pic>
    </p:spTree>
    <p:extLst>
      <p:ext uri="{BB962C8B-B14F-4D97-AF65-F5344CB8AC3E}">
        <p14:creationId xmlns:p14="http://schemas.microsoft.com/office/powerpoint/2010/main" val="1989395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Example spreadsheet calculations">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Example spreadsheet calculations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Best estimate (“Average”) fatality rates are being calculated as the arithmetic means of the upper and lower bound fatality rates </a:t>
            </a:r>
          </a:p>
          <a:p>
            <a:r>
              <a:rPr lang="en-US" dirty="0"/>
              <a:t>Team understands and accepts that the upper bound will dominate the arithmetic mean (but that may not always be the intent when the fatality rate range is selected)</a:t>
            </a:r>
          </a:p>
        </p:txBody>
      </p:sp>
      <p:pic>
        <p:nvPicPr>
          <p:cNvPr id="3" name="Picture 2" descr="Example spreadsheet calculations">
            <a:extLst>
              <a:ext uri="{FF2B5EF4-FFF2-40B4-BE49-F238E27FC236}">
                <a16:creationId xmlns:a16="http://schemas.microsoft.com/office/drawing/2014/main" id="{5E7A8812-ADDE-42EC-8662-103A8FD689E6}"/>
              </a:ext>
            </a:extLst>
          </p:cNvPr>
          <p:cNvPicPr>
            <a:picLocks noChangeAspect="1"/>
          </p:cNvPicPr>
          <p:nvPr/>
        </p:nvPicPr>
        <p:blipFill>
          <a:blip r:embed="rId2"/>
          <a:stretch>
            <a:fillRect/>
          </a:stretch>
        </p:blipFill>
        <p:spPr>
          <a:xfrm>
            <a:off x="548640" y="3629025"/>
            <a:ext cx="11247120" cy="2882942"/>
          </a:xfrm>
          <a:prstGeom prst="rect">
            <a:avLst/>
          </a:prstGeom>
        </p:spPr>
      </p:pic>
    </p:spTree>
    <p:extLst>
      <p:ext uri="{BB962C8B-B14F-4D97-AF65-F5344CB8AC3E}">
        <p14:creationId xmlns:p14="http://schemas.microsoft.com/office/powerpoint/2010/main" val="1742408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Example spreadsheet calculations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u="sng" dirty="0"/>
              <a:t>Average percentage of adequate warning</a:t>
            </a:r>
            <a:r>
              <a:rPr lang="en-US" dirty="0"/>
              <a:t> is calculated as 0.9 plus 0.1 times the percentage of those of the remaining 10 percent considered likely to get adequate warning (varies by reach and PAR type)</a:t>
            </a:r>
          </a:p>
        </p:txBody>
      </p:sp>
      <p:pic>
        <p:nvPicPr>
          <p:cNvPr id="3" name="Picture 2" descr="Example spreadsheet calculations">
            <a:extLst>
              <a:ext uri="{FF2B5EF4-FFF2-40B4-BE49-F238E27FC236}">
                <a16:creationId xmlns:a16="http://schemas.microsoft.com/office/drawing/2014/main" id="{4F97487C-7E25-4822-9985-082F6B8FF181}"/>
              </a:ext>
            </a:extLst>
          </p:cNvPr>
          <p:cNvPicPr>
            <a:picLocks noChangeAspect="1"/>
          </p:cNvPicPr>
          <p:nvPr/>
        </p:nvPicPr>
        <p:blipFill>
          <a:blip r:embed="rId2"/>
          <a:stretch>
            <a:fillRect/>
          </a:stretch>
        </p:blipFill>
        <p:spPr>
          <a:xfrm>
            <a:off x="457200" y="3429000"/>
            <a:ext cx="11247120" cy="2862903"/>
          </a:xfrm>
          <a:prstGeom prst="rect">
            <a:avLst/>
          </a:prstGeom>
        </p:spPr>
      </p:pic>
    </p:spTree>
    <p:extLst>
      <p:ext uri="{BB962C8B-B14F-4D97-AF65-F5344CB8AC3E}">
        <p14:creationId xmlns:p14="http://schemas.microsoft.com/office/powerpoint/2010/main" val="2860754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Example spreadsheet calculations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u="sng" dirty="0"/>
              <a:t>Average percentage of little to no warning</a:t>
            </a:r>
            <a:r>
              <a:rPr lang="en-US" dirty="0"/>
              <a:t> is equal to 0.1 times the percentage of those of the remaining 10 percent considered likely to get little to no warning (varies by reach and PAR type) </a:t>
            </a:r>
          </a:p>
        </p:txBody>
      </p:sp>
      <p:pic>
        <p:nvPicPr>
          <p:cNvPr id="3" name="Picture 2" descr="Example spreadsheet calculations">
            <a:extLst>
              <a:ext uri="{FF2B5EF4-FFF2-40B4-BE49-F238E27FC236}">
                <a16:creationId xmlns:a16="http://schemas.microsoft.com/office/drawing/2014/main" id="{C97515C6-B858-4468-B9FA-A6E9A03AC090}"/>
              </a:ext>
            </a:extLst>
          </p:cNvPr>
          <p:cNvPicPr>
            <a:picLocks noChangeAspect="1"/>
          </p:cNvPicPr>
          <p:nvPr/>
        </p:nvPicPr>
        <p:blipFill>
          <a:blip r:embed="rId2"/>
          <a:stretch>
            <a:fillRect/>
          </a:stretch>
        </p:blipFill>
        <p:spPr>
          <a:xfrm>
            <a:off x="457200" y="3429000"/>
            <a:ext cx="11247120" cy="2837441"/>
          </a:xfrm>
          <a:prstGeom prst="rect">
            <a:avLst/>
          </a:prstGeom>
        </p:spPr>
      </p:pic>
    </p:spTree>
    <p:extLst>
      <p:ext uri="{BB962C8B-B14F-4D97-AF65-F5344CB8AC3E}">
        <p14:creationId xmlns:p14="http://schemas.microsoft.com/office/powerpoint/2010/main" val="2368930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Example spreadsheet calculations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u="sng" dirty="0"/>
              <a:t>Best estimate life loss</a:t>
            </a:r>
            <a:r>
              <a:rPr lang="en-US" dirty="0"/>
              <a:t> is taken as the product of the subset PAR and the weighted average of the average Adequate warning and Little to no warning fatality rates</a:t>
            </a:r>
          </a:p>
        </p:txBody>
      </p:sp>
      <p:pic>
        <p:nvPicPr>
          <p:cNvPr id="3" name="Picture 2" descr="Example spreadsheet calculations">
            <a:extLst>
              <a:ext uri="{FF2B5EF4-FFF2-40B4-BE49-F238E27FC236}">
                <a16:creationId xmlns:a16="http://schemas.microsoft.com/office/drawing/2014/main" id="{3E893162-DFD8-4F03-9245-7BE153324201}"/>
              </a:ext>
            </a:extLst>
          </p:cNvPr>
          <p:cNvPicPr>
            <a:picLocks noChangeAspect="1"/>
          </p:cNvPicPr>
          <p:nvPr/>
        </p:nvPicPr>
        <p:blipFill>
          <a:blip r:embed="rId2"/>
          <a:stretch>
            <a:fillRect/>
          </a:stretch>
        </p:blipFill>
        <p:spPr>
          <a:xfrm>
            <a:off x="472440" y="3512926"/>
            <a:ext cx="11247120" cy="2879556"/>
          </a:xfrm>
          <a:prstGeom prst="rect">
            <a:avLst/>
          </a:prstGeom>
        </p:spPr>
      </p:pic>
    </p:spTree>
    <p:extLst>
      <p:ext uri="{BB962C8B-B14F-4D97-AF65-F5344CB8AC3E}">
        <p14:creationId xmlns:p14="http://schemas.microsoft.com/office/powerpoint/2010/main" val="1740382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Example spreadsheet calculations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For the </a:t>
            </a:r>
            <a:r>
              <a:rPr lang="en-US" u="sng" dirty="0"/>
              <a:t>upper and lower bound life loss estimates</a:t>
            </a:r>
            <a:r>
              <a:rPr lang="en-US" dirty="0"/>
              <a:t>, the calculation is repeated, but with the upper and lower bound fatality rates, respectively, used</a:t>
            </a:r>
          </a:p>
        </p:txBody>
      </p:sp>
      <p:pic>
        <p:nvPicPr>
          <p:cNvPr id="3" name="Picture 2" descr="Example spreadsheet calculations">
            <a:extLst>
              <a:ext uri="{FF2B5EF4-FFF2-40B4-BE49-F238E27FC236}">
                <a16:creationId xmlns:a16="http://schemas.microsoft.com/office/drawing/2014/main" id="{6DB04E19-F132-422F-8C5D-0C597B7C80BA}"/>
              </a:ext>
            </a:extLst>
          </p:cNvPr>
          <p:cNvPicPr>
            <a:picLocks noChangeAspect="1"/>
          </p:cNvPicPr>
          <p:nvPr/>
        </p:nvPicPr>
        <p:blipFill>
          <a:blip r:embed="rId2"/>
          <a:stretch>
            <a:fillRect/>
          </a:stretch>
        </p:blipFill>
        <p:spPr>
          <a:xfrm>
            <a:off x="457200" y="3478106"/>
            <a:ext cx="11247120" cy="2846539"/>
          </a:xfrm>
          <a:prstGeom prst="rect">
            <a:avLst/>
          </a:prstGeom>
        </p:spPr>
      </p:pic>
    </p:spTree>
    <p:extLst>
      <p:ext uri="{BB962C8B-B14F-4D97-AF65-F5344CB8AC3E}">
        <p14:creationId xmlns:p14="http://schemas.microsoft.com/office/powerpoint/2010/main" val="1238015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Example spreadsheet calculations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For the </a:t>
            </a:r>
            <a:r>
              <a:rPr lang="en-US" u="sng" dirty="0"/>
              <a:t>Recreational PAR reaches, the size of the PAR</a:t>
            </a:r>
            <a:r>
              <a:rPr lang="en-US" dirty="0"/>
              <a:t> is averaged with respect to seasonality (100% of the PAR is assumed to be present 70% of the time, 10% present the remaining 30% of the time)</a:t>
            </a:r>
          </a:p>
        </p:txBody>
      </p:sp>
      <p:pic>
        <p:nvPicPr>
          <p:cNvPr id="3" name="Picture 2" descr="Example spreadsheet calculations">
            <a:extLst>
              <a:ext uri="{FF2B5EF4-FFF2-40B4-BE49-F238E27FC236}">
                <a16:creationId xmlns:a16="http://schemas.microsoft.com/office/drawing/2014/main" id="{16B6694B-3117-4699-A0B6-85CB8EE8E0B5}"/>
              </a:ext>
            </a:extLst>
          </p:cNvPr>
          <p:cNvPicPr>
            <a:picLocks noChangeAspect="1"/>
          </p:cNvPicPr>
          <p:nvPr/>
        </p:nvPicPr>
        <p:blipFill>
          <a:blip r:embed="rId2"/>
          <a:stretch>
            <a:fillRect/>
          </a:stretch>
        </p:blipFill>
        <p:spPr>
          <a:xfrm>
            <a:off x="74947" y="3649091"/>
            <a:ext cx="12042106" cy="2843784"/>
          </a:xfrm>
          <a:prstGeom prst="rect">
            <a:avLst/>
          </a:prstGeom>
        </p:spPr>
      </p:pic>
    </p:spTree>
    <p:extLst>
      <p:ext uri="{BB962C8B-B14F-4D97-AF65-F5344CB8AC3E}">
        <p14:creationId xmlns:p14="http://schemas.microsoft.com/office/powerpoint/2010/main" val="715196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Example spreadsheet calculations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Total is obtained by summing over the PAR subsets for each Reach</a:t>
            </a:r>
          </a:p>
          <a:p>
            <a:r>
              <a:rPr lang="en-US" dirty="0"/>
              <a:t>Individual reach subtotals are reported as well</a:t>
            </a:r>
          </a:p>
        </p:txBody>
      </p:sp>
      <p:pic>
        <p:nvPicPr>
          <p:cNvPr id="3" name="Picture 2" descr="Example spreadsheet calculations">
            <a:extLst>
              <a:ext uri="{FF2B5EF4-FFF2-40B4-BE49-F238E27FC236}">
                <a16:creationId xmlns:a16="http://schemas.microsoft.com/office/drawing/2014/main" id="{97C59018-0FAB-4551-BE4E-4D25E7D3ABE1}"/>
              </a:ext>
            </a:extLst>
          </p:cNvPr>
          <p:cNvPicPr>
            <a:picLocks noChangeAspect="1"/>
          </p:cNvPicPr>
          <p:nvPr/>
        </p:nvPicPr>
        <p:blipFill>
          <a:blip r:embed="rId2"/>
          <a:stretch>
            <a:fillRect/>
          </a:stretch>
        </p:blipFill>
        <p:spPr>
          <a:xfrm>
            <a:off x="619083" y="3111541"/>
            <a:ext cx="10923353" cy="3209544"/>
          </a:xfrm>
          <a:prstGeom prst="rect">
            <a:avLst/>
          </a:prstGeom>
        </p:spPr>
      </p:pic>
    </p:spTree>
    <p:extLst>
      <p:ext uri="{BB962C8B-B14F-4D97-AF65-F5344CB8AC3E}">
        <p14:creationId xmlns:p14="http://schemas.microsoft.com/office/powerpoint/2010/main" val="1082613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Example spreadsheet calculations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Overall and individual-reach average fatality rates are also reported (calculated here as the best estimate divided by the size of the PAR)</a:t>
            </a:r>
          </a:p>
        </p:txBody>
      </p:sp>
      <p:pic>
        <p:nvPicPr>
          <p:cNvPr id="3" name="Picture 2" descr="Example spreadsheet calculations">
            <a:extLst>
              <a:ext uri="{FF2B5EF4-FFF2-40B4-BE49-F238E27FC236}">
                <a16:creationId xmlns:a16="http://schemas.microsoft.com/office/drawing/2014/main" id="{3651801D-7621-4EFD-9BD5-83C3632769D9}"/>
              </a:ext>
            </a:extLst>
          </p:cNvPr>
          <p:cNvPicPr>
            <a:picLocks noChangeAspect="1"/>
          </p:cNvPicPr>
          <p:nvPr/>
        </p:nvPicPr>
        <p:blipFill>
          <a:blip r:embed="rId2"/>
          <a:stretch>
            <a:fillRect/>
          </a:stretch>
        </p:blipFill>
        <p:spPr>
          <a:xfrm>
            <a:off x="472440" y="3181105"/>
            <a:ext cx="11247120" cy="3211377"/>
          </a:xfrm>
          <a:prstGeom prst="rect">
            <a:avLst/>
          </a:prstGeom>
        </p:spPr>
      </p:pic>
    </p:spTree>
    <p:extLst>
      <p:ext uri="{BB962C8B-B14F-4D97-AF65-F5344CB8AC3E}">
        <p14:creationId xmlns:p14="http://schemas.microsoft.com/office/powerpoint/2010/main" val="2283792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Calculation tasks – Results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Total estimated life loss is 133, ranging from 34 to 233</a:t>
            </a:r>
          </a:p>
          <a:p>
            <a:r>
              <a:rPr lang="en-US" dirty="0"/>
              <a:t>Highest fatality rates are in Reaches 1 and 2</a:t>
            </a:r>
          </a:p>
          <a:p>
            <a:r>
              <a:rPr lang="en-US" dirty="0"/>
              <a:t>Highest overall life loss occurs in Reach 3</a:t>
            </a:r>
          </a:p>
        </p:txBody>
      </p:sp>
      <p:graphicFrame>
        <p:nvGraphicFramePr>
          <p:cNvPr id="2" name="Table 5" descr="Table of Average Fatality Rates">
            <a:extLst>
              <a:ext uri="{FF2B5EF4-FFF2-40B4-BE49-F238E27FC236}">
                <a16:creationId xmlns:a16="http://schemas.microsoft.com/office/drawing/2014/main" id="{3A673B67-3062-4904-BD91-D0781C9723EC}"/>
              </a:ext>
            </a:extLst>
          </p:cNvPr>
          <p:cNvGraphicFramePr>
            <a:graphicFrameLocks noGrp="1"/>
          </p:cNvGraphicFramePr>
          <p:nvPr>
            <p:extLst>
              <p:ext uri="{D42A27DB-BD31-4B8C-83A1-F6EECF244321}">
                <p14:modId xmlns:p14="http://schemas.microsoft.com/office/powerpoint/2010/main" val="3158878468"/>
              </p:ext>
            </p:extLst>
          </p:nvPr>
        </p:nvGraphicFramePr>
        <p:xfrm>
          <a:off x="1919636" y="3429000"/>
          <a:ext cx="8322566" cy="1854200"/>
        </p:xfrm>
        <a:graphic>
          <a:graphicData uri="http://schemas.openxmlformats.org/drawingml/2006/table">
            <a:tbl>
              <a:tblPr firstRow="1" bandRow="1">
                <a:tableStyleId>{5940675A-B579-460E-94D1-54222C63F5DA}</a:tableStyleId>
              </a:tblPr>
              <a:tblGrid>
                <a:gridCol w="2254187">
                  <a:extLst>
                    <a:ext uri="{9D8B030D-6E8A-4147-A177-3AD203B41FA5}">
                      <a16:colId xmlns:a16="http://schemas.microsoft.com/office/drawing/2014/main" val="2200078601"/>
                    </a:ext>
                  </a:extLst>
                </a:gridCol>
                <a:gridCol w="773430">
                  <a:extLst>
                    <a:ext uri="{9D8B030D-6E8A-4147-A177-3AD203B41FA5}">
                      <a16:colId xmlns:a16="http://schemas.microsoft.com/office/drawing/2014/main" val="913978107"/>
                    </a:ext>
                  </a:extLst>
                </a:gridCol>
                <a:gridCol w="621411">
                  <a:extLst>
                    <a:ext uri="{9D8B030D-6E8A-4147-A177-3AD203B41FA5}">
                      <a16:colId xmlns:a16="http://schemas.microsoft.com/office/drawing/2014/main" val="323141827"/>
                    </a:ext>
                  </a:extLst>
                </a:gridCol>
                <a:gridCol w="1036193">
                  <a:extLst>
                    <a:ext uri="{9D8B030D-6E8A-4147-A177-3AD203B41FA5}">
                      <a16:colId xmlns:a16="http://schemas.microsoft.com/office/drawing/2014/main" val="3411470055"/>
                    </a:ext>
                  </a:extLst>
                </a:gridCol>
                <a:gridCol w="1088390">
                  <a:extLst>
                    <a:ext uri="{9D8B030D-6E8A-4147-A177-3AD203B41FA5}">
                      <a16:colId xmlns:a16="http://schemas.microsoft.com/office/drawing/2014/main" val="1172320742"/>
                    </a:ext>
                  </a:extLst>
                </a:gridCol>
                <a:gridCol w="693992">
                  <a:extLst>
                    <a:ext uri="{9D8B030D-6E8A-4147-A177-3AD203B41FA5}">
                      <a16:colId xmlns:a16="http://schemas.microsoft.com/office/drawing/2014/main" val="3679050778"/>
                    </a:ext>
                  </a:extLst>
                </a:gridCol>
                <a:gridCol w="1032193">
                  <a:extLst>
                    <a:ext uri="{9D8B030D-6E8A-4147-A177-3AD203B41FA5}">
                      <a16:colId xmlns:a16="http://schemas.microsoft.com/office/drawing/2014/main" val="3032357293"/>
                    </a:ext>
                  </a:extLst>
                </a:gridCol>
                <a:gridCol w="822770">
                  <a:extLst>
                    <a:ext uri="{9D8B030D-6E8A-4147-A177-3AD203B41FA5}">
                      <a16:colId xmlns:a16="http://schemas.microsoft.com/office/drawing/2014/main" val="2508919499"/>
                    </a:ext>
                  </a:extLst>
                </a:gridCol>
              </a:tblGrid>
              <a:tr h="370840">
                <a:tc>
                  <a:txBody>
                    <a:bodyPr/>
                    <a:lstStyle/>
                    <a:p>
                      <a:r>
                        <a:rPr lang="en-US" dirty="0"/>
                        <a:t>Average Fatality Rate</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r"/>
                      <a:r>
                        <a:rPr lang="en-US" dirty="0"/>
                        <a:t>Low</a:t>
                      </a:r>
                    </a:p>
                  </a:txBody>
                  <a:tcPr/>
                </a:tc>
                <a:tc>
                  <a:txBody>
                    <a:bodyPr/>
                    <a:lstStyle/>
                    <a:p>
                      <a:pPr algn="r"/>
                      <a:r>
                        <a:rPr lang="en-US" dirty="0"/>
                        <a:t>Best Est</a:t>
                      </a:r>
                    </a:p>
                  </a:txBody>
                  <a:tcPr/>
                </a:tc>
                <a:tc>
                  <a:txBody>
                    <a:bodyPr/>
                    <a:lstStyle/>
                    <a:p>
                      <a:pPr algn="r"/>
                      <a:r>
                        <a:rPr lang="en-US" dirty="0"/>
                        <a:t>High</a:t>
                      </a:r>
                    </a:p>
                  </a:txBody>
                  <a:tcPr/>
                </a:tc>
                <a:extLst>
                  <a:ext uri="{0D108BD9-81ED-4DB2-BD59-A6C34878D82A}">
                    <a16:rowId xmlns:a16="http://schemas.microsoft.com/office/drawing/2014/main" val="692166082"/>
                  </a:ext>
                </a:extLst>
              </a:tr>
              <a:tr h="370840">
                <a:tc>
                  <a:txBody>
                    <a:bodyPr/>
                    <a:lstStyle/>
                    <a:p>
                      <a:pPr algn="ctr"/>
                      <a:r>
                        <a:rPr lang="en-US" b="1" dirty="0"/>
                        <a:t>0.015</a:t>
                      </a:r>
                    </a:p>
                  </a:txBody>
                  <a:tcPr/>
                </a:tc>
                <a:tc>
                  <a:txBody>
                    <a:bodyPr/>
                    <a:lstStyle/>
                    <a:p>
                      <a:pPr algn="r"/>
                      <a:r>
                        <a:rPr lang="en-US" b="1" dirty="0"/>
                        <a:t>8867</a:t>
                      </a:r>
                    </a:p>
                  </a:txBody>
                  <a:tcPr/>
                </a:tc>
                <a:tc>
                  <a:txBody>
                    <a:bodyPr/>
                    <a:lstStyle/>
                    <a:p>
                      <a:r>
                        <a:rPr lang="en-US" b="1" dirty="0"/>
                        <a:t>PAR</a:t>
                      </a:r>
                    </a:p>
                  </a:txBody>
                  <a:tcPr/>
                </a:tc>
                <a:tc>
                  <a:txBody>
                    <a:bodyPr/>
                    <a:lstStyle/>
                    <a:p>
                      <a:pPr algn="l"/>
                      <a:r>
                        <a:rPr lang="en-US" b="1" dirty="0"/>
                        <a:t>Total</a:t>
                      </a:r>
                    </a:p>
                  </a:txBody>
                  <a:tcPr/>
                </a:tc>
                <a:tc>
                  <a:txBody>
                    <a:bodyPr/>
                    <a:lstStyle/>
                    <a:p>
                      <a:pPr algn="l"/>
                      <a:r>
                        <a:rPr lang="en-US" b="1" dirty="0"/>
                        <a:t>Life Loss</a:t>
                      </a:r>
                    </a:p>
                  </a:txBody>
                  <a:tcPr/>
                </a:tc>
                <a:tc>
                  <a:txBody>
                    <a:bodyPr/>
                    <a:lstStyle/>
                    <a:p>
                      <a:pPr algn="r"/>
                      <a:r>
                        <a:rPr lang="en-US" b="1" dirty="0"/>
                        <a:t>34</a:t>
                      </a:r>
                    </a:p>
                  </a:txBody>
                  <a:tcPr/>
                </a:tc>
                <a:tc>
                  <a:txBody>
                    <a:bodyPr/>
                    <a:lstStyle/>
                    <a:p>
                      <a:pPr algn="r"/>
                      <a:r>
                        <a:rPr lang="en-US" b="1" dirty="0"/>
                        <a:t>133</a:t>
                      </a:r>
                    </a:p>
                  </a:txBody>
                  <a:tcPr/>
                </a:tc>
                <a:tc>
                  <a:txBody>
                    <a:bodyPr/>
                    <a:lstStyle/>
                    <a:p>
                      <a:pPr algn="r"/>
                      <a:r>
                        <a:rPr lang="en-US" b="1" dirty="0"/>
                        <a:t>233</a:t>
                      </a:r>
                    </a:p>
                  </a:txBody>
                  <a:tcPr/>
                </a:tc>
                <a:extLst>
                  <a:ext uri="{0D108BD9-81ED-4DB2-BD59-A6C34878D82A}">
                    <a16:rowId xmlns:a16="http://schemas.microsoft.com/office/drawing/2014/main" val="1210790493"/>
                  </a:ext>
                </a:extLst>
              </a:tr>
              <a:tr h="370840">
                <a:tc>
                  <a:txBody>
                    <a:bodyPr/>
                    <a:lstStyle/>
                    <a:p>
                      <a:pPr algn="ctr"/>
                      <a:r>
                        <a:rPr lang="en-US" dirty="0"/>
                        <a:t>0.028</a:t>
                      </a:r>
                    </a:p>
                  </a:txBody>
                  <a:tcPr/>
                </a:tc>
                <a:tc>
                  <a:txBody>
                    <a:bodyPr/>
                    <a:lstStyle/>
                    <a:p>
                      <a:pPr algn="r"/>
                      <a:r>
                        <a:rPr lang="en-US" dirty="0"/>
                        <a:t>1422</a:t>
                      </a:r>
                    </a:p>
                  </a:txBody>
                  <a:tcPr/>
                </a:tc>
                <a:tc>
                  <a:txBody>
                    <a:bodyPr/>
                    <a:lstStyle/>
                    <a:p>
                      <a:r>
                        <a:rPr lang="en-US" dirty="0"/>
                        <a:t>PAR</a:t>
                      </a:r>
                    </a:p>
                  </a:txBody>
                  <a:tcPr/>
                </a:tc>
                <a:tc>
                  <a:txBody>
                    <a:bodyPr/>
                    <a:lstStyle/>
                    <a:p>
                      <a:pPr algn="l"/>
                      <a:r>
                        <a:rPr lang="en-US" dirty="0"/>
                        <a:t>Reach 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Life Loss</a:t>
                      </a:r>
                    </a:p>
                  </a:txBody>
                  <a:tcPr/>
                </a:tc>
                <a:tc>
                  <a:txBody>
                    <a:bodyPr/>
                    <a:lstStyle/>
                    <a:p>
                      <a:pPr algn="r"/>
                      <a:r>
                        <a:rPr lang="en-US" dirty="0"/>
                        <a:t>15.5</a:t>
                      </a:r>
                    </a:p>
                  </a:txBody>
                  <a:tcPr/>
                </a:tc>
                <a:tc>
                  <a:txBody>
                    <a:bodyPr/>
                    <a:lstStyle/>
                    <a:p>
                      <a:pPr algn="r"/>
                      <a:r>
                        <a:rPr lang="en-US" dirty="0"/>
                        <a:t>39.9</a:t>
                      </a:r>
                    </a:p>
                  </a:txBody>
                  <a:tcPr/>
                </a:tc>
                <a:tc>
                  <a:txBody>
                    <a:bodyPr/>
                    <a:lstStyle/>
                    <a:p>
                      <a:pPr algn="r"/>
                      <a:r>
                        <a:rPr lang="en-US" dirty="0"/>
                        <a:t>64.4</a:t>
                      </a:r>
                    </a:p>
                  </a:txBody>
                  <a:tcPr/>
                </a:tc>
                <a:extLst>
                  <a:ext uri="{0D108BD9-81ED-4DB2-BD59-A6C34878D82A}">
                    <a16:rowId xmlns:a16="http://schemas.microsoft.com/office/drawing/2014/main" val="3388030085"/>
                  </a:ext>
                </a:extLst>
              </a:tr>
              <a:tr h="370840">
                <a:tc>
                  <a:txBody>
                    <a:bodyPr/>
                    <a:lstStyle/>
                    <a:p>
                      <a:pPr algn="ctr"/>
                      <a:r>
                        <a:rPr lang="en-US" dirty="0"/>
                        <a:t>0.028</a:t>
                      </a:r>
                    </a:p>
                  </a:txBody>
                  <a:tcPr/>
                </a:tc>
                <a:tc>
                  <a:txBody>
                    <a:bodyPr/>
                    <a:lstStyle/>
                    <a:p>
                      <a:pPr algn="r"/>
                      <a:r>
                        <a:rPr lang="en-US" dirty="0"/>
                        <a:t>68</a:t>
                      </a:r>
                    </a:p>
                  </a:txBody>
                  <a:tcPr/>
                </a:tc>
                <a:tc>
                  <a:txBody>
                    <a:bodyPr/>
                    <a:lstStyle/>
                    <a:p>
                      <a:r>
                        <a:rPr lang="en-US" dirty="0"/>
                        <a:t>PAR</a:t>
                      </a:r>
                    </a:p>
                  </a:txBody>
                  <a:tcPr/>
                </a:tc>
                <a:tc>
                  <a:txBody>
                    <a:bodyPr/>
                    <a:lstStyle/>
                    <a:p>
                      <a:pPr algn="l"/>
                      <a:r>
                        <a:rPr lang="en-US" dirty="0"/>
                        <a:t>Reach 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Life Loss</a:t>
                      </a:r>
                    </a:p>
                  </a:txBody>
                  <a:tcPr/>
                </a:tc>
                <a:tc>
                  <a:txBody>
                    <a:bodyPr/>
                    <a:lstStyle/>
                    <a:p>
                      <a:pPr algn="r"/>
                      <a:r>
                        <a:rPr lang="en-US" dirty="0"/>
                        <a:t>0.7</a:t>
                      </a:r>
                    </a:p>
                  </a:txBody>
                  <a:tcPr/>
                </a:tc>
                <a:tc>
                  <a:txBody>
                    <a:bodyPr/>
                    <a:lstStyle/>
                    <a:p>
                      <a:pPr algn="r"/>
                      <a:r>
                        <a:rPr lang="en-US" dirty="0"/>
                        <a:t>1.9</a:t>
                      </a:r>
                    </a:p>
                  </a:txBody>
                  <a:tcPr/>
                </a:tc>
                <a:tc>
                  <a:txBody>
                    <a:bodyPr/>
                    <a:lstStyle/>
                    <a:p>
                      <a:pPr algn="r"/>
                      <a:r>
                        <a:rPr lang="en-US" dirty="0"/>
                        <a:t>3.1</a:t>
                      </a:r>
                    </a:p>
                  </a:txBody>
                  <a:tcPr/>
                </a:tc>
                <a:extLst>
                  <a:ext uri="{0D108BD9-81ED-4DB2-BD59-A6C34878D82A}">
                    <a16:rowId xmlns:a16="http://schemas.microsoft.com/office/drawing/2014/main" val="3644208027"/>
                  </a:ext>
                </a:extLst>
              </a:tr>
              <a:tr h="370840">
                <a:tc>
                  <a:txBody>
                    <a:bodyPr/>
                    <a:lstStyle/>
                    <a:p>
                      <a:pPr algn="ctr"/>
                      <a:r>
                        <a:rPr lang="en-US" dirty="0"/>
                        <a:t>0.012</a:t>
                      </a:r>
                    </a:p>
                  </a:txBody>
                  <a:tcPr/>
                </a:tc>
                <a:tc>
                  <a:txBody>
                    <a:bodyPr/>
                    <a:lstStyle/>
                    <a:p>
                      <a:pPr algn="r"/>
                      <a:r>
                        <a:rPr lang="en-US" dirty="0"/>
                        <a:t>7377</a:t>
                      </a:r>
                    </a:p>
                  </a:txBody>
                  <a:tcPr/>
                </a:tc>
                <a:tc>
                  <a:txBody>
                    <a:bodyPr/>
                    <a:lstStyle/>
                    <a:p>
                      <a:r>
                        <a:rPr lang="en-US" dirty="0"/>
                        <a:t>PAR</a:t>
                      </a:r>
                    </a:p>
                  </a:txBody>
                  <a:tcPr/>
                </a:tc>
                <a:tc>
                  <a:txBody>
                    <a:bodyPr/>
                    <a:lstStyle/>
                    <a:p>
                      <a:pPr algn="l"/>
                      <a:r>
                        <a:rPr lang="en-US" dirty="0"/>
                        <a:t>Reach 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Life Loss</a:t>
                      </a:r>
                    </a:p>
                  </a:txBody>
                  <a:tcPr/>
                </a:tc>
                <a:tc>
                  <a:txBody>
                    <a:bodyPr/>
                    <a:lstStyle/>
                    <a:p>
                      <a:pPr algn="r"/>
                      <a:r>
                        <a:rPr lang="en-US" dirty="0"/>
                        <a:t>17.5</a:t>
                      </a:r>
                    </a:p>
                  </a:txBody>
                  <a:tcPr/>
                </a:tc>
                <a:tc>
                  <a:txBody>
                    <a:bodyPr/>
                    <a:lstStyle/>
                    <a:p>
                      <a:pPr algn="r"/>
                      <a:r>
                        <a:rPr lang="en-US" dirty="0"/>
                        <a:t>91.5</a:t>
                      </a:r>
                    </a:p>
                  </a:txBody>
                  <a:tcPr/>
                </a:tc>
                <a:tc>
                  <a:txBody>
                    <a:bodyPr/>
                    <a:lstStyle/>
                    <a:p>
                      <a:pPr algn="r"/>
                      <a:r>
                        <a:rPr lang="en-US" dirty="0"/>
                        <a:t>165.5</a:t>
                      </a:r>
                    </a:p>
                  </a:txBody>
                  <a:tcPr/>
                </a:tc>
                <a:extLst>
                  <a:ext uri="{0D108BD9-81ED-4DB2-BD59-A6C34878D82A}">
                    <a16:rowId xmlns:a16="http://schemas.microsoft.com/office/drawing/2014/main" val="3564993110"/>
                  </a:ext>
                </a:extLst>
              </a:tr>
            </a:tbl>
          </a:graphicData>
        </a:graphic>
      </p:graphicFrame>
    </p:spTree>
    <p:extLst>
      <p:ext uri="{BB962C8B-B14F-4D97-AF65-F5344CB8AC3E}">
        <p14:creationId xmlns:p14="http://schemas.microsoft.com/office/powerpoint/2010/main" val="236389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RCEM process – this presentation</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normAutofit fontScale="92500"/>
          </a:bodyPr>
          <a:lstStyle/>
          <a:p>
            <a:r>
              <a:rPr lang="en-US" dirty="0"/>
              <a:t>Setup tasks</a:t>
            </a:r>
          </a:p>
          <a:p>
            <a:pPr lvl="1"/>
            <a:r>
              <a:rPr lang="en-US" dirty="0"/>
              <a:t>(1) </a:t>
            </a:r>
            <a:r>
              <a:rPr lang="en-US" strike="sngStrike" dirty="0">
                <a:solidFill>
                  <a:srgbClr val="FF0000"/>
                </a:solidFill>
              </a:rPr>
              <a:t>Select the most appropriate inundation scenarios</a:t>
            </a:r>
            <a:r>
              <a:rPr lang="en-US" dirty="0"/>
              <a:t>; (3) </a:t>
            </a:r>
            <a:r>
              <a:rPr lang="en-US" strike="sngStrike" dirty="0">
                <a:solidFill>
                  <a:srgbClr val="FF0000"/>
                </a:solidFill>
              </a:rPr>
              <a:t>Select inundation reaches</a:t>
            </a:r>
            <a:r>
              <a:rPr lang="en-US" dirty="0"/>
              <a:t>; (4) </a:t>
            </a:r>
            <a:r>
              <a:rPr lang="en-US" strike="sngStrike" dirty="0">
                <a:solidFill>
                  <a:srgbClr val="FF0000"/>
                </a:solidFill>
              </a:rPr>
              <a:t>Estimate flood severity</a:t>
            </a:r>
            <a:r>
              <a:rPr lang="en-US" dirty="0"/>
              <a:t>; (5) </a:t>
            </a:r>
            <a:r>
              <a:rPr lang="en-US" strike="sngStrike" dirty="0">
                <a:solidFill>
                  <a:srgbClr val="FF0000"/>
                </a:solidFill>
              </a:rPr>
              <a:t>Estimate PAR</a:t>
            </a:r>
            <a:r>
              <a:rPr lang="en-US" dirty="0"/>
              <a:t>; (6) Select warning partition; (2) </a:t>
            </a:r>
            <a:r>
              <a:rPr lang="en-US" strike="sngStrike" dirty="0">
                <a:solidFill>
                  <a:srgbClr val="FF0000"/>
                </a:solidFill>
              </a:rPr>
              <a:t>Select PAR temporal partition</a:t>
            </a:r>
            <a:r>
              <a:rPr lang="en-US" dirty="0"/>
              <a:t>; (7) Select fatality rates</a:t>
            </a:r>
          </a:p>
          <a:p>
            <a:r>
              <a:rPr lang="en-US" dirty="0"/>
              <a:t>Calculation tasks</a:t>
            </a:r>
          </a:p>
          <a:p>
            <a:pPr lvl="1"/>
            <a:r>
              <a:rPr lang="en-US" dirty="0"/>
              <a:t>Set up the spreadsheet</a:t>
            </a:r>
          </a:p>
          <a:p>
            <a:pPr lvl="1"/>
            <a:r>
              <a:rPr lang="en-US" dirty="0"/>
              <a:t>Determine how to capture the uncertainty (determine what to average out and what to track separately)</a:t>
            </a:r>
          </a:p>
          <a:p>
            <a:r>
              <a:rPr lang="en-US" dirty="0"/>
              <a:t>Interpretation tasks</a:t>
            </a:r>
          </a:p>
          <a:p>
            <a:pPr lvl="1"/>
            <a:r>
              <a:rPr lang="en-US" dirty="0"/>
              <a:t>(9) Identify key sources of uncertainty; (10) Build the case for the life loss estimates – why are the best estimate and/or range considered reasonable?</a:t>
            </a:r>
          </a:p>
          <a:p>
            <a:pPr lvl="1"/>
            <a:r>
              <a:rPr lang="en-US" dirty="0"/>
              <a:t>Use the information to support a dam safety decision</a:t>
            </a:r>
          </a:p>
        </p:txBody>
      </p:sp>
    </p:spTree>
    <p:extLst>
      <p:ext uri="{BB962C8B-B14F-4D97-AF65-F5344CB8AC3E}">
        <p14:creationId xmlns:p14="http://schemas.microsoft.com/office/powerpoint/2010/main" val="2380182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9336-A209-4BB8-B8BF-F0F367BC13D1}"/>
              </a:ext>
            </a:extLst>
          </p:cNvPr>
          <p:cNvSpPr>
            <a:spLocks noGrp="1"/>
          </p:cNvSpPr>
          <p:nvPr>
            <p:ph type="title"/>
          </p:nvPr>
        </p:nvSpPr>
        <p:spPr/>
        <p:txBody>
          <a:bodyPr/>
          <a:lstStyle/>
          <a:p>
            <a:r>
              <a:rPr lang="en-US" dirty="0"/>
              <a:t>Interpretation tasks</a:t>
            </a:r>
          </a:p>
        </p:txBody>
      </p:sp>
    </p:spTree>
    <p:extLst>
      <p:ext uri="{BB962C8B-B14F-4D97-AF65-F5344CB8AC3E}">
        <p14:creationId xmlns:p14="http://schemas.microsoft.com/office/powerpoint/2010/main" val="3886046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Key uncertainty sources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11325225" cy="4352544"/>
          </a:xfrm>
        </p:spPr>
        <p:txBody>
          <a:bodyPr/>
          <a:lstStyle/>
          <a:p>
            <a:r>
              <a:rPr lang="en-US" b="1" dirty="0"/>
              <a:t>The inundation maps correspond to a flood failure scenario (as well as a full, rather than a partial, breach scenario)</a:t>
            </a:r>
          </a:p>
          <a:p>
            <a:r>
              <a:rPr lang="en-US" dirty="0"/>
              <a:t>This likely results in the size of the PAR, as well as the DV values that some of the PAR are subjected to, being exaggerated</a:t>
            </a:r>
          </a:p>
          <a:p>
            <a:r>
              <a:rPr lang="en-US" dirty="0"/>
              <a:t>This source of uncertainty is considered reducible</a:t>
            </a:r>
          </a:p>
          <a:p>
            <a:r>
              <a:rPr lang="en-US" dirty="0"/>
              <a:t>A new inundation study and PAR study that are better tailored to the specifics of the controlling PFM could be developed</a:t>
            </a:r>
          </a:p>
          <a:p>
            <a:r>
              <a:rPr lang="en-US" dirty="0"/>
              <a:t>Some kind of improved breach modeling could also be performed (that takes into account the erosion resistance of the embankment)</a:t>
            </a:r>
          </a:p>
        </p:txBody>
      </p:sp>
    </p:spTree>
    <p:extLst>
      <p:ext uri="{BB962C8B-B14F-4D97-AF65-F5344CB8AC3E}">
        <p14:creationId xmlns:p14="http://schemas.microsoft.com/office/powerpoint/2010/main" val="2429856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Key uncertainty sources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11125200" cy="4352544"/>
          </a:xfrm>
        </p:spPr>
        <p:txBody>
          <a:bodyPr/>
          <a:lstStyle/>
          <a:p>
            <a:r>
              <a:rPr lang="en-US" b="1" dirty="0"/>
              <a:t>Variability in the number of recreational users</a:t>
            </a:r>
          </a:p>
          <a:p>
            <a:r>
              <a:rPr lang="en-US" dirty="0"/>
              <a:t>The number of recreational users present on a given day (e.g., during the high season) cannot be precisely defined</a:t>
            </a:r>
          </a:p>
          <a:p>
            <a:r>
              <a:rPr lang="en-US" dirty="0"/>
              <a:t>More generally, the number of fatalities will depend on the actual number of people present within the inundation area, which is a random variable</a:t>
            </a:r>
          </a:p>
          <a:p>
            <a:r>
              <a:rPr lang="en-US" dirty="0"/>
              <a:t>Additional conversations with State Park staff could give a better sense of weekend and weekday variations</a:t>
            </a:r>
          </a:p>
          <a:p>
            <a:r>
              <a:rPr lang="en-US" dirty="0"/>
              <a:t>For all intents and purposes, this source of uncertainty is considered irreducible (primarily aleatory, not epistemic)</a:t>
            </a:r>
          </a:p>
        </p:txBody>
      </p:sp>
    </p:spTree>
    <p:extLst>
      <p:ext uri="{BB962C8B-B14F-4D97-AF65-F5344CB8AC3E}">
        <p14:creationId xmlns:p14="http://schemas.microsoft.com/office/powerpoint/2010/main" val="3961725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Key uncertainty sources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11144250" cy="4352544"/>
          </a:xfrm>
        </p:spPr>
        <p:txBody>
          <a:bodyPr/>
          <a:lstStyle/>
          <a:p>
            <a:r>
              <a:rPr lang="en-US" b="1" dirty="0"/>
              <a:t>The hotel-occupant PAR in Dam Town has not been quantified.</a:t>
            </a:r>
          </a:p>
          <a:p>
            <a:r>
              <a:rPr lang="en-US" dirty="0"/>
              <a:t>There could potentially be several hundred people present that have not been accounted for in the PAR estimates.</a:t>
            </a:r>
          </a:p>
          <a:p>
            <a:r>
              <a:rPr lang="en-US" dirty="0"/>
              <a:t>This source of uncertainty is considered reducible.</a:t>
            </a:r>
          </a:p>
          <a:p>
            <a:r>
              <a:rPr lang="en-US" dirty="0"/>
              <a:t>Conversations with hotel staff could help improve understanding of occupancy patterns.</a:t>
            </a:r>
          </a:p>
          <a:p>
            <a:r>
              <a:rPr lang="en-US" dirty="0"/>
              <a:t>While there will remain an element of uncertainty that is irreducible (since the actual number of hotel occupants on a given day is a random variable), right now we know very little about this PAR subset, so our understanding can potentially be improved.</a:t>
            </a:r>
          </a:p>
        </p:txBody>
      </p:sp>
    </p:spTree>
    <p:extLst>
      <p:ext uri="{BB962C8B-B14F-4D97-AF65-F5344CB8AC3E}">
        <p14:creationId xmlns:p14="http://schemas.microsoft.com/office/powerpoint/2010/main" val="764749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Key uncertainty sources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11125200" cy="4352544"/>
          </a:xfrm>
        </p:spPr>
        <p:txBody>
          <a:bodyPr/>
          <a:lstStyle/>
          <a:p>
            <a:r>
              <a:rPr lang="en-US" b="1" dirty="0"/>
              <a:t>The results are highly sensitive to how the warning partition is selected (general observation about the RCEM process)</a:t>
            </a:r>
          </a:p>
          <a:p>
            <a:r>
              <a:rPr lang="en-US" dirty="0"/>
              <a:t>An alternative set of uncertainty bounds could be generated by running a suite of warning partitions through the spreadsheet</a:t>
            </a:r>
          </a:p>
          <a:p>
            <a:r>
              <a:rPr lang="en-US" dirty="0"/>
              <a:t>However, the overall uncertainty associated with the warning partition is considered irreducible because the actual warning time is a random variable</a:t>
            </a:r>
          </a:p>
          <a:p>
            <a:r>
              <a:rPr lang="en-US" dirty="0"/>
              <a:t>This is why it is especially important to build the case for the warning partition selected by the team</a:t>
            </a:r>
          </a:p>
        </p:txBody>
      </p:sp>
    </p:spTree>
    <p:extLst>
      <p:ext uri="{BB962C8B-B14F-4D97-AF65-F5344CB8AC3E}">
        <p14:creationId xmlns:p14="http://schemas.microsoft.com/office/powerpoint/2010/main" val="2669628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Are the results reasonable?</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11704638" cy="3138487"/>
          </a:xfrm>
        </p:spPr>
        <p:txBody>
          <a:bodyPr/>
          <a:lstStyle/>
          <a:p>
            <a:r>
              <a:rPr lang="en-US" b="1" dirty="0"/>
              <a:t>Broadly speaking, yes</a:t>
            </a:r>
          </a:p>
          <a:p>
            <a:r>
              <a:rPr lang="en-US" dirty="0"/>
              <a:t>It seems plausible that the failure of a large, but well monitored, embankment under static conditions could result in about 100 fatalities out of the roughly 9000 individuals present downstream</a:t>
            </a:r>
          </a:p>
          <a:p>
            <a:r>
              <a:rPr lang="en-US" dirty="0"/>
              <a:t>Reasonable for Reach 3 to control because it has the highest PAR</a:t>
            </a:r>
          </a:p>
          <a:p>
            <a:r>
              <a:rPr lang="en-US" dirty="0"/>
              <a:t>Reasonable for Reaches 1 and 2 to have the highest fatality rates because they are closest to the dam and would have less warning time (if for no other reason than faster leading edge travel times)</a:t>
            </a:r>
          </a:p>
        </p:txBody>
      </p:sp>
      <p:graphicFrame>
        <p:nvGraphicFramePr>
          <p:cNvPr id="7" name="Table 5" descr="Table of Average Fatality Rates">
            <a:extLst>
              <a:ext uri="{FF2B5EF4-FFF2-40B4-BE49-F238E27FC236}">
                <a16:creationId xmlns:a16="http://schemas.microsoft.com/office/drawing/2014/main" id="{E8AFC3EC-4B1D-4A93-B5C7-EE53D823C112}"/>
              </a:ext>
            </a:extLst>
          </p:cNvPr>
          <p:cNvGraphicFramePr>
            <a:graphicFrameLocks noGrp="1"/>
          </p:cNvGraphicFramePr>
          <p:nvPr>
            <p:extLst>
              <p:ext uri="{D42A27DB-BD31-4B8C-83A1-F6EECF244321}">
                <p14:modId xmlns:p14="http://schemas.microsoft.com/office/powerpoint/2010/main" val="4257120184"/>
              </p:ext>
            </p:extLst>
          </p:nvPr>
        </p:nvGraphicFramePr>
        <p:xfrm>
          <a:off x="2624010" y="5003800"/>
          <a:ext cx="6943979" cy="1726940"/>
        </p:xfrm>
        <a:graphic>
          <a:graphicData uri="http://schemas.openxmlformats.org/drawingml/2006/table">
            <a:tbl>
              <a:tblPr firstRow="1" bandRow="1">
                <a:tableStyleId>{5940675A-B579-460E-94D1-54222C63F5DA}</a:tableStyleId>
              </a:tblPr>
              <a:tblGrid>
                <a:gridCol w="1791462">
                  <a:extLst>
                    <a:ext uri="{9D8B030D-6E8A-4147-A177-3AD203B41FA5}">
                      <a16:colId xmlns:a16="http://schemas.microsoft.com/office/drawing/2014/main" val="2200078601"/>
                    </a:ext>
                  </a:extLst>
                </a:gridCol>
                <a:gridCol w="646430">
                  <a:extLst>
                    <a:ext uri="{9D8B030D-6E8A-4147-A177-3AD203B41FA5}">
                      <a16:colId xmlns:a16="http://schemas.microsoft.com/office/drawing/2014/main" val="913978107"/>
                    </a:ext>
                  </a:extLst>
                </a:gridCol>
                <a:gridCol w="525018">
                  <a:extLst>
                    <a:ext uri="{9D8B030D-6E8A-4147-A177-3AD203B41FA5}">
                      <a16:colId xmlns:a16="http://schemas.microsoft.com/office/drawing/2014/main" val="323141827"/>
                    </a:ext>
                  </a:extLst>
                </a:gridCol>
                <a:gridCol w="846582">
                  <a:extLst>
                    <a:ext uri="{9D8B030D-6E8A-4147-A177-3AD203B41FA5}">
                      <a16:colId xmlns:a16="http://schemas.microsoft.com/office/drawing/2014/main" val="3411470055"/>
                    </a:ext>
                  </a:extLst>
                </a:gridCol>
                <a:gridCol w="886460">
                  <a:extLst>
                    <a:ext uri="{9D8B030D-6E8A-4147-A177-3AD203B41FA5}">
                      <a16:colId xmlns:a16="http://schemas.microsoft.com/office/drawing/2014/main" val="1172320742"/>
                    </a:ext>
                  </a:extLst>
                </a:gridCol>
                <a:gridCol w="583565">
                  <a:extLst>
                    <a:ext uri="{9D8B030D-6E8A-4147-A177-3AD203B41FA5}">
                      <a16:colId xmlns:a16="http://schemas.microsoft.com/office/drawing/2014/main" val="3679050778"/>
                    </a:ext>
                  </a:extLst>
                </a:gridCol>
                <a:gridCol w="841692">
                  <a:extLst>
                    <a:ext uri="{9D8B030D-6E8A-4147-A177-3AD203B41FA5}">
                      <a16:colId xmlns:a16="http://schemas.microsoft.com/office/drawing/2014/main" val="3032357293"/>
                    </a:ext>
                  </a:extLst>
                </a:gridCol>
                <a:gridCol w="822770">
                  <a:extLst>
                    <a:ext uri="{9D8B030D-6E8A-4147-A177-3AD203B41FA5}">
                      <a16:colId xmlns:a16="http://schemas.microsoft.com/office/drawing/2014/main" val="2508919499"/>
                    </a:ext>
                  </a:extLst>
                </a:gridCol>
              </a:tblGrid>
              <a:tr h="345388">
                <a:tc>
                  <a:txBody>
                    <a:bodyPr/>
                    <a:lstStyle/>
                    <a:p>
                      <a:r>
                        <a:rPr lang="en-US" sz="1400" dirty="0"/>
                        <a:t>Average Fatality Rate</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pPr algn="r"/>
                      <a:r>
                        <a:rPr lang="en-US" sz="1400" dirty="0"/>
                        <a:t>Low</a:t>
                      </a:r>
                    </a:p>
                  </a:txBody>
                  <a:tcPr/>
                </a:tc>
                <a:tc>
                  <a:txBody>
                    <a:bodyPr/>
                    <a:lstStyle/>
                    <a:p>
                      <a:pPr algn="r"/>
                      <a:r>
                        <a:rPr lang="en-US" sz="1400" dirty="0"/>
                        <a:t>Best Est</a:t>
                      </a:r>
                    </a:p>
                  </a:txBody>
                  <a:tcPr/>
                </a:tc>
                <a:tc>
                  <a:txBody>
                    <a:bodyPr/>
                    <a:lstStyle/>
                    <a:p>
                      <a:pPr algn="r"/>
                      <a:r>
                        <a:rPr lang="en-US" sz="1400" dirty="0"/>
                        <a:t>High</a:t>
                      </a:r>
                    </a:p>
                  </a:txBody>
                  <a:tcPr/>
                </a:tc>
                <a:extLst>
                  <a:ext uri="{0D108BD9-81ED-4DB2-BD59-A6C34878D82A}">
                    <a16:rowId xmlns:a16="http://schemas.microsoft.com/office/drawing/2014/main" val="692166082"/>
                  </a:ext>
                </a:extLst>
              </a:tr>
              <a:tr h="345388">
                <a:tc>
                  <a:txBody>
                    <a:bodyPr/>
                    <a:lstStyle/>
                    <a:p>
                      <a:pPr algn="ctr"/>
                      <a:r>
                        <a:rPr lang="en-US" sz="1400" b="1" dirty="0"/>
                        <a:t>0.015</a:t>
                      </a:r>
                    </a:p>
                  </a:txBody>
                  <a:tcPr/>
                </a:tc>
                <a:tc>
                  <a:txBody>
                    <a:bodyPr/>
                    <a:lstStyle/>
                    <a:p>
                      <a:pPr algn="r"/>
                      <a:r>
                        <a:rPr lang="en-US" sz="1400" b="1" dirty="0"/>
                        <a:t>8867</a:t>
                      </a:r>
                    </a:p>
                  </a:txBody>
                  <a:tcPr/>
                </a:tc>
                <a:tc>
                  <a:txBody>
                    <a:bodyPr/>
                    <a:lstStyle/>
                    <a:p>
                      <a:r>
                        <a:rPr lang="en-US" sz="1400" b="1" dirty="0"/>
                        <a:t>PAR</a:t>
                      </a:r>
                    </a:p>
                  </a:txBody>
                  <a:tcPr/>
                </a:tc>
                <a:tc>
                  <a:txBody>
                    <a:bodyPr/>
                    <a:lstStyle/>
                    <a:p>
                      <a:pPr algn="l"/>
                      <a:r>
                        <a:rPr lang="en-US" sz="1400" b="1" dirty="0"/>
                        <a:t>Total</a:t>
                      </a:r>
                    </a:p>
                  </a:txBody>
                  <a:tcPr/>
                </a:tc>
                <a:tc>
                  <a:txBody>
                    <a:bodyPr/>
                    <a:lstStyle/>
                    <a:p>
                      <a:pPr algn="l"/>
                      <a:r>
                        <a:rPr lang="en-US" sz="1400" b="1" dirty="0"/>
                        <a:t>Life Loss</a:t>
                      </a:r>
                    </a:p>
                  </a:txBody>
                  <a:tcPr/>
                </a:tc>
                <a:tc>
                  <a:txBody>
                    <a:bodyPr/>
                    <a:lstStyle/>
                    <a:p>
                      <a:pPr algn="r"/>
                      <a:r>
                        <a:rPr lang="en-US" sz="1400" b="1" dirty="0"/>
                        <a:t>34</a:t>
                      </a:r>
                    </a:p>
                  </a:txBody>
                  <a:tcPr/>
                </a:tc>
                <a:tc>
                  <a:txBody>
                    <a:bodyPr/>
                    <a:lstStyle/>
                    <a:p>
                      <a:pPr algn="r"/>
                      <a:r>
                        <a:rPr lang="en-US" sz="1400" b="1" dirty="0"/>
                        <a:t>133</a:t>
                      </a:r>
                    </a:p>
                  </a:txBody>
                  <a:tcPr/>
                </a:tc>
                <a:tc>
                  <a:txBody>
                    <a:bodyPr/>
                    <a:lstStyle/>
                    <a:p>
                      <a:pPr algn="r"/>
                      <a:r>
                        <a:rPr lang="en-US" sz="1400" b="1" dirty="0"/>
                        <a:t>233</a:t>
                      </a:r>
                    </a:p>
                  </a:txBody>
                  <a:tcPr/>
                </a:tc>
                <a:extLst>
                  <a:ext uri="{0D108BD9-81ED-4DB2-BD59-A6C34878D82A}">
                    <a16:rowId xmlns:a16="http://schemas.microsoft.com/office/drawing/2014/main" val="1210790493"/>
                  </a:ext>
                </a:extLst>
              </a:tr>
              <a:tr h="345388">
                <a:tc>
                  <a:txBody>
                    <a:bodyPr/>
                    <a:lstStyle/>
                    <a:p>
                      <a:pPr algn="ctr"/>
                      <a:r>
                        <a:rPr lang="en-US" sz="1400" dirty="0"/>
                        <a:t>0.028</a:t>
                      </a:r>
                    </a:p>
                  </a:txBody>
                  <a:tcPr/>
                </a:tc>
                <a:tc>
                  <a:txBody>
                    <a:bodyPr/>
                    <a:lstStyle/>
                    <a:p>
                      <a:pPr algn="r"/>
                      <a:r>
                        <a:rPr lang="en-US" sz="1400" dirty="0"/>
                        <a:t>1422</a:t>
                      </a:r>
                    </a:p>
                  </a:txBody>
                  <a:tcPr/>
                </a:tc>
                <a:tc>
                  <a:txBody>
                    <a:bodyPr/>
                    <a:lstStyle/>
                    <a:p>
                      <a:r>
                        <a:rPr lang="en-US" sz="1400" dirty="0"/>
                        <a:t>PAR</a:t>
                      </a:r>
                    </a:p>
                  </a:txBody>
                  <a:tcPr/>
                </a:tc>
                <a:tc>
                  <a:txBody>
                    <a:bodyPr/>
                    <a:lstStyle/>
                    <a:p>
                      <a:pPr algn="l"/>
                      <a:r>
                        <a:rPr lang="en-US" sz="1400" dirty="0"/>
                        <a:t>Reach 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Life Loss</a:t>
                      </a:r>
                    </a:p>
                  </a:txBody>
                  <a:tcPr/>
                </a:tc>
                <a:tc>
                  <a:txBody>
                    <a:bodyPr/>
                    <a:lstStyle/>
                    <a:p>
                      <a:pPr algn="r"/>
                      <a:r>
                        <a:rPr lang="en-US" sz="1400" dirty="0"/>
                        <a:t>15.5</a:t>
                      </a:r>
                    </a:p>
                  </a:txBody>
                  <a:tcPr/>
                </a:tc>
                <a:tc>
                  <a:txBody>
                    <a:bodyPr/>
                    <a:lstStyle/>
                    <a:p>
                      <a:pPr algn="r"/>
                      <a:r>
                        <a:rPr lang="en-US" sz="1400" dirty="0"/>
                        <a:t>39.9</a:t>
                      </a:r>
                    </a:p>
                  </a:txBody>
                  <a:tcPr/>
                </a:tc>
                <a:tc>
                  <a:txBody>
                    <a:bodyPr/>
                    <a:lstStyle/>
                    <a:p>
                      <a:pPr algn="r"/>
                      <a:r>
                        <a:rPr lang="en-US" sz="1400" dirty="0"/>
                        <a:t>64.4</a:t>
                      </a:r>
                    </a:p>
                  </a:txBody>
                  <a:tcPr/>
                </a:tc>
                <a:extLst>
                  <a:ext uri="{0D108BD9-81ED-4DB2-BD59-A6C34878D82A}">
                    <a16:rowId xmlns:a16="http://schemas.microsoft.com/office/drawing/2014/main" val="3388030085"/>
                  </a:ext>
                </a:extLst>
              </a:tr>
              <a:tr h="345388">
                <a:tc>
                  <a:txBody>
                    <a:bodyPr/>
                    <a:lstStyle/>
                    <a:p>
                      <a:pPr algn="ctr"/>
                      <a:r>
                        <a:rPr lang="en-US" sz="1400" dirty="0"/>
                        <a:t>0.028</a:t>
                      </a:r>
                    </a:p>
                  </a:txBody>
                  <a:tcPr/>
                </a:tc>
                <a:tc>
                  <a:txBody>
                    <a:bodyPr/>
                    <a:lstStyle/>
                    <a:p>
                      <a:pPr algn="r"/>
                      <a:r>
                        <a:rPr lang="en-US" sz="1400" dirty="0"/>
                        <a:t>68</a:t>
                      </a:r>
                    </a:p>
                  </a:txBody>
                  <a:tcPr/>
                </a:tc>
                <a:tc>
                  <a:txBody>
                    <a:bodyPr/>
                    <a:lstStyle/>
                    <a:p>
                      <a:r>
                        <a:rPr lang="en-US" sz="1400" dirty="0"/>
                        <a:t>PAR</a:t>
                      </a:r>
                    </a:p>
                  </a:txBody>
                  <a:tcPr/>
                </a:tc>
                <a:tc>
                  <a:txBody>
                    <a:bodyPr/>
                    <a:lstStyle/>
                    <a:p>
                      <a:pPr algn="l"/>
                      <a:r>
                        <a:rPr lang="en-US" sz="1400" dirty="0"/>
                        <a:t>Reach 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Life Loss</a:t>
                      </a:r>
                    </a:p>
                  </a:txBody>
                  <a:tcPr/>
                </a:tc>
                <a:tc>
                  <a:txBody>
                    <a:bodyPr/>
                    <a:lstStyle/>
                    <a:p>
                      <a:pPr algn="r"/>
                      <a:r>
                        <a:rPr lang="en-US" sz="1400" dirty="0"/>
                        <a:t>0.7</a:t>
                      </a:r>
                    </a:p>
                  </a:txBody>
                  <a:tcPr/>
                </a:tc>
                <a:tc>
                  <a:txBody>
                    <a:bodyPr/>
                    <a:lstStyle/>
                    <a:p>
                      <a:pPr algn="r"/>
                      <a:r>
                        <a:rPr lang="en-US" sz="1400" dirty="0"/>
                        <a:t>1.9</a:t>
                      </a:r>
                    </a:p>
                  </a:txBody>
                  <a:tcPr/>
                </a:tc>
                <a:tc>
                  <a:txBody>
                    <a:bodyPr/>
                    <a:lstStyle/>
                    <a:p>
                      <a:pPr algn="r"/>
                      <a:r>
                        <a:rPr lang="en-US" sz="1400" dirty="0"/>
                        <a:t>3.1</a:t>
                      </a:r>
                    </a:p>
                  </a:txBody>
                  <a:tcPr/>
                </a:tc>
                <a:extLst>
                  <a:ext uri="{0D108BD9-81ED-4DB2-BD59-A6C34878D82A}">
                    <a16:rowId xmlns:a16="http://schemas.microsoft.com/office/drawing/2014/main" val="3644208027"/>
                  </a:ext>
                </a:extLst>
              </a:tr>
              <a:tr h="345388">
                <a:tc>
                  <a:txBody>
                    <a:bodyPr/>
                    <a:lstStyle/>
                    <a:p>
                      <a:pPr algn="ctr"/>
                      <a:r>
                        <a:rPr lang="en-US" sz="1400" dirty="0"/>
                        <a:t>0.012</a:t>
                      </a:r>
                    </a:p>
                  </a:txBody>
                  <a:tcPr/>
                </a:tc>
                <a:tc>
                  <a:txBody>
                    <a:bodyPr/>
                    <a:lstStyle/>
                    <a:p>
                      <a:pPr algn="r"/>
                      <a:r>
                        <a:rPr lang="en-US" sz="1400" dirty="0"/>
                        <a:t>7377</a:t>
                      </a:r>
                    </a:p>
                  </a:txBody>
                  <a:tcPr/>
                </a:tc>
                <a:tc>
                  <a:txBody>
                    <a:bodyPr/>
                    <a:lstStyle/>
                    <a:p>
                      <a:r>
                        <a:rPr lang="en-US" sz="1400" dirty="0"/>
                        <a:t>PAR</a:t>
                      </a:r>
                    </a:p>
                  </a:txBody>
                  <a:tcPr/>
                </a:tc>
                <a:tc>
                  <a:txBody>
                    <a:bodyPr/>
                    <a:lstStyle/>
                    <a:p>
                      <a:pPr algn="l"/>
                      <a:r>
                        <a:rPr lang="en-US" sz="1400" dirty="0"/>
                        <a:t>Reach 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Life Loss</a:t>
                      </a:r>
                    </a:p>
                  </a:txBody>
                  <a:tcPr/>
                </a:tc>
                <a:tc>
                  <a:txBody>
                    <a:bodyPr/>
                    <a:lstStyle/>
                    <a:p>
                      <a:pPr algn="r"/>
                      <a:r>
                        <a:rPr lang="en-US" sz="1400" dirty="0"/>
                        <a:t>17.5</a:t>
                      </a:r>
                    </a:p>
                  </a:txBody>
                  <a:tcPr/>
                </a:tc>
                <a:tc>
                  <a:txBody>
                    <a:bodyPr/>
                    <a:lstStyle/>
                    <a:p>
                      <a:pPr algn="r"/>
                      <a:r>
                        <a:rPr lang="en-US" sz="1400" dirty="0"/>
                        <a:t>91.5</a:t>
                      </a:r>
                    </a:p>
                  </a:txBody>
                  <a:tcPr/>
                </a:tc>
                <a:tc>
                  <a:txBody>
                    <a:bodyPr/>
                    <a:lstStyle/>
                    <a:p>
                      <a:pPr algn="r"/>
                      <a:r>
                        <a:rPr lang="en-US" sz="1400" dirty="0"/>
                        <a:t>165.5</a:t>
                      </a:r>
                    </a:p>
                  </a:txBody>
                  <a:tcPr/>
                </a:tc>
                <a:extLst>
                  <a:ext uri="{0D108BD9-81ED-4DB2-BD59-A6C34878D82A}">
                    <a16:rowId xmlns:a16="http://schemas.microsoft.com/office/drawing/2014/main" val="3564993110"/>
                  </a:ext>
                </a:extLst>
              </a:tr>
            </a:tbl>
          </a:graphicData>
        </a:graphic>
      </p:graphicFrame>
    </p:spTree>
    <p:extLst>
      <p:ext uri="{BB962C8B-B14F-4D97-AF65-F5344CB8AC3E}">
        <p14:creationId xmlns:p14="http://schemas.microsoft.com/office/powerpoint/2010/main" val="1421741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Are the results reasonable?</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3730841" cy="4352544"/>
          </a:xfrm>
        </p:spPr>
        <p:txBody>
          <a:bodyPr/>
          <a:lstStyle/>
          <a:p>
            <a:r>
              <a:rPr lang="en-US" dirty="0"/>
              <a:t>The overall fatality rate of 0.015 is within a few percentage points</a:t>
            </a:r>
            <a:br>
              <a:rPr lang="en-US" dirty="0"/>
            </a:br>
            <a:r>
              <a:rPr lang="en-US" dirty="0"/>
              <a:t>of a number of well</a:t>
            </a:r>
            <a:br>
              <a:rPr lang="en-US" dirty="0"/>
            </a:br>
            <a:r>
              <a:rPr lang="en-US" dirty="0"/>
              <a:t>documented Adequate warning case histories</a:t>
            </a:r>
          </a:p>
          <a:p>
            <a:pPr lvl="1"/>
            <a:r>
              <a:rPr lang="en-US" dirty="0"/>
              <a:t>Including those of Teton Dam (Wilford) and Canyon Lake Dam (Rapid City)</a:t>
            </a:r>
          </a:p>
        </p:txBody>
      </p:sp>
      <p:pic>
        <p:nvPicPr>
          <p:cNvPr id="6" name="Picture 5" descr="Sample Depth/Velocity (DV) chart">
            <a:extLst>
              <a:ext uri="{FF2B5EF4-FFF2-40B4-BE49-F238E27FC236}">
                <a16:creationId xmlns:a16="http://schemas.microsoft.com/office/drawing/2014/main" id="{00E553EC-82E7-4320-95F6-CB7648558B66}"/>
              </a:ext>
            </a:extLst>
          </p:cNvPr>
          <p:cNvPicPr>
            <a:picLocks noChangeAspect="1"/>
          </p:cNvPicPr>
          <p:nvPr/>
        </p:nvPicPr>
        <p:blipFill>
          <a:blip r:embed="rId2"/>
          <a:stretch>
            <a:fillRect/>
          </a:stretch>
        </p:blipFill>
        <p:spPr>
          <a:xfrm>
            <a:off x="4260542" y="1761001"/>
            <a:ext cx="7702858" cy="4824557"/>
          </a:xfrm>
          <a:prstGeom prst="rect">
            <a:avLst/>
          </a:prstGeom>
        </p:spPr>
      </p:pic>
      <p:sp>
        <p:nvSpPr>
          <p:cNvPr id="2" name="Rectangle 1">
            <a:extLst>
              <a:ext uri="{FF2B5EF4-FFF2-40B4-BE49-F238E27FC236}">
                <a16:creationId xmlns:a16="http://schemas.microsoft.com/office/drawing/2014/main" id="{40FCDEB2-CB2F-471D-B013-74B03E8B157D}"/>
              </a:ext>
              <a:ext uri="{C183D7F6-B498-43B3-948B-1728B52AA6E4}">
                <adec:decorative xmlns:adec="http://schemas.microsoft.com/office/drawing/2017/decorative" val="1"/>
              </a:ext>
            </a:extLst>
          </p:cNvPr>
          <p:cNvSpPr/>
          <p:nvPr/>
        </p:nvSpPr>
        <p:spPr>
          <a:xfrm>
            <a:off x="4856085" y="3213717"/>
            <a:ext cx="4545367" cy="399495"/>
          </a:xfrm>
          <a:prstGeom prst="rect">
            <a:avLst/>
          </a:prstGeom>
          <a:solidFill>
            <a:srgbClr val="5B9BD5">
              <a:alpha val="30980"/>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473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Are the results reasonable?</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5932503" cy="4352544"/>
          </a:xfrm>
        </p:spPr>
        <p:txBody>
          <a:bodyPr/>
          <a:lstStyle/>
          <a:p>
            <a:r>
              <a:rPr lang="en-US" dirty="0"/>
              <a:t>Teton Dam – Wilford (1976)</a:t>
            </a:r>
          </a:p>
          <a:p>
            <a:r>
              <a:rPr lang="en-US" dirty="0"/>
              <a:t>Small town located 8.4 miles downstream of dam (similar to Dam Town vs. Cactus Dam)</a:t>
            </a:r>
          </a:p>
          <a:p>
            <a:r>
              <a:rPr lang="en-US" dirty="0"/>
              <a:t>Similarly sized dam and reservoir</a:t>
            </a:r>
          </a:p>
          <a:p>
            <a:r>
              <a:rPr lang="en-US" dirty="0"/>
              <a:t>Warning issued, but some did not leave, while others came back to retrieve possessions</a:t>
            </a:r>
          </a:p>
          <a:p>
            <a:r>
              <a:rPr lang="en-US" dirty="0"/>
              <a:t>Arrival of flooding cut off the available evacuation routes</a:t>
            </a:r>
          </a:p>
        </p:txBody>
      </p:sp>
      <p:pic>
        <p:nvPicPr>
          <p:cNvPr id="2" name="Picture 1" descr="Aerial view of Teton Dam - Wilford">
            <a:extLst>
              <a:ext uri="{FF2B5EF4-FFF2-40B4-BE49-F238E27FC236}">
                <a16:creationId xmlns:a16="http://schemas.microsoft.com/office/drawing/2014/main" id="{E5CE7D0A-46D2-43BC-8E81-4CCA60691BC3}"/>
              </a:ext>
            </a:extLst>
          </p:cNvPr>
          <p:cNvPicPr>
            <a:picLocks noChangeAspect="1"/>
          </p:cNvPicPr>
          <p:nvPr/>
        </p:nvPicPr>
        <p:blipFill>
          <a:blip r:embed="rId2"/>
          <a:stretch>
            <a:fillRect/>
          </a:stretch>
        </p:blipFill>
        <p:spPr>
          <a:xfrm>
            <a:off x="7756864" y="1442391"/>
            <a:ext cx="3858087" cy="2521329"/>
          </a:xfrm>
          <a:prstGeom prst="rect">
            <a:avLst/>
          </a:prstGeom>
        </p:spPr>
      </p:pic>
      <p:pic>
        <p:nvPicPr>
          <p:cNvPr id="3" name="Picture 2" descr="Aerial view of flooding from Teton Dam collapse in 1976.">
            <a:extLst>
              <a:ext uri="{FF2B5EF4-FFF2-40B4-BE49-F238E27FC236}">
                <a16:creationId xmlns:a16="http://schemas.microsoft.com/office/drawing/2014/main" id="{95680710-2B7D-4E60-9119-C82C920F7471}"/>
              </a:ext>
            </a:extLst>
          </p:cNvPr>
          <p:cNvPicPr>
            <a:picLocks noChangeAspect="1"/>
          </p:cNvPicPr>
          <p:nvPr/>
        </p:nvPicPr>
        <p:blipFill>
          <a:blip r:embed="rId3"/>
          <a:stretch>
            <a:fillRect/>
          </a:stretch>
        </p:blipFill>
        <p:spPr>
          <a:xfrm>
            <a:off x="7756864" y="4046335"/>
            <a:ext cx="3858087" cy="2630635"/>
          </a:xfrm>
          <a:prstGeom prst="rect">
            <a:avLst/>
          </a:prstGeom>
        </p:spPr>
      </p:pic>
    </p:spTree>
    <p:extLst>
      <p:ext uri="{BB962C8B-B14F-4D97-AF65-F5344CB8AC3E}">
        <p14:creationId xmlns:p14="http://schemas.microsoft.com/office/powerpoint/2010/main" val="3335143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Are the results reasonable?</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1" y="1865313"/>
            <a:ext cx="6861028" cy="4352544"/>
          </a:xfrm>
        </p:spPr>
        <p:txBody>
          <a:bodyPr/>
          <a:lstStyle/>
          <a:p>
            <a:r>
              <a:rPr lang="en-US" dirty="0"/>
              <a:t>Canyon Lake Dam (1972)</a:t>
            </a:r>
          </a:p>
          <a:p>
            <a:r>
              <a:rPr lang="en-US" dirty="0"/>
              <a:t>PAR of about 9000 in Rapid City, similar to that of Southwest City</a:t>
            </a:r>
          </a:p>
          <a:p>
            <a:r>
              <a:rPr lang="en-US" dirty="0"/>
              <a:t>162 fatalities downstream of dam (versus 133 calculated for Cactus Dam)</a:t>
            </a:r>
          </a:p>
          <a:p>
            <a:r>
              <a:rPr lang="en-US" dirty="0"/>
              <a:t>Failure occurred at night, (whereas the life loss estimate for Cactus Dam includes the possibility of both a daytime and nighttime failure)</a:t>
            </a:r>
          </a:p>
          <a:p>
            <a:endParaRPr lang="en-US" dirty="0"/>
          </a:p>
        </p:txBody>
      </p:sp>
      <p:pic>
        <p:nvPicPr>
          <p:cNvPr id="2" name="Picture 1" descr="Destroyed home from Canyon Lake Dam failure.">
            <a:extLst>
              <a:ext uri="{FF2B5EF4-FFF2-40B4-BE49-F238E27FC236}">
                <a16:creationId xmlns:a16="http://schemas.microsoft.com/office/drawing/2014/main" id="{9476962E-18D8-4061-A2EB-30DFFD48D92C}"/>
              </a:ext>
            </a:extLst>
          </p:cNvPr>
          <p:cNvPicPr>
            <a:picLocks noChangeAspect="1"/>
          </p:cNvPicPr>
          <p:nvPr/>
        </p:nvPicPr>
        <p:blipFill>
          <a:blip r:embed="rId2"/>
          <a:stretch>
            <a:fillRect/>
          </a:stretch>
        </p:blipFill>
        <p:spPr>
          <a:xfrm>
            <a:off x="7671208" y="1504277"/>
            <a:ext cx="3639367" cy="2890169"/>
          </a:xfrm>
          <a:prstGeom prst="rect">
            <a:avLst/>
          </a:prstGeom>
        </p:spPr>
      </p:pic>
      <p:pic>
        <p:nvPicPr>
          <p:cNvPr id="3" name="Picture 2" descr="Pile up of cars from Canyon Lake Dam failure.">
            <a:extLst>
              <a:ext uri="{FF2B5EF4-FFF2-40B4-BE49-F238E27FC236}">
                <a16:creationId xmlns:a16="http://schemas.microsoft.com/office/drawing/2014/main" id="{D2246BDC-336A-41FA-BD81-EC23D544BD2B}"/>
              </a:ext>
            </a:extLst>
          </p:cNvPr>
          <p:cNvPicPr>
            <a:picLocks noChangeAspect="1"/>
          </p:cNvPicPr>
          <p:nvPr/>
        </p:nvPicPr>
        <p:blipFill rotWithShape="1">
          <a:blip r:embed="rId3"/>
          <a:srcRect b="3593"/>
          <a:stretch/>
        </p:blipFill>
        <p:spPr>
          <a:xfrm>
            <a:off x="7671208" y="4518271"/>
            <a:ext cx="3639367" cy="2175937"/>
          </a:xfrm>
          <a:prstGeom prst="rect">
            <a:avLst/>
          </a:prstGeom>
        </p:spPr>
      </p:pic>
    </p:spTree>
    <p:extLst>
      <p:ext uri="{BB962C8B-B14F-4D97-AF65-F5344CB8AC3E}">
        <p14:creationId xmlns:p14="http://schemas.microsoft.com/office/powerpoint/2010/main" val="1134824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Are the results reasonable?</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11134725" cy="4352544"/>
          </a:xfrm>
        </p:spPr>
        <p:txBody>
          <a:bodyPr/>
          <a:lstStyle/>
          <a:p>
            <a:r>
              <a:rPr lang="en-US" dirty="0"/>
              <a:t>As noted in the discussion on uncertainty sources, the results are sensitive to changes in the warning partition. For example, if all of the “remaining 10 percent” were assumed to get Little to no warning, the life loss best estimate would increase from 133 to 435</a:t>
            </a:r>
          </a:p>
          <a:p>
            <a:r>
              <a:rPr lang="en-US" dirty="0"/>
              <a:t>However, the warning partition selected appears reasonable for a dam as heavily instrumented and as frequently staffed as Cactus Dam</a:t>
            </a:r>
          </a:p>
          <a:p>
            <a:r>
              <a:rPr lang="en-US" dirty="0"/>
              <a:t>It is difficult to envision a scenario where the PFM of concern initiates, progresses, and develops over the weekend (or overnight) without prior evidence of a worsening condition being observed</a:t>
            </a:r>
          </a:p>
          <a:p>
            <a:pPr lvl="1"/>
            <a:r>
              <a:rPr lang="en-US" dirty="0"/>
              <a:t>This would be inconsistent with the erosion resistance of the embankment and the relatively predictable performance to date</a:t>
            </a:r>
          </a:p>
        </p:txBody>
      </p:sp>
    </p:spTree>
    <p:extLst>
      <p:ext uri="{BB962C8B-B14F-4D97-AF65-F5344CB8AC3E}">
        <p14:creationId xmlns:p14="http://schemas.microsoft.com/office/powerpoint/2010/main" val="3184273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Example problem overview</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Cactus Dam is a 300-foot high embankment structure </a:t>
            </a:r>
            <a:br>
              <a:rPr lang="en-US" dirty="0"/>
            </a:br>
            <a:r>
              <a:rPr lang="en-US" dirty="0"/>
              <a:t>located in the southwestern United States.</a:t>
            </a:r>
          </a:p>
          <a:p>
            <a:r>
              <a:rPr lang="en-US" dirty="0"/>
              <a:t>The dam was constructed in 1970 and has had a </a:t>
            </a:r>
            <a:br>
              <a:rPr lang="en-US" dirty="0"/>
            </a:br>
            <a:r>
              <a:rPr lang="en-US" dirty="0"/>
              <a:t>history of seepage through the right abutment.</a:t>
            </a:r>
          </a:p>
          <a:p>
            <a:r>
              <a:rPr lang="en-US" dirty="0"/>
              <a:t>After the last periodic review, a recommendation was made </a:t>
            </a:r>
            <a:br>
              <a:rPr lang="en-US" dirty="0"/>
            </a:br>
            <a:r>
              <a:rPr lang="en-US" dirty="0"/>
              <a:t>to collect additional seepage data and re-evaluate the risk of </a:t>
            </a:r>
            <a:br>
              <a:rPr lang="en-US" dirty="0"/>
            </a:br>
            <a:r>
              <a:rPr lang="en-US" dirty="0"/>
              <a:t>internal erosion along the right abutment contact under normal </a:t>
            </a:r>
            <a:br>
              <a:rPr lang="en-US" dirty="0"/>
            </a:br>
            <a:r>
              <a:rPr lang="en-US" dirty="0"/>
              <a:t>operating conditions.</a:t>
            </a:r>
          </a:p>
          <a:p>
            <a:r>
              <a:rPr lang="en-US" dirty="0"/>
              <a:t>As part of the risk analysis, the life loss estimates associated </a:t>
            </a:r>
            <a:br>
              <a:rPr lang="en-US" dirty="0"/>
            </a:br>
            <a:r>
              <a:rPr lang="en-US" dirty="0"/>
              <a:t>with the right abutment internal erosion potential failure mode </a:t>
            </a:r>
            <a:br>
              <a:rPr lang="en-US" dirty="0"/>
            </a:br>
            <a:r>
              <a:rPr lang="en-US" dirty="0"/>
              <a:t>will need to be updated.</a:t>
            </a:r>
          </a:p>
        </p:txBody>
      </p:sp>
      <p:pic>
        <p:nvPicPr>
          <p:cNvPr id="3" name="Picture 2" descr="A cactus in a rocky area">
            <a:extLst>
              <a:ext uri="{FF2B5EF4-FFF2-40B4-BE49-F238E27FC236}">
                <a16:creationId xmlns:a16="http://schemas.microsoft.com/office/drawing/2014/main" id="{5E256A15-4977-4E63-AB06-34F94E0C6780}"/>
              </a:ext>
            </a:extLst>
          </p:cNvPr>
          <p:cNvPicPr>
            <a:picLocks noChangeAspect="1"/>
          </p:cNvPicPr>
          <p:nvPr/>
        </p:nvPicPr>
        <p:blipFill>
          <a:blip r:embed="rId2"/>
          <a:stretch>
            <a:fillRect/>
          </a:stretch>
        </p:blipFill>
        <p:spPr>
          <a:xfrm>
            <a:off x="8796029" y="1865313"/>
            <a:ext cx="3051484" cy="4068035"/>
          </a:xfrm>
          <a:prstGeom prst="rect">
            <a:avLst/>
          </a:prstGeom>
        </p:spPr>
      </p:pic>
    </p:spTree>
    <p:extLst>
      <p:ext uri="{BB962C8B-B14F-4D97-AF65-F5344CB8AC3E}">
        <p14:creationId xmlns:p14="http://schemas.microsoft.com/office/powerpoint/2010/main" val="781085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Are the results reasonable?</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11225216" cy="4352544"/>
          </a:xfrm>
        </p:spPr>
        <p:txBody>
          <a:bodyPr/>
          <a:lstStyle/>
          <a:p>
            <a:r>
              <a:rPr lang="en-US" dirty="0"/>
              <a:t>It should also be emphasized that the key seepage measurement points are automated and programmed to send out alarm notifications if the performance parameters are exceeded.</a:t>
            </a:r>
          </a:p>
          <a:p>
            <a:r>
              <a:rPr lang="en-US" dirty="0"/>
              <a:t>Nearly all of the right abutment seeps are directed toward measurement points, and for this PFM it seems unlikely that a breach would not be preceded by a period of increasing seepage.</a:t>
            </a:r>
          </a:p>
          <a:p>
            <a:r>
              <a:rPr lang="en-US" dirty="0"/>
              <a:t>The data transmittal system has recently been tested with multiple staff correctly receiving the alarm notifications.</a:t>
            </a:r>
          </a:p>
          <a:p>
            <a:r>
              <a:rPr lang="en-US" dirty="0"/>
              <a:t>Based on these factors, it is probable that the majority of the downstream PAR will have significant warning time.</a:t>
            </a:r>
          </a:p>
        </p:txBody>
      </p:sp>
    </p:spTree>
    <p:extLst>
      <p:ext uri="{BB962C8B-B14F-4D97-AF65-F5344CB8AC3E}">
        <p14:creationId xmlns:p14="http://schemas.microsoft.com/office/powerpoint/2010/main" val="2402545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Interpretation – Wrapping it up</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7610475" cy="4352544"/>
          </a:xfrm>
        </p:spPr>
        <p:txBody>
          <a:bodyPr/>
          <a:lstStyle/>
          <a:p>
            <a:r>
              <a:rPr lang="en-US" dirty="0"/>
              <a:t>Based on the final portrayal of risk, the team recommended that additional information be developed, including improved field geology data, updated inundation mapping, and an updated PAR study</a:t>
            </a:r>
          </a:p>
          <a:p>
            <a:r>
              <a:rPr lang="en-US" dirty="0"/>
              <a:t>In this case, it was judged that the information obtained from all three of these areas could potentially change the interpretation of risk</a:t>
            </a:r>
          </a:p>
          <a:p>
            <a:r>
              <a:rPr lang="en-US" dirty="0"/>
              <a:t>The results of these studies could be helpful in supporting a future decision regarding the need to modify the dam</a:t>
            </a:r>
          </a:p>
        </p:txBody>
      </p:sp>
      <p:pic>
        <p:nvPicPr>
          <p:cNvPr id="6" name="Picture 5" descr="Sample Estimated Life Loss chart">
            <a:extLst>
              <a:ext uri="{FF2B5EF4-FFF2-40B4-BE49-F238E27FC236}">
                <a16:creationId xmlns:a16="http://schemas.microsoft.com/office/drawing/2014/main" id="{831C6B31-F46B-4A95-9DBD-0A5E7E538BFC}"/>
              </a:ext>
            </a:extLst>
          </p:cNvPr>
          <p:cNvPicPr>
            <a:picLocks noChangeAspect="1"/>
          </p:cNvPicPr>
          <p:nvPr/>
        </p:nvPicPr>
        <p:blipFill>
          <a:blip r:embed="rId2"/>
          <a:stretch>
            <a:fillRect/>
          </a:stretch>
        </p:blipFill>
        <p:spPr>
          <a:xfrm>
            <a:off x="8530622" y="1865313"/>
            <a:ext cx="3248582" cy="4352544"/>
          </a:xfrm>
          <a:prstGeom prst="rect">
            <a:avLst/>
          </a:prstGeom>
        </p:spPr>
      </p:pic>
    </p:spTree>
    <p:extLst>
      <p:ext uri="{BB962C8B-B14F-4D97-AF65-F5344CB8AC3E}">
        <p14:creationId xmlns:p14="http://schemas.microsoft.com/office/powerpoint/2010/main" val="2905170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RCEM process: Key takeaways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10934700" cy="4352544"/>
          </a:xfrm>
        </p:spPr>
        <p:txBody>
          <a:bodyPr>
            <a:normAutofit fontScale="92500"/>
          </a:bodyPr>
          <a:lstStyle/>
          <a:p>
            <a:r>
              <a:rPr lang="en-US" dirty="0"/>
              <a:t>The RCEM process offers a lot of flexibility to users.</a:t>
            </a:r>
          </a:p>
          <a:p>
            <a:r>
              <a:rPr lang="en-US" dirty="0"/>
              <a:t>However, it also requires engineering judgment to be applied.</a:t>
            </a:r>
          </a:p>
          <a:p>
            <a:r>
              <a:rPr lang="en-US" dirty="0"/>
              <a:t>There is no set procedure for establishing uncertainty bounds. The manner in which they are selected should be consistent with the point that the team is trying to make (which could in some cases be an iterative process).</a:t>
            </a:r>
          </a:p>
          <a:p>
            <a:r>
              <a:rPr lang="en-US" dirty="0"/>
              <a:t>The team should be aware that if the best estimate fatality rate is calculated as the simple average of the upper and lower bound fatality rates, this could result in a best estimate that is closer to the upper bound than intuition would suggest.</a:t>
            </a:r>
          </a:p>
          <a:p>
            <a:r>
              <a:rPr lang="en-US" dirty="0"/>
              <a:t>The case must always be built for the life loss estimates that are being presented. </a:t>
            </a:r>
          </a:p>
          <a:p>
            <a:r>
              <a:rPr lang="en-US" dirty="0"/>
              <a:t>Since different solutions are possible, the numbers are not considered meaningful unless it can be demonstrated that they are reasonable.</a:t>
            </a:r>
          </a:p>
        </p:txBody>
      </p:sp>
    </p:spTree>
    <p:extLst>
      <p:ext uri="{BB962C8B-B14F-4D97-AF65-F5344CB8AC3E}">
        <p14:creationId xmlns:p14="http://schemas.microsoft.com/office/powerpoint/2010/main" val="2176390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RCEM process: Key takeaways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865313"/>
            <a:ext cx="11077575" cy="4352544"/>
          </a:xfrm>
        </p:spPr>
        <p:txBody>
          <a:bodyPr>
            <a:normAutofit fontScale="85000" lnSpcReduction="10000"/>
          </a:bodyPr>
          <a:lstStyle/>
          <a:p>
            <a:r>
              <a:rPr lang="en-US" dirty="0"/>
              <a:t>Advocates for the use of alternative consequence estimation methodologies are quick to point out that when the RCEM process is used, different teams working with the same information can come up with different results.</a:t>
            </a:r>
          </a:p>
          <a:p>
            <a:r>
              <a:rPr lang="en-US" dirty="0"/>
              <a:t>From Reclamation’s perspective, this is not viewed as a weakness of the process. The ability to capture different perspectives at different points in the periodic review process can lead to an improved long-term understanding of the risk.</a:t>
            </a:r>
          </a:p>
          <a:p>
            <a:r>
              <a:rPr lang="en-US" dirty="0"/>
              <a:t>Reclamation views its dam safety decision process as </a:t>
            </a:r>
            <a:r>
              <a:rPr lang="en-US" i="1" dirty="0"/>
              <a:t>risk informed</a:t>
            </a:r>
            <a:r>
              <a:rPr lang="en-US" dirty="0"/>
              <a:t>, rather than “risk based”. As such, we are not interested in applying a methodology wherein the numbers make the decisions for us.</a:t>
            </a:r>
          </a:p>
          <a:p>
            <a:r>
              <a:rPr lang="en-US" dirty="0"/>
              <a:t>In a risk informed process, the numbers should support (and be developed so as to support) the decision, not the other way around. From that perspective, the numbers do not need to be exact in order to be useful.</a:t>
            </a:r>
          </a:p>
        </p:txBody>
      </p:sp>
    </p:spTree>
    <p:extLst>
      <p:ext uri="{BB962C8B-B14F-4D97-AF65-F5344CB8AC3E}">
        <p14:creationId xmlns:p14="http://schemas.microsoft.com/office/powerpoint/2010/main" val="2196752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ontact Slide Option 2 group">
            <a:extLst>
              <a:ext uri="{FF2B5EF4-FFF2-40B4-BE49-F238E27FC236}">
                <a16:creationId xmlns:a16="http://schemas.microsoft.com/office/drawing/2014/main" id="{F8B47473-8649-494B-A0EB-B58523C16865}"/>
              </a:ext>
            </a:extLst>
          </p:cNvPr>
          <p:cNvGrpSpPr/>
          <p:nvPr/>
        </p:nvGrpSpPr>
        <p:grpSpPr>
          <a:xfrm>
            <a:off x="3048000" y="2032728"/>
            <a:ext cx="6096000" cy="3914500"/>
            <a:chOff x="3048000" y="2032728"/>
            <a:chExt cx="6096000" cy="3914500"/>
          </a:xfrm>
        </p:grpSpPr>
        <p:sp>
          <p:nvSpPr>
            <p:cNvPr id="6" name="Rectangle 5">
              <a:extLst>
                <a:ext uri="{FF2B5EF4-FFF2-40B4-BE49-F238E27FC236}">
                  <a16:creationId xmlns:a16="http://schemas.microsoft.com/office/drawing/2014/main" id="{AFE754E2-F4FB-8E4E-98EB-82D6BA5E5617}"/>
                </a:ext>
              </a:extLst>
            </p:cNvPr>
            <p:cNvSpPr/>
            <p:nvPr/>
          </p:nvSpPr>
          <p:spPr>
            <a:xfrm>
              <a:off x="3048000" y="2032728"/>
              <a:ext cx="6096000" cy="1200329"/>
            </a:xfrm>
            <a:prstGeom prst="rect">
              <a:avLst/>
            </a:prstGeom>
          </p:spPr>
          <p:txBody>
            <a:bodyPr>
              <a:spAutoFit/>
            </a:bodyPr>
            <a:lstStyle/>
            <a:p>
              <a:pPr algn="ctr">
                <a:lnSpc>
                  <a:spcPct val="100000"/>
                </a:lnSpc>
                <a:spcBef>
                  <a:spcPct val="0"/>
                </a:spcBef>
                <a:buNone/>
              </a:pPr>
              <a:r>
                <a:rPr lang="en-US" altLang="en-US" dirty="0">
                  <a:solidFill>
                    <a:schemeClr val="bg1"/>
                  </a:solidFill>
                </a:rPr>
                <a:t>Dom Galic</a:t>
              </a:r>
            </a:p>
            <a:p>
              <a:pPr algn="ctr">
                <a:lnSpc>
                  <a:spcPct val="100000"/>
                </a:lnSpc>
                <a:spcBef>
                  <a:spcPct val="0"/>
                </a:spcBef>
                <a:buNone/>
              </a:pPr>
              <a:r>
                <a:rPr lang="en-US" altLang="en-US" dirty="0">
                  <a:solidFill>
                    <a:schemeClr val="bg1"/>
                  </a:solidFill>
                </a:rPr>
                <a:t>Bureau of Reclamation</a:t>
              </a:r>
            </a:p>
            <a:p>
              <a:pPr algn="ctr">
                <a:lnSpc>
                  <a:spcPct val="100000"/>
                </a:lnSpc>
                <a:spcBef>
                  <a:spcPct val="0"/>
                </a:spcBef>
                <a:buNone/>
              </a:pPr>
              <a:r>
                <a:rPr lang="en-US" altLang="en-US" dirty="0">
                  <a:solidFill>
                    <a:schemeClr val="bg1"/>
                  </a:solidFill>
                  <a:hlinkClick r:id="rId3">
                    <a:extLst>
                      <a:ext uri="{A12FA001-AC4F-418D-AE19-62706E023703}">
                        <ahyp:hlinkClr xmlns:ahyp="http://schemas.microsoft.com/office/drawing/2018/hyperlinkcolor" val="tx"/>
                      </a:ext>
                    </a:extLst>
                  </a:hlinkClick>
                </a:rPr>
                <a:t>dgalic@usbr.gov</a:t>
              </a:r>
              <a:r>
                <a:rPr lang="en-US" altLang="en-US" dirty="0">
                  <a:solidFill>
                    <a:schemeClr val="bg1"/>
                  </a:solidFill>
                </a:rPr>
                <a:t> </a:t>
              </a:r>
            </a:p>
            <a:p>
              <a:pPr algn="ctr">
                <a:lnSpc>
                  <a:spcPct val="100000"/>
                </a:lnSpc>
                <a:spcBef>
                  <a:spcPct val="0"/>
                </a:spcBef>
                <a:buNone/>
              </a:pPr>
              <a:endParaRPr lang="en-US" altLang="en-US" u="sng" dirty="0">
                <a:solidFill>
                  <a:schemeClr val="bg1"/>
                </a:solidFill>
              </a:endParaRPr>
            </a:p>
          </p:txBody>
        </p:sp>
        <p:pic>
          <p:nvPicPr>
            <p:cNvPr id="5" name="Picture 4" descr="U.S. Department of Homeland Security Seal, Federal Emergency Management Agency (FEMA)">
              <a:extLst>
                <a:ext uri="{FF2B5EF4-FFF2-40B4-BE49-F238E27FC236}">
                  <a16:creationId xmlns:a16="http://schemas.microsoft.com/office/drawing/2014/main" id="{6BB693A3-D63F-4E42-A384-55677088ABDA}"/>
                </a:ext>
              </a:extLst>
            </p:cNvPr>
            <p:cNvPicPr>
              <a:picLocks noChangeAspect="1"/>
            </p:cNvPicPr>
            <p:nvPr/>
          </p:nvPicPr>
          <p:blipFill>
            <a:blip r:embed="rId4"/>
            <a:stretch>
              <a:fillRect/>
            </a:stretch>
          </p:blipFill>
          <p:spPr>
            <a:xfrm>
              <a:off x="3813628" y="4517135"/>
              <a:ext cx="4013200" cy="1430093"/>
            </a:xfrm>
            <a:prstGeom prst="rect">
              <a:avLst/>
            </a:prstGeom>
          </p:spPr>
        </p:pic>
      </p:grpSp>
      <p:sp>
        <p:nvSpPr>
          <p:cNvPr id="2" name="Title 1" hidden="1">
            <a:extLst>
              <a:ext uri="{FF2B5EF4-FFF2-40B4-BE49-F238E27FC236}">
                <a16:creationId xmlns:a16="http://schemas.microsoft.com/office/drawing/2014/main" id="{09CDB8F0-17F5-734B-952C-0DEA2ADE6CA0}"/>
              </a:ext>
            </a:extLst>
          </p:cNvPr>
          <p:cNvSpPr>
            <a:spLocks noGrp="1"/>
          </p:cNvSpPr>
          <p:nvPr>
            <p:ph type="title"/>
          </p:nvPr>
        </p:nvSpPr>
        <p:spPr/>
        <p:txBody>
          <a:bodyPr/>
          <a:lstStyle/>
          <a:p>
            <a:r>
              <a:rPr lang="en-US" dirty="0"/>
              <a:t>Contact Slide Option 2</a:t>
            </a:r>
          </a:p>
        </p:txBody>
      </p:sp>
    </p:spTree>
    <p:extLst>
      <p:ext uri="{BB962C8B-B14F-4D97-AF65-F5344CB8AC3E}">
        <p14:creationId xmlns:p14="http://schemas.microsoft.com/office/powerpoint/2010/main" val="3586083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Description of dam</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590104"/>
            <a:ext cx="8072021" cy="4352544"/>
          </a:xfrm>
        </p:spPr>
        <p:txBody>
          <a:bodyPr/>
          <a:lstStyle/>
          <a:p>
            <a:r>
              <a:rPr lang="en-US" dirty="0"/>
              <a:t>Zoned </a:t>
            </a:r>
            <a:r>
              <a:rPr lang="en-US" dirty="0" err="1"/>
              <a:t>earthfill</a:t>
            </a:r>
            <a:r>
              <a:rPr lang="en-US" dirty="0"/>
              <a:t> embankment with a wide clayey core and </a:t>
            </a:r>
            <a:br>
              <a:rPr lang="en-US" dirty="0"/>
            </a:br>
            <a:r>
              <a:rPr lang="en-US" dirty="0"/>
              <a:t>filter compatible shell zones.</a:t>
            </a:r>
          </a:p>
          <a:p>
            <a:r>
              <a:rPr lang="en-US" dirty="0"/>
              <a:t>Right abutment consists of a series of sandstone terraces </a:t>
            </a:r>
            <a:br>
              <a:rPr lang="en-US" dirty="0"/>
            </a:br>
            <a:r>
              <a:rPr lang="en-US" dirty="0"/>
              <a:t>that gradually level off.</a:t>
            </a:r>
          </a:p>
          <a:p>
            <a:r>
              <a:rPr lang="en-US" dirty="0"/>
              <a:t>Lack of foundation treatment, especially near the terrace forming cliffs (where there are stress relief joints present), represents a key deviation from modern design practice. </a:t>
            </a:r>
          </a:p>
          <a:p>
            <a:r>
              <a:rPr lang="en-US" dirty="0"/>
              <a:t>Height of the right abutment embankment section varies </a:t>
            </a:r>
            <a:br>
              <a:rPr lang="en-US" dirty="0"/>
            </a:br>
            <a:r>
              <a:rPr lang="en-US" dirty="0"/>
              <a:t>from 100-200 feet.</a:t>
            </a:r>
          </a:p>
          <a:p>
            <a:r>
              <a:rPr lang="en-US" dirty="0"/>
              <a:t>Normal pool is about 60 feet below flood pool.</a:t>
            </a:r>
          </a:p>
        </p:txBody>
      </p:sp>
      <p:pic>
        <p:nvPicPr>
          <p:cNvPr id="3" name="Picture 2" descr="A rocky hill side">
            <a:extLst>
              <a:ext uri="{FF2B5EF4-FFF2-40B4-BE49-F238E27FC236}">
                <a16:creationId xmlns:a16="http://schemas.microsoft.com/office/drawing/2014/main" id="{197F3DAE-1F62-4002-8A61-D516F0A510C0}"/>
              </a:ext>
            </a:extLst>
          </p:cNvPr>
          <p:cNvPicPr>
            <a:picLocks noChangeAspect="1"/>
          </p:cNvPicPr>
          <p:nvPr/>
        </p:nvPicPr>
        <p:blipFill>
          <a:blip r:embed="rId2"/>
          <a:stretch>
            <a:fillRect/>
          </a:stretch>
        </p:blipFill>
        <p:spPr>
          <a:xfrm>
            <a:off x="8707009" y="1590104"/>
            <a:ext cx="3256390" cy="2443269"/>
          </a:xfrm>
          <a:prstGeom prst="rect">
            <a:avLst/>
          </a:prstGeom>
        </p:spPr>
      </p:pic>
      <p:pic>
        <p:nvPicPr>
          <p:cNvPr id="7" name="Picture 6" descr="A field with a mountain in the background">
            <a:extLst>
              <a:ext uri="{FF2B5EF4-FFF2-40B4-BE49-F238E27FC236}">
                <a16:creationId xmlns:a16="http://schemas.microsoft.com/office/drawing/2014/main" id="{AF3BC0FD-3B7C-4EB6-AD46-6C3F8DF2BAC7}"/>
              </a:ext>
            </a:extLst>
          </p:cNvPr>
          <p:cNvPicPr>
            <a:picLocks noChangeAspect="1"/>
          </p:cNvPicPr>
          <p:nvPr/>
        </p:nvPicPr>
        <p:blipFill>
          <a:blip r:embed="rId3"/>
          <a:stretch>
            <a:fillRect/>
          </a:stretch>
        </p:blipFill>
        <p:spPr>
          <a:xfrm>
            <a:off x="8707010" y="4214415"/>
            <a:ext cx="3256389" cy="2443269"/>
          </a:xfrm>
          <a:prstGeom prst="rect">
            <a:avLst/>
          </a:prstGeom>
        </p:spPr>
      </p:pic>
    </p:spTree>
    <p:extLst>
      <p:ext uri="{BB962C8B-B14F-4D97-AF65-F5344CB8AC3E}">
        <p14:creationId xmlns:p14="http://schemas.microsoft.com/office/powerpoint/2010/main" val="110018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Controlling potential failure mode (PFM)</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p:txBody>
          <a:bodyPr/>
          <a:lstStyle/>
          <a:p>
            <a:r>
              <a:rPr lang="en-US" dirty="0"/>
              <a:t>Internal erosion by scour along the right abutment embankment to foundation contact (normal operating conditions)</a:t>
            </a:r>
          </a:p>
        </p:txBody>
      </p:sp>
      <p:pic>
        <p:nvPicPr>
          <p:cNvPr id="3" name="Picture 2" descr="Blue arrow shows Flow path (pre- or post-initiation). Red lines show Internal erosion initiation by scour. Rounded red arrow shows progression above grout cap. Straight red arrow shows path of eroded materials.">
            <a:extLst>
              <a:ext uri="{FF2B5EF4-FFF2-40B4-BE49-F238E27FC236}">
                <a16:creationId xmlns:a16="http://schemas.microsoft.com/office/drawing/2014/main" id="{CA6279C7-FAEE-4276-9384-3796ED172E72}"/>
              </a:ext>
            </a:extLst>
          </p:cNvPr>
          <p:cNvPicPr>
            <a:picLocks noChangeAspect="1"/>
          </p:cNvPicPr>
          <p:nvPr/>
        </p:nvPicPr>
        <p:blipFill rotWithShape="1">
          <a:blip r:embed="rId2"/>
          <a:srcRect b="13592"/>
          <a:stretch/>
        </p:blipFill>
        <p:spPr>
          <a:xfrm>
            <a:off x="565891" y="2884175"/>
            <a:ext cx="11077202" cy="3498872"/>
          </a:xfrm>
          <a:prstGeom prst="rect">
            <a:avLst/>
          </a:prstGeom>
        </p:spPr>
      </p:pic>
    </p:spTree>
    <p:extLst>
      <p:ext uri="{BB962C8B-B14F-4D97-AF65-F5344CB8AC3E}">
        <p14:creationId xmlns:p14="http://schemas.microsoft.com/office/powerpoint/2010/main" val="115595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p:txBody>
          <a:bodyPr/>
          <a:lstStyle/>
          <a:p>
            <a:r>
              <a:rPr lang="en-US" dirty="0"/>
              <a:t>Downstream area details</a:t>
            </a:r>
          </a:p>
        </p:txBody>
      </p:sp>
      <p:sp>
        <p:nvSpPr>
          <p:cNvPr id="5" name="Text Placeholder 4">
            <a:extLst>
              <a:ext uri="{FF2B5EF4-FFF2-40B4-BE49-F238E27FC236}">
                <a16:creationId xmlns:a16="http://schemas.microsoft.com/office/drawing/2014/main" id="{E2A982E3-2523-6D44-98DD-1F0C355A176D}"/>
              </a:ext>
            </a:extLst>
          </p:cNvPr>
          <p:cNvSpPr>
            <a:spLocks noGrp="1"/>
          </p:cNvSpPr>
          <p:nvPr>
            <p:ph type="body" sz="quarter" idx="13"/>
          </p:nvPr>
        </p:nvSpPr>
        <p:spPr>
          <a:xfrm>
            <a:off x="228600" y="1741024"/>
            <a:ext cx="11704638" cy="4352544"/>
          </a:xfrm>
        </p:spPr>
        <p:txBody>
          <a:bodyPr>
            <a:normAutofit fontScale="77500" lnSpcReduction="20000"/>
          </a:bodyPr>
          <a:lstStyle/>
          <a:p>
            <a:r>
              <a:rPr lang="en-US" dirty="0"/>
              <a:t>The dam is located within a State Park</a:t>
            </a:r>
          </a:p>
          <a:p>
            <a:r>
              <a:rPr lang="en-US" dirty="0"/>
              <a:t>The area immediately downstream of the</a:t>
            </a:r>
            <a:br>
              <a:rPr lang="en-US" dirty="0"/>
            </a:br>
            <a:r>
              <a:rPr lang="en-US" dirty="0"/>
              <a:t>dam is very popular with anglers</a:t>
            </a:r>
          </a:p>
          <a:p>
            <a:r>
              <a:rPr lang="en-US" dirty="0"/>
              <a:t>There is a campground located about 5 miles downstream</a:t>
            </a:r>
          </a:p>
          <a:p>
            <a:r>
              <a:rPr lang="en-US" dirty="0"/>
              <a:t>There is a small town (Dam Town) located approximately</a:t>
            </a:r>
            <a:br>
              <a:rPr lang="en-US" dirty="0"/>
            </a:br>
            <a:r>
              <a:rPr lang="en-US" dirty="0"/>
              <a:t>6 miles downstream, with several shops and hotels that </a:t>
            </a:r>
            <a:br>
              <a:rPr lang="en-US" dirty="0"/>
            </a:br>
            <a:r>
              <a:rPr lang="en-US" dirty="0"/>
              <a:t>caters to anglers</a:t>
            </a:r>
          </a:p>
          <a:p>
            <a:r>
              <a:rPr lang="en-US" dirty="0"/>
              <a:t>The next approximately 20 miles are sparsely populated</a:t>
            </a:r>
          </a:p>
          <a:p>
            <a:r>
              <a:rPr lang="en-US" dirty="0"/>
              <a:t>A relatively large town (Southwest City) is located 30 miles d/s</a:t>
            </a:r>
          </a:p>
          <a:p>
            <a:r>
              <a:rPr lang="en-US" dirty="0"/>
              <a:t>Downstream of Southwest City, the river enters a very large reservoir that would safely contain the failure flood</a:t>
            </a:r>
          </a:p>
        </p:txBody>
      </p:sp>
      <p:pic>
        <p:nvPicPr>
          <p:cNvPr id="7" name="Picture 6" descr="A person holding a fish ">
            <a:extLst>
              <a:ext uri="{FF2B5EF4-FFF2-40B4-BE49-F238E27FC236}">
                <a16:creationId xmlns:a16="http://schemas.microsoft.com/office/drawing/2014/main" id="{02795F67-630C-40E9-BA51-11928261ECA5}"/>
              </a:ext>
            </a:extLst>
          </p:cNvPr>
          <p:cNvPicPr>
            <a:picLocks noChangeAspect="1"/>
          </p:cNvPicPr>
          <p:nvPr/>
        </p:nvPicPr>
        <p:blipFill>
          <a:blip r:embed="rId2"/>
          <a:stretch>
            <a:fillRect/>
          </a:stretch>
        </p:blipFill>
        <p:spPr>
          <a:xfrm>
            <a:off x="7827705" y="1741024"/>
            <a:ext cx="3921386" cy="2638887"/>
          </a:xfrm>
          <a:prstGeom prst="rect">
            <a:avLst/>
          </a:prstGeom>
        </p:spPr>
      </p:pic>
    </p:spTree>
    <p:extLst>
      <p:ext uri="{BB962C8B-B14F-4D97-AF65-F5344CB8AC3E}">
        <p14:creationId xmlns:p14="http://schemas.microsoft.com/office/powerpoint/2010/main" val="344404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Inundation Maps. &#10;&#10;- Best available inundation mapping is for a hydrologic breach scenario.&#10;&#10;- Static breach inundation maps exist but are much older and were based on 1D modeling.&#10;&#10;Leading edge flood wave travel time is just over 4 hours to Southwest City.">
            <a:extLst>
              <a:ext uri="{FF2B5EF4-FFF2-40B4-BE49-F238E27FC236}">
                <a16:creationId xmlns:a16="http://schemas.microsoft.com/office/drawing/2014/main" id="{08C78A1B-3675-4116-A1FD-61F6D3D99605}"/>
              </a:ext>
            </a:extLst>
          </p:cNvPr>
          <p:cNvPicPr>
            <a:picLocks noChangeAspect="1"/>
          </p:cNvPicPr>
          <p:nvPr/>
        </p:nvPicPr>
        <p:blipFill>
          <a:blip r:embed="rId2">
            <a:alphaModFix/>
          </a:blip>
          <a:stretch>
            <a:fillRect/>
          </a:stretch>
        </p:blipFill>
        <p:spPr>
          <a:xfrm>
            <a:off x="502920" y="530352"/>
            <a:ext cx="11183112" cy="6023612"/>
          </a:xfrm>
          <a:prstGeom prst="rect">
            <a:avLst/>
          </a:prstGeom>
        </p:spPr>
      </p:pic>
      <p:sp>
        <p:nvSpPr>
          <p:cNvPr id="4" name="Title 3">
            <a:extLst>
              <a:ext uri="{FF2B5EF4-FFF2-40B4-BE49-F238E27FC236}">
                <a16:creationId xmlns:a16="http://schemas.microsoft.com/office/drawing/2014/main" id="{BD75F2E1-2A76-C543-9249-4464A550A004}"/>
              </a:ext>
            </a:extLst>
          </p:cNvPr>
          <p:cNvSpPr>
            <a:spLocks noGrp="1"/>
          </p:cNvSpPr>
          <p:nvPr>
            <p:ph type="title"/>
          </p:nvPr>
        </p:nvSpPr>
        <p:spPr>
          <a:xfrm>
            <a:off x="-1040555" y="161448"/>
            <a:ext cx="11288634" cy="966525"/>
          </a:xfrm>
        </p:spPr>
        <p:txBody>
          <a:bodyPr/>
          <a:lstStyle/>
          <a:p>
            <a:pPr algn="r"/>
            <a:r>
              <a:rPr lang="en-US" dirty="0"/>
              <a:t>Inundation maps</a:t>
            </a:r>
          </a:p>
        </p:txBody>
      </p:sp>
      <p:sp>
        <p:nvSpPr>
          <p:cNvPr id="5" name="TextBox 4">
            <a:extLst>
              <a:ext uri="{FF2B5EF4-FFF2-40B4-BE49-F238E27FC236}">
                <a16:creationId xmlns:a16="http://schemas.microsoft.com/office/drawing/2014/main" id="{3C0B3ECA-50D6-48DA-92B8-5EAECB5D3AEC}"/>
              </a:ext>
            </a:extLst>
          </p:cNvPr>
          <p:cNvSpPr txBox="1"/>
          <p:nvPr/>
        </p:nvSpPr>
        <p:spPr>
          <a:xfrm>
            <a:off x="400030" y="5724131"/>
            <a:ext cx="5695970" cy="830997"/>
          </a:xfrm>
          <a:prstGeom prst="rect">
            <a:avLst/>
          </a:prstGeom>
          <a:noFill/>
        </p:spPr>
        <p:txBody>
          <a:bodyPr wrap="square" rtlCol="0">
            <a:spAutoFit/>
          </a:bodyPr>
          <a:lstStyle/>
          <a:p>
            <a:r>
              <a:rPr lang="en-US" sz="2400" dirty="0"/>
              <a:t>Leading edge flood wave travel time is just over 4 hours to Southwest City</a:t>
            </a:r>
          </a:p>
        </p:txBody>
      </p:sp>
      <p:sp>
        <p:nvSpPr>
          <p:cNvPr id="2" name="TextBox 1">
            <a:extLst>
              <a:ext uri="{FF2B5EF4-FFF2-40B4-BE49-F238E27FC236}">
                <a16:creationId xmlns:a16="http://schemas.microsoft.com/office/drawing/2014/main" id="{34C1D682-80C4-4510-B4CB-5F97ADCD9898}"/>
              </a:ext>
            </a:extLst>
          </p:cNvPr>
          <p:cNvSpPr txBox="1"/>
          <p:nvPr/>
        </p:nvSpPr>
        <p:spPr>
          <a:xfrm>
            <a:off x="1701553" y="1361142"/>
            <a:ext cx="730928" cy="400110"/>
          </a:xfrm>
          <a:prstGeom prst="rect">
            <a:avLst/>
          </a:prstGeom>
          <a:noFill/>
        </p:spPr>
        <p:txBody>
          <a:bodyPr wrap="square" rtlCol="0">
            <a:spAutoFit/>
          </a:bodyPr>
          <a:lstStyle/>
          <a:p>
            <a:r>
              <a:rPr lang="en-US" sz="2000" b="1" dirty="0"/>
              <a:t>1 </a:t>
            </a:r>
            <a:r>
              <a:rPr lang="en-US" sz="2000" b="1" dirty="0" err="1"/>
              <a:t>hr</a:t>
            </a:r>
            <a:endParaRPr lang="en-US" sz="2000" b="1" dirty="0"/>
          </a:p>
        </p:txBody>
      </p:sp>
      <p:sp>
        <p:nvSpPr>
          <p:cNvPr id="6" name="TextBox 5">
            <a:extLst>
              <a:ext uri="{FF2B5EF4-FFF2-40B4-BE49-F238E27FC236}">
                <a16:creationId xmlns:a16="http://schemas.microsoft.com/office/drawing/2014/main" id="{8FA8DEFC-71DF-435E-A2BB-585AF435D49B}"/>
              </a:ext>
            </a:extLst>
          </p:cNvPr>
          <p:cNvSpPr txBox="1"/>
          <p:nvPr/>
        </p:nvSpPr>
        <p:spPr>
          <a:xfrm>
            <a:off x="8272509" y="4088066"/>
            <a:ext cx="730928" cy="400110"/>
          </a:xfrm>
          <a:prstGeom prst="rect">
            <a:avLst/>
          </a:prstGeom>
          <a:noFill/>
        </p:spPr>
        <p:txBody>
          <a:bodyPr wrap="square" rtlCol="0">
            <a:spAutoFit/>
          </a:bodyPr>
          <a:lstStyle/>
          <a:p>
            <a:r>
              <a:rPr lang="en-US" sz="2000" b="1" dirty="0"/>
              <a:t>4 </a:t>
            </a:r>
            <a:r>
              <a:rPr lang="en-US" sz="2000" b="1" dirty="0" err="1"/>
              <a:t>hr</a:t>
            </a:r>
            <a:endParaRPr lang="en-US" sz="2000" b="1" dirty="0"/>
          </a:p>
        </p:txBody>
      </p:sp>
      <p:sp>
        <p:nvSpPr>
          <p:cNvPr id="7" name="TextBox 6">
            <a:extLst>
              <a:ext uri="{FF2B5EF4-FFF2-40B4-BE49-F238E27FC236}">
                <a16:creationId xmlns:a16="http://schemas.microsoft.com/office/drawing/2014/main" id="{FDF021D5-2533-4915-8096-CC1C6B021ED1}"/>
              </a:ext>
            </a:extLst>
          </p:cNvPr>
          <p:cNvSpPr txBox="1"/>
          <p:nvPr/>
        </p:nvSpPr>
        <p:spPr>
          <a:xfrm>
            <a:off x="7131380" y="1129137"/>
            <a:ext cx="4554652" cy="2308324"/>
          </a:xfrm>
          <a:prstGeom prst="rect">
            <a:avLst/>
          </a:prstGeom>
          <a:noFill/>
        </p:spPr>
        <p:txBody>
          <a:bodyPr wrap="square" rtlCol="0">
            <a:spAutoFit/>
          </a:bodyPr>
          <a:lstStyle/>
          <a:p>
            <a:pPr marL="342900" indent="-342900">
              <a:buFontTx/>
              <a:buChar char="-"/>
            </a:pPr>
            <a:r>
              <a:rPr lang="en-US" sz="2400" dirty="0"/>
              <a:t>Best available inundation mapping is for a hydrologic breach scenario</a:t>
            </a:r>
          </a:p>
          <a:p>
            <a:pPr marL="342900" indent="-342900">
              <a:buFontTx/>
              <a:buChar char="-"/>
            </a:pPr>
            <a:r>
              <a:rPr lang="en-US" sz="2400" dirty="0"/>
              <a:t>Static breach inundation maps exist but are much older and were based on 1D modeling</a:t>
            </a:r>
          </a:p>
        </p:txBody>
      </p:sp>
    </p:spTree>
    <p:extLst>
      <p:ext uri="{BB962C8B-B14F-4D97-AF65-F5344CB8AC3E}">
        <p14:creationId xmlns:p14="http://schemas.microsoft.com/office/powerpoint/2010/main" val="148629074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c0073e7-31cd-4c32-9712-79659562e3c7"/>
    <Category xmlns="b95e3999-e8c9-43ef-ae44-9c97c33b99bd">Governance Documents</Category>
    <FIMA_x0020_Directorates_x0020__x0026__x0020_Office xmlns="b95e3999-e8c9-43ef-ae44-9c97c33b99b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568ddf3f-b77f-46a0-9295-2b9495b51427"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59F863AF799F8445A5344D8668637F59" ma:contentTypeVersion="2" ma:contentTypeDescription="Create a new document." ma:contentTypeScope="" ma:versionID="baf380ca8d1359494a8d39fa4b42180c">
  <xsd:schema xmlns:xsd="http://www.w3.org/2001/XMLSchema" xmlns:xs="http://www.w3.org/2001/XMLSchema" xmlns:p="http://schemas.microsoft.com/office/2006/metadata/properties" xmlns:ns2="cc0073e7-31cd-4c32-9712-79659562e3c7" xmlns:ns3="b95e3999-e8c9-43ef-ae44-9c97c33b99bd" targetNamespace="http://schemas.microsoft.com/office/2006/metadata/properties" ma:root="true" ma:fieldsID="4545564d5e5e81a2ba190b69042d36ea" ns2:_="" ns3:_="">
    <xsd:import namespace="cc0073e7-31cd-4c32-9712-79659562e3c7"/>
    <xsd:import namespace="b95e3999-e8c9-43ef-ae44-9c97c33b99bd"/>
    <xsd:element name="properties">
      <xsd:complexType>
        <xsd:sequence>
          <xsd:element name="documentManagement">
            <xsd:complexType>
              <xsd:all>
                <xsd:element ref="ns2:TaxCatchAll" minOccurs="0"/>
                <xsd:element ref="ns2:TaxCatchAllLabel" minOccurs="0"/>
                <xsd:element ref="ns3:Category" minOccurs="0"/>
                <xsd:element ref="ns3:FIMA_x0020_Directorates_x0020__x0026__x0020_Offi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ade15815-30b4-472f-82fa-5daf97349bcc}" ma:internalName="TaxCatchAll" ma:showField="CatchAllData" ma:web="2b9cc7b6-3d8c-4bb7-8f31-2c06680ea4c7">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ade15815-30b4-472f-82fa-5daf97349bcc}" ma:internalName="TaxCatchAllLabel" ma:readOnly="true" ma:showField="CatchAllDataLabel" ma:web="2b9cc7b6-3d8c-4bb7-8f31-2c06680ea4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5e3999-e8c9-43ef-ae44-9c97c33b99bd" elementFormDefault="qualified">
    <xsd:import namespace="http://schemas.microsoft.com/office/2006/documentManagement/types"/>
    <xsd:import namespace="http://schemas.microsoft.com/office/infopath/2007/PartnerControls"/>
    <xsd:element name="Category" ma:index="10" nillable="true" ma:displayName="Category" ma:format="Dropdown" ma:internalName="Category">
      <xsd:simpleType>
        <xsd:restriction base="dms:Choice">
          <xsd:enumeration value="CCT Meeting Minutes"/>
          <xsd:enumeration value="Cleared Talking Points"/>
          <xsd:enumeration value="CCT Meeting Agendas"/>
          <xsd:enumeration value="COVID-19 Priority Language"/>
          <xsd:enumeration value="EA Coordination Trackers"/>
          <xsd:enumeration value="David Maurstad Speaking Engagement Calendars"/>
          <xsd:enumeration value="Governance Documents"/>
          <xsd:enumeration value="MD"/>
          <xsd:enumeration value="FMD"/>
          <xsd:enumeration value="FID"/>
          <xsd:enumeration value="RMD"/>
          <xsd:enumeration value="OEHP"/>
          <xsd:enumeration value="OFIA"/>
          <xsd:enumeration value="IO"/>
          <xsd:enumeration value="Closed EA Clearance Requests"/>
        </xsd:restriction>
      </xsd:simpleType>
    </xsd:element>
    <xsd:element name="FIMA_x0020_Directorates_x0020__x0026__x0020_Office" ma:index="11" nillable="true" ma:displayName="FIMA Directorates &amp; Office" ma:format="Dropdown" ma:internalName="FIMA_x0020_Directorates_x0020__x0026__x0020_Office">
      <xsd:simpleType>
        <xsd:restriction base="dms:Choice">
          <xsd:enumeration value="MD"/>
          <xsd:enumeration value="FMD"/>
          <xsd:enumeration value="FID"/>
          <xsd:enumeration value="RMD"/>
          <xsd:enumeration value="OEHP"/>
          <xsd:enumeration value="OFIA"/>
          <xsd:enumeration value="I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B5BB03-DD21-4258-90BA-4BA883F2CE48}">
  <ds:schemaRefs>
    <ds:schemaRef ds:uri="http://schemas.microsoft.com/office/infopath/2007/PartnerControls"/>
    <ds:schemaRef ds:uri="http://www.w3.org/XML/1998/namespace"/>
    <ds:schemaRef ds:uri="http://schemas.microsoft.com/office/2006/documentManagement/types"/>
    <ds:schemaRef ds:uri="http://purl.org/dc/terms/"/>
    <ds:schemaRef ds:uri="http://purl.org/dc/dcmitype/"/>
    <ds:schemaRef ds:uri="cc0073e7-31cd-4c32-9712-79659562e3c7"/>
    <ds:schemaRef ds:uri="http://purl.org/dc/elements/1.1/"/>
    <ds:schemaRef ds:uri="http://schemas.openxmlformats.org/package/2006/metadata/core-properties"/>
    <ds:schemaRef ds:uri="b95e3999-e8c9-43ef-ae44-9c97c33b99bd"/>
    <ds:schemaRef ds:uri="http://schemas.microsoft.com/office/2006/metadata/properties"/>
  </ds:schemaRefs>
</ds:datastoreItem>
</file>

<file path=customXml/itemProps2.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3.xml><?xml version="1.0" encoding="utf-8"?>
<ds:datastoreItem xmlns:ds="http://schemas.openxmlformats.org/officeDocument/2006/customXml" ds:itemID="{5B0C217F-4955-4D52-A75D-B4ED68576F88}">
  <ds:schemaRefs>
    <ds:schemaRef ds:uri="Microsoft.SharePoint.Taxonomy.ContentTypeSync"/>
  </ds:schemaRefs>
</ds:datastoreItem>
</file>

<file path=customXml/itemProps4.xml><?xml version="1.0" encoding="utf-8"?>
<ds:datastoreItem xmlns:ds="http://schemas.openxmlformats.org/officeDocument/2006/customXml" ds:itemID="{5C29B90F-51BE-47DC-A89F-93311F098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0073e7-31cd-4c32-9712-79659562e3c7"/>
    <ds:schemaRef ds:uri="b95e3999-e8c9-43ef-ae44-9c97c33b99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5923</TotalTime>
  <Words>4583</Words>
  <Application>Microsoft Office PowerPoint</Application>
  <PresentationFormat>Widescreen</PresentationFormat>
  <Paragraphs>377</Paragraphs>
  <Slides>54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Franklin Gothic Book</vt:lpstr>
      <vt:lpstr>Franklin Gothic Medium</vt:lpstr>
      <vt:lpstr>Wingdings</vt:lpstr>
      <vt:lpstr>Office Theme</vt:lpstr>
      <vt:lpstr>RCEM Overview Part II: Practice</vt:lpstr>
      <vt:lpstr>Outline – Table 1 of the methodology document</vt:lpstr>
      <vt:lpstr>RCEM process – alternative outline</vt:lpstr>
      <vt:lpstr>RCEM process – this presentation</vt:lpstr>
      <vt:lpstr>Example problem overview</vt:lpstr>
      <vt:lpstr>Description of dam</vt:lpstr>
      <vt:lpstr>Controlling potential failure mode (PFM)</vt:lpstr>
      <vt:lpstr>Downstream area details</vt:lpstr>
      <vt:lpstr>Inundation maps</vt:lpstr>
      <vt:lpstr>Reaches defined in PAR Study</vt:lpstr>
      <vt:lpstr>Reach 1 PAR estimates by DV range</vt:lpstr>
      <vt:lpstr>Reach 2 and Reach 3 PAR estimates by DV range</vt:lpstr>
      <vt:lpstr>Staffing of dam and understanding of PFMs</vt:lpstr>
      <vt:lpstr>EAP and escape routes</vt:lpstr>
      <vt:lpstr>Setup tasks</vt:lpstr>
      <vt:lpstr>Select warning partition</vt:lpstr>
      <vt:lpstr>Select warning partition</vt:lpstr>
      <vt:lpstr>Select warning partition</vt:lpstr>
      <vt:lpstr>Select warning partition</vt:lpstr>
      <vt:lpstr>Discussion</vt:lpstr>
      <vt:lpstr>Select warning partition – 10% scenario</vt:lpstr>
      <vt:lpstr>Select fatality rate ranges</vt:lpstr>
      <vt:lpstr>Select fatality rates – Adequate warning</vt:lpstr>
      <vt:lpstr>Select fatality rates – Adequate warning</vt:lpstr>
      <vt:lpstr>Select fatality rates – Little to no warning</vt:lpstr>
      <vt:lpstr>Select fatality rates – Little to no warning</vt:lpstr>
      <vt:lpstr>Calculation tasks</vt:lpstr>
      <vt:lpstr>Considerations</vt:lpstr>
      <vt:lpstr>Uncertainty bounds</vt:lpstr>
      <vt:lpstr>Uncertainty bounds</vt:lpstr>
      <vt:lpstr>Example spreadsheet calculations</vt:lpstr>
      <vt:lpstr>Example spreadsheet calculations</vt:lpstr>
      <vt:lpstr>Example spreadsheet calculations</vt:lpstr>
      <vt:lpstr>Example spreadsheet calculations</vt:lpstr>
      <vt:lpstr>Example spreadsheet calculations</vt:lpstr>
      <vt:lpstr>Example spreadsheet calculations</vt:lpstr>
      <vt:lpstr>Example spreadsheet calculations</vt:lpstr>
      <vt:lpstr>Example spreadsheet calculations</vt:lpstr>
      <vt:lpstr>Calculation tasks – Results</vt:lpstr>
      <vt:lpstr>Interpretation tasks</vt:lpstr>
      <vt:lpstr>Key uncertainty sources</vt:lpstr>
      <vt:lpstr>Key uncertainty sources</vt:lpstr>
      <vt:lpstr>Key uncertainty sources</vt:lpstr>
      <vt:lpstr>Key uncertainty sources</vt:lpstr>
      <vt:lpstr>Are the results reasonable?</vt:lpstr>
      <vt:lpstr>Are the results reasonable?</vt:lpstr>
      <vt:lpstr>Are the results reasonable?</vt:lpstr>
      <vt:lpstr>Are the results reasonable?</vt:lpstr>
      <vt:lpstr>Are the results reasonable?</vt:lpstr>
      <vt:lpstr>Are the results reasonable?</vt:lpstr>
      <vt:lpstr>Interpretation – Wrapping it up</vt:lpstr>
      <vt:lpstr>RCEM process: Key takeaways</vt:lpstr>
      <vt:lpstr>RCEM process: Key takeaways</vt:lpstr>
      <vt:lpstr>Contact Slide Option 2</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RCEM Overview Part II: Practice</dc:title>
  <dc:subject>2022 NDSPTS</dc:subject>
  <dc:creator>FEMA</dc:creator>
  <cp:keywords/>
  <dc:description/>
  <cp:lastModifiedBy>Little, Derrick (CTR)</cp:lastModifiedBy>
  <cp:revision>200</cp:revision>
  <cp:lastPrinted>2020-03-02T16:45:50Z</cp:lastPrinted>
  <dcterms:created xsi:type="dcterms:W3CDTF">2012-11-19T20:41:22Z</dcterms:created>
  <dcterms:modified xsi:type="dcterms:W3CDTF">2022-01-27T17:33:03Z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0x01010059F863AF799F8445A5344D8668637F59</vt:lpwstr>
  </property>
</Properties>
</file>