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6"/>
  </p:notesMasterIdLst>
  <p:handoutMasterIdLst>
    <p:handoutMasterId r:id="rId37"/>
  </p:handoutMasterIdLst>
  <p:sldIdLst>
    <p:sldId id="473" r:id="rId5"/>
    <p:sldId id="438" r:id="rId6"/>
    <p:sldId id="523" r:id="rId7"/>
    <p:sldId id="524" r:id="rId8"/>
    <p:sldId id="256" r:id="rId9"/>
    <p:sldId id="525" r:id="rId10"/>
    <p:sldId id="387" r:id="rId11"/>
    <p:sldId id="388" r:id="rId12"/>
    <p:sldId id="391" r:id="rId13"/>
    <p:sldId id="458" r:id="rId14"/>
    <p:sldId id="526" r:id="rId15"/>
    <p:sldId id="452" r:id="rId16"/>
    <p:sldId id="529" r:id="rId17"/>
    <p:sldId id="489" r:id="rId18"/>
    <p:sldId id="519" r:id="rId19"/>
    <p:sldId id="514" r:id="rId20"/>
    <p:sldId id="521" r:id="rId21"/>
    <p:sldId id="515" r:id="rId22"/>
    <p:sldId id="505" r:id="rId23"/>
    <p:sldId id="527" r:id="rId24"/>
    <p:sldId id="496" r:id="rId25"/>
    <p:sldId id="400" r:id="rId26"/>
    <p:sldId id="516" r:id="rId27"/>
    <p:sldId id="511" r:id="rId28"/>
    <p:sldId id="512" r:id="rId29"/>
    <p:sldId id="491" r:id="rId30"/>
    <p:sldId id="497" r:id="rId31"/>
    <p:sldId id="528" r:id="rId32"/>
    <p:sldId id="530" r:id="rId33"/>
    <p:sldId id="404" r:id="rId34"/>
    <p:sldId id="406" r:id="rId3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44" userDrawn="1">
          <p15:clr>
            <a:srgbClr val="A4A3A4"/>
          </p15:clr>
        </p15:guide>
        <p15:guide id="2" pos="468"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lker, Catherine" initials="WC" lastIdx="4" clrIdx="0">
    <p:extLst>
      <p:ext uri="{19B8F6BF-5375-455C-9EA6-DF929625EA0E}">
        <p15:presenceInfo xmlns:p15="http://schemas.microsoft.com/office/powerpoint/2012/main" userId="S::0294454131@FEMA.DHS.GOV::b60b70ef-6053-4daa-9466-3109f614b102" providerId="AD"/>
      </p:ext>
    </p:extLst>
  </p:cmAuthor>
  <p:cmAuthor id="2" name="Pardee, Jackie [USA]" initials="PJ[" lastIdx="15" clrIdx="1">
    <p:extLst>
      <p:ext uri="{19B8F6BF-5375-455C-9EA6-DF929625EA0E}">
        <p15:presenceInfo xmlns:p15="http://schemas.microsoft.com/office/powerpoint/2012/main" userId="S::603292@bah.com::4927d7fb-61ac-4630-9f9f-3c67acdb456d" providerId="AD"/>
      </p:ext>
    </p:extLst>
  </p:cmAuthor>
  <p:cmAuthor id="3" name="Leonard, Colleen [USA]" initials="LC[" lastIdx="21" clrIdx="2">
    <p:extLst>
      <p:ext uri="{19B8F6BF-5375-455C-9EA6-DF929625EA0E}">
        <p15:presenceInfo xmlns:p15="http://schemas.microsoft.com/office/powerpoint/2012/main" userId="S::570350@bah.com::443b98cf-50fb-4041-af67-189409dbf11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5A5B5D"/>
    <a:srgbClr val="005288"/>
    <a:srgbClr val="005188"/>
    <a:srgbClr val="C0C2C4"/>
    <a:srgbClr val="B0B1B3"/>
    <a:srgbClr val="8A8B8A"/>
    <a:srgbClr val="002F80"/>
    <a:srgbClr val="003366"/>
    <a:srgbClr val="0072C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72" autoAdjust="0"/>
    <p:restoredTop sz="92965" autoAdjust="0"/>
  </p:normalViewPr>
  <p:slideViewPr>
    <p:cSldViewPr snapToGrid="0" snapToObjects="1">
      <p:cViewPr varScale="1">
        <p:scale>
          <a:sx n="82" d="100"/>
          <a:sy n="82" d="100"/>
        </p:scale>
        <p:origin x="403" y="72"/>
      </p:cViewPr>
      <p:guideLst>
        <p:guide orient="horz" pos="944"/>
        <p:guide pos="468"/>
      </p:guideLst>
    </p:cSldViewPr>
  </p:slideViewPr>
  <p:outlineViewPr>
    <p:cViewPr>
      <p:scale>
        <a:sx n="33" d="100"/>
        <a:sy n="33" d="100"/>
      </p:scale>
      <p:origin x="0" y="-4872"/>
    </p:cViewPr>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varScale="1">
        <p:scale>
          <a:sx n="97" d="100"/>
          <a:sy n="97" d="100"/>
        </p:scale>
        <p:origin x="4328" y="20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FCA97C3-C405-524D-9CBE-0BC0D8901EF2}" type="datetimeFigureOut">
              <a:rPr lang="en-US" smtClean="0"/>
              <a:t>5/12/2020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4E3284D-1414-D044-813C-490EC2E121A8}" type="slidenum">
              <a:rPr lang="en-US" smtClean="0"/>
              <a:t>‹#›</a:t>
            </a:fld>
            <a:endParaRPr lang="en-US" dirty="0"/>
          </a:p>
        </p:txBody>
      </p:sp>
    </p:spTree>
    <p:extLst>
      <p:ext uri="{BB962C8B-B14F-4D97-AF65-F5344CB8AC3E}">
        <p14:creationId xmlns:p14="http://schemas.microsoft.com/office/powerpoint/2010/main" val="42653493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111BCE4-DA71-794C-BB20-C7FCCBD5454E}" type="datetimeFigureOut">
              <a:rPr lang="en-US" smtClean="0"/>
              <a:t>5/12/2020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BAF53EF-993C-FF42-8B62-CEF57763A78D}" type="slidenum">
              <a:rPr lang="en-US" smtClean="0"/>
              <a:t>‹#›</a:t>
            </a:fld>
            <a:endParaRPr lang="en-US" dirty="0"/>
          </a:p>
        </p:txBody>
      </p:sp>
    </p:spTree>
    <p:extLst>
      <p:ext uri="{BB962C8B-B14F-4D97-AF65-F5344CB8AC3E}">
        <p14:creationId xmlns:p14="http://schemas.microsoft.com/office/powerpoint/2010/main" val="223717316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816116" y="4049907"/>
            <a:ext cx="4690875" cy="3912172"/>
          </a:xfrm>
          <a:prstGeom prst="rect">
            <a:avLst/>
          </a:prstGeom>
        </p:spPr>
        <p:txBody>
          <a:bodyPr lIns="83622" tIns="41811" rIns="83622" bIns="41811">
            <a:normAutofit/>
          </a:bodyPr>
          <a:lstStyle/>
          <a:p>
            <a:endParaRPr dirty="0"/>
          </a:p>
        </p:txBody>
      </p:sp>
    </p:spTree>
    <p:extLst>
      <p:ext uri="{BB962C8B-B14F-4D97-AF65-F5344CB8AC3E}">
        <p14:creationId xmlns:p14="http://schemas.microsoft.com/office/powerpoint/2010/main" val="16839446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715584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AF53EF-993C-FF42-8B62-CEF57763A78D}" type="slidenum">
              <a:rPr lang="en-US" smtClean="0"/>
              <a:t>11</a:t>
            </a:fld>
            <a:endParaRPr lang="en-US" dirty="0"/>
          </a:p>
        </p:txBody>
      </p:sp>
    </p:spTree>
    <p:extLst>
      <p:ext uri="{BB962C8B-B14F-4D97-AF65-F5344CB8AC3E}">
        <p14:creationId xmlns:p14="http://schemas.microsoft.com/office/powerpoint/2010/main" val="17659804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18652515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AF53EF-993C-FF42-8B62-CEF57763A78D}" type="slidenum">
              <a:rPr lang="en-US" smtClean="0"/>
              <a:t>13</a:t>
            </a:fld>
            <a:endParaRPr lang="en-US" dirty="0"/>
          </a:p>
        </p:txBody>
      </p:sp>
    </p:spTree>
    <p:extLst>
      <p:ext uri="{BB962C8B-B14F-4D97-AF65-F5344CB8AC3E}">
        <p14:creationId xmlns:p14="http://schemas.microsoft.com/office/powerpoint/2010/main" val="28959976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10185499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15608158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40888945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37354184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903745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4096909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AF53EF-993C-FF42-8B62-CEF57763A78D}" type="slidenum">
              <a:rPr lang="en-US" smtClean="0"/>
              <a:t>2</a:t>
            </a:fld>
            <a:endParaRPr lang="en-US" dirty="0"/>
          </a:p>
        </p:txBody>
      </p:sp>
    </p:spTree>
    <p:extLst>
      <p:ext uri="{BB962C8B-B14F-4D97-AF65-F5344CB8AC3E}">
        <p14:creationId xmlns:p14="http://schemas.microsoft.com/office/powerpoint/2010/main" val="12946484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3445892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17589679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AF53EF-993C-FF42-8B62-CEF57763A78D}" type="slidenum">
              <a:rPr lang="en-US" smtClean="0"/>
              <a:t>29</a:t>
            </a:fld>
            <a:endParaRPr lang="en-US" dirty="0"/>
          </a:p>
        </p:txBody>
      </p:sp>
    </p:spTree>
    <p:extLst>
      <p:ext uri="{BB962C8B-B14F-4D97-AF65-F5344CB8AC3E}">
        <p14:creationId xmlns:p14="http://schemas.microsoft.com/office/powerpoint/2010/main" val="1600666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19132896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2042327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AF53EF-993C-FF42-8B62-CEF57763A78D}" type="slidenum">
              <a:rPr lang="en-US" smtClean="0"/>
              <a:t>3</a:t>
            </a:fld>
            <a:endParaRPr lang="en-US" dirty="0"/>
          </a:p>
        </p:txBody>
      </p:sp>
    </p:spTree>
    <p:extLst>
      <p:ext uri="{BB962C8B-B14F-4D97-AF65-F5344CB8AC3E}">
        <p14:creationId xmlns:p14="http://schemas.microsoft.com/office/powerpoint/2010/main" val="1886214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AF53EF-993C-FF42-8B62-CEF57763A78D}" type="slidenum">
              <a:rPr lang="en-US" smtClean="0"/>
              <a:t>4</a:t>
            </a:fld>
            <a:endParaRPr lang="en-US" dirty="0"/>
          </a:p>
        </p:txBody>
      </p:sp>
    </p:spTree>
    <p:extLst>
      <p:ext uri="{BB962C8B-B14F-4D97-AF65-F5344CB8AC3E}">
        <p14:creationId xmlns:p14="http://schemas.microsoft.com/office/powerpoint/2010/main" val="3320988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1054832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AF53EF-993C-FF42-8B62-CEF57763A78D}" type="slidenum">
              <a:rPr lang="en-US" smtClean="0"/>
              <a:t>6</a:t>
            </a:fld>
            <a:endParaRPr lang="en-US" dirty="0"/>
          </a:p>
        </p:txBody>
      </p:sp>
    </p:spTree>
    <p:extLst>
      <p:ext uri="{BB962C8B-B14F-4D97-AF65-F5344CB8AC3E}">
        <p14:creationId xmlns:p14="http://schemas.microsoft.com/office/powerpoint/2010/main" val="7168659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3333643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9909" indent="-169909">
              <a:buFont typeface="Wingdings" panose="05000000000000000000" pitchFamily="2" charset="2"/>
              <a:buChar char="§"/>
            </a:pPr>
            <a:endParaRPr lang="en-US" b="0" dirty="0"/>
          </a:p>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2864038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1433770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low ink)">
    <p:spTree>
      <p:nvGrpSpPr>
        <p:cNvPr id="1" name=""/>
        <p:cNvGrpSpPr/>
        <p:nvPr/>
      </p:nvGrpSpPr>
      <p:grpSpPr>
        <a:xfrm>
          <a:off x="0" y="0"/>
          <a:ext cx="0" cy="0"/>
          <a:chOff x="0" y="0"/>
          <a:chExt cx="0" cy="0"/>
        </a:xfrm>
      </p:grpSpPr>
      <p:sp>
        <p:nvSpPr>
          <p:cNvPr id="3" name="Title 2"/>
          <p:cNvSpPr>
            <a:spLocks noGrp="1"/>
          </p:cNvSpPr>
          <p:nvPr>
            <p:ph type="title"/>
          </p:nvPr>
        </p:nvSpPr>
        <p:spPr>
          <a:xfrm>
            <a:off x="738189" y="2164956"/>
            <a:ext cx="10715627" cy="743347"/>
          </a:xfrm>
        </p:spPr>
        <p:txBody>
          <a:bodyPr>
            <a:normAutofit/>
          </a:bodyPr>
          <a:lstStyle>
            <a:lvl1pPr>
              <a:defRPr sz="4000" b="0">
                <a:solidFill>
                  <a:srgbClr val="005288"/>
                </a:solidFill>
                <a:latin typeface="+mj-lt"/>
                <a:cs typeface="Arial"/>
              </a:defRPr>
            </a:lvl1pPr>
          </a:lstStyle>
          <a:p>
            <a:r>
              <a:rPr lang="en-US" dirty="0"/>
              <a:t>Click to edit Master title style</a:t>
            </a:r>
          </a:p>
        </p:txBody>
      </p:sp>
      <p:sp>
        <p:nvSpPr>
          <p:cNvPr id="6" name="Text Placeholder 5"/>
          <p:cNvSpPr>
            <a:spLocks noGrp="1"/>
          </p:cNvSpPr>
          <p:nvPr>
            <p:ph type="body" sz="quarter" idx="10"/>
          </p:nvPr>
        </p:nvSpPr>
        <p:spPr>
          <a:xfrm>
            <a:off x="745067" y="2895600"/>
            <a:ext cx="10708748" cy="1148366"/>
          </a:xfrm>
        </p:spPr>
        <p:txBody>
          <a:bodyPr>
            <a:normAutofit/>
          </a:bodyPr>
          <a:lstStyle>
            <a:lvl1pPr marL="0" indent="0">
              <a:buNone/>
              <a:defRPr sz="1600">
                <a:solidFill>
                  <a:srgbClr val="43484E"/>
                </a:solidFill>
                <a:latin typeface="+mj-lt"/>
                <a:cs typeface="Arial"/>
              </a:defRPr>
            </a:lvl1pPr>
          </a:lstStyle>
          <a:p>
            <a:pPr lvl="0"/>
            <a:r>
              <a:rPr lang="en-US" dirty="0"/>
              <a:t>Click to edit Master text styles</a:t>
            </a:r>
          </a:p>
        </p:txBody>
      </p:sp>
      <p:pic>
        <p:nvPicPr>
          <p:cNvPr id="7" name="Picture 6" descr="Federal Government Building Logo">
            <a:extLst>
              <a:ext uri="{FF2B5EF4-FFF2-40B4-BE49-F238E27FC236}">
                <a16:creationId xmlns:a16="http://schemas.microsoft.com/office/drawing/2014/main" id="{DD57D4D3-D187-4266-AAAD-89343D8C4CB6}"/>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7340" y="4546009"/>
            <a:ext cx="2363060" cy="1656007"/>
          </a:xfrm>
          <a:prstGeom prst="rect">
            <a:avLst/>
          </a:prstGeom>
          <a:noFill/>
          <a:ln>
            <a:noFill/>
          </a:ln>
        </p:spPr>
      </p:pic>
    </p:spTree>
    <p:extLst>
      <p:ext uri="{BB962C8B-B14F-4D97-AF65-F5344CB8AC3E}">
        <p14:creationId xmlns:p14="http://schemas.microsoft.com/office/powerpoint/2010/main" val="949440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ustom Layout">
    <p:bg>
      <p:bgPr>
        <a:solidFill>
          <a:srgbClr val="005288"/>
        </a:solidFill>
        <a:effectLst/>
      </p:bgPr>
    </p:bg>
    <p:spTree>
      <p:nvGrpSpPr>
        <p:cNvPr id="1" name=""/>
        <p:cNvGrpSpPr/>
        <p:nvPr/>
      </p:nvGrpSpPr>
      <p:grpSpPr>
        <a:xfrm>
          <a:off x="0" y="0"/>
          <a:ext cx="0" cy="0"/>
          <a:chOff x="0" y="0"/>
          <a:chExt cx="0" cy="0"/>
        </a:xfrm>
      </p:grpSpPr>
      <p:sp>
        <p:nvSpPr>
          <p:cNvPr id="8" name="Title 2">
            <a:extLst>
              <a:ext uri="{FF2B5EF4-FFF2-40B4-BE49-F238E27FC236}">
                <a16:creationId xmlns:a16="http://schemas.microsoft.com/office/drawing/2014/main" id="{C5259B2E-2FEF-A64F-8760-8691A70A60EE}"/>
              </a:ext>
            </a:extLst>
          </p:cNvPr>
          <p:cNvSpPr>
            <a:spLocks noGrp="1"/>
          </p:cNvSpPr>
          <p:nvPr>
            <p:ph type="title" hasCustomPrompt="1"/>
          </p:nvPr>
        </p:nvSpPr>
        <p:spPr>
          <a:xfrm>
            <a:off x="738189" y="2579484"/>
            <a:ext cx="10715627" cy="743347"/>
          </a:xfrm>
        </p:spPr>
        <p:txBody>
          <a:bodyPr>
            <a:normAutofit/>
          </a:bodyPr>
          <a:lstStyle>
            <a:lvl1pPr>
              <a:defRPr sz="4000" b="0">
                <a:solidFill>
                  <a:schemeClr val="bg1"/>
                </a:solidFill>
                <a:latin typeface="+mj-lt"/>
                <a:cs typeface="Arial"/>
              </a:defRPr>
            </a:lvl1pPr>
          </a:lstStyle>
          <a:p>
            <a:r>
              <a:rPr lang="en-US" dirty="0"/>
              <a:t>Divider slide</a:t>
            </a:r>
          </a:p>
        </p:txBody>
      </p:sp>
      <p:sp>
        <p:nvSpPr>
          <p:cNvPr id="9" name="Text Placeholder 5">
            <a:extLst>
              <a:ext uri="{FF2B5EF4-FFF2-40B4-BE49-F238E27FC236}">
                <a16:creationId xmlns:a16="http://schemas.microsoft.com/office/drawing/2014/main" id="{F0C131CE-4E30-DE4B-AB8A-A8FD12FA2819}"/>
              </a:ext>
            </a:extLst>
          </p:cNvPr>
          <p:cNvSpPr>
            <a:spLocks noGrp="1"/>
          </p:cNvSpPr>
          <p:nvPr>
            <p:ph type="body" sz="quarter" idx="10"/>
          </p:nvPr>
        </p:nvSpPr>
        <p:spPr>
          <a:xfrm>
            <a:off x="745067" y="3310128"/>
            <a:ext cx="10708748" cy="1148366"/>
          </a:xfrm>
        </p:spPr>
        <p:txBody>
          <a:bodyPr>
            <a:normAutofit/>
          </a:bodyPr>
          <a:lstStyle>
            <a:lvl1pPr marL="0" indent="0">
              <a:buNone/>
              <a:defRPr sz="1600">
                <a:solidFill>
                  <a:schemeClr val="bg1"/>
                </a:solidFill>
                <a:latin typeface="+mj-lt"/>
                <a:cs typeface="Arial"/>
              </a:defRPr>
            </a:lvl1pPr>
          </a:lstStyle>
          <a:p>
            <a:pPr lvl="0"/>
            <a:r>
              <a:rPr lang="en-US" dirty="0"/>
              <a:t>Click to edit Master text styles</a:t>
            </a:r>
          </a:p>
        </p:txBody>
      </p:sp>
    </p:spTree>
    <p:extLst>
      <p:ext uri="{BB962C8B-B14F-4D97-AF65-F5344CB8AC3E}">
        <p14:creationId xmlns:p14="http://schemas.microsoft.com/office/powerpoint/2010/main" val="853084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struction Slide">
    <p:bg>
      <p:bgPr>
        <a:solidFill>
          <a:srgbClr val="005288"/>
        </a:solidFill>
        <a:effectLst/>
      </p:bgPr>
    </p:bg>
    <p:spTree>
      <p:nvGrpSpPr>
        <p:cNvPr id="1" name=""/>
        <p:cNvGrpSpPr/>
        <p:nvPr/>
      </p:nvGrpSpPr>
      <p:grpSpPr>
        <a:xfrm>
          <a:off x="0" y="0"/>
          <a:ext cx="0" cy="0"/>
          <a:chOff x="0" y="0"/>
          <a:chExt cx="0" cy="0"/>
        </a:xfrm>
      </p:grpSpPr>
      <p:sp>
        <p:nvSpPr>
          <p:cNvPr id="8" name="Text Placeholder 2"/>
          <p:cNvSpPr>
            <a:spLocks noGrp="1"/>
          </p:cNvSpPr>
          <p:nvPr>
            <p:ph idx="1"/>
          </p:nvPr>
        </p:nvSpPr>
        <p:spPr>
          <a:xfrm>
            <a:off x="738189" y="1524000"/>
            <a:ext cx="10715627" cy="4106412"/>
          </a:xfrm>
          <a:prstGeom prst="rect">
            <a:avLst/>
          </a:prstGeom>
        </p:spPr>
        <p:txBody>
          <a:bodyPr vert="horz" lIns="91440" tIns="45720" rIns="91440" bIns="45720" rtlCol="0">
            <a:normAutofit/>
          </a:bodyPr>
          <a:lstStyle>
            <a:lvl1pPr>
              <a:defRPr>
                <a:solidFill>
                  <a:schemeClr val="bg1"/>
                </a:solidFill>
              </a:defRPr>
            </a:lvl1pPr>
            <a:lvl2pPr>
              <a:defRPr>
                <a:solidFill>
                  <a:schemeClr val="bg1"/>
                </a:solidFill>
              </a:defRPr>
            </a:lvl2pPr>
            <a:lvl3pPr>
              <a:defRPr>
                <a:solidFill>
                  <a:schemeClr val="bg1"/>
                </a:solidFill>
              </a:defRPr>
            </a:lvl3pPr>
          </a:lstStyle>
          <a:p>
            <a:pPr lvl="0"/>
            <a:r>
              <a:rPr lang="en-US" dirty="0"/>
              <a:t>Click to edit master text styles</a:t>
            </a:r>
          </a:p>
          <a:p>
            <a:pPr lvl="1"/>
            <a:r>
              <a:rPr lang="en-US" dirty="0"/>
              <a:t>Second level</a:t>
            </a:r>
          </a:p>
          <a:p>
            <a:pPr lvl="2"/>
            <a:r>
              <a:rPr lang="en-US" dirty="0"/>
              <a:t>Third level</a:t>
            </a:r>
          </a:p>
        </p:txBody>
      </p:sp>
      <p:sp>
        <p:nvSpPr>
          <p:cNvPr id="13" name="Title 12">
            <a:extLst>
              <a:ext uri="{FF2B5EF4-FFF2-40B4-BE49-F238E27FC236}">
                <a16:creationId xmlns:a16="http://schemas.microsoft.com/office/drawing/2014/main" id="{C5415B20-894C-9F4F-8C45-42C9CA8DDC43}"/>
              </a:ext>
            </a:extLst>
          </p:cNvPr>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87826585-800F-4137-94B1-E9DEC8FC1A6F}"/>
              </a:ext>
            </a:extLst>
          </p:cNvPr>
          <p:cNvSpPr>
            <a:spLocks noGrp="1"/>
          </p:cNvSpPr>
          <p:nvPr>
            <p:ph type="body" sz="quarter" idx="10"/>
          </p:nvPr>
        </p:nvSpPr>
        <p:spPr>
          <a:xfrm rot="178745">
            <a:off x="8467344" y="393192"/>
            <a:ext cx="3401568" cy="64922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2322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ext Placeholder 2"/>
          <p:cNvSpPr>
            <a:spLocks noGrp="1"/>
          </p:cNvSpPr>
          <p:nvPr>
            <p:ph idx="1"/>
          </p:nvPr>
        </p:nvSpPr>
        <p:spPr>
          <a:xfrm>
            <a:off x="738189" y="1524000"/>
            <a:ext cx="10715627" cy="410641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3" name="Title 12">
            <a:extLst>
              <a:ext uri="{FF2B5EF4-FFF2-40B4-BE49-F238E27FC236}">
                <a16:creationId xmlns:a16="http://schemas.microsoft.com/office/drawing/2014/main" id="{C5415B20-894C-9F4F-8C45-42C9CA8DDC43}"/>
              </a:ext>
            </a:extLst>
          </p:cNvPr>
          <p:cNvSpPr>
            <a:spLocks noGrp="1"/>
          </p:cNvSpPr>
          <p:nvPr>
            <p:ph type="title"/>
          </p:nvPr>
        </p:nvSpPr>
        <p:spPr/>
        <p:txBody>
          <a:bodyPr/>
          <a:lstStyle>
            <a:lvl1pPr>
              <a:defRPr>
                <a:solidFill>
                  <a:srgbClr val="005288"/>
                </a:solidFill>
              </a:defRPr>
            </a:lvl1pPr>
          </a:lstStyle>
          <a:p>
            <a:r>
              <a:rPr lang="en-US" dirty="0"/>
              <a:t>Click to edit Master title style</a:t>
            </a:r>
          </a:p>
        </p:txBody>
      </p:sp>
      <p:sp>
        <p:nvSpPr>
          <p:cNvPr id="14" name="Slide Number Placeholder 7">
            <a:extLst>
              <a:ext uri="{FF2B5EF4-FFF2-40B4-BE49-F238E27FC236}">
                <a16:creationId xmlns:a16="http://schemas.microsoft.com/office/drawing/2014/main" id="{A4106D1A-06B2-FC45-A02C-546D1A72DA3A}"/>
              </a:ext>
            </a:extLst>
          </p:cNvPr>
          <p:cNvSpPr>
            <a:spLocks noGrp="1"/>
          </p:cNvSpPr>
          <p:nvPr>
            <p:ph type="sldNum" sz="quarter" idx="12"/>
          </p:nvPr>
        </p:nvSpPr>
        <p:spPr>
          <a:xfrm>
            <a:off x="10539413" y="6173791"/>
            <a:ext cx="914403" cy="365125"/>
          </a:xfrm>
        </p:spPr>
        <p:txBody>
          <a:bodyPr/>
          <a:lstStyle>
            <a:lvl1pPr>
              <a:defRPr>
                <a:solidFill>
                  <a:srgbClr val="5A5B5D"/>
                </a:solidFill>
              </a:defRPr>
            </a:lvl1pPr>
          </a:lstStyle>
          <a:p>
            <a:fld id="{8FCC257D-A786-9244-9E17-CE618C8B9275}" type="slidenum">
              <a:rPr lang="en-US" smtClean="0"/>
              <a:pPr/>
              <a:t>‹#›</a:t>
            </a:fld>
            <a:endParaRPr lang="en-US" dirty="0"/>
          </a:p>
        </p:txBody>
      </p:sp>
    </p:spTree>
    <p:extLst>
      <p:ext uri="{BB962C8B-B14F-4D97-AF65-F5344CB8AC3E}">
        <p14:creationId xmlns:p14="http://schemas.microsoft.com/office/powerpoint/2010/main" val="311397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21" name="Title 1"/>
          <p:cNvSpPr>
            <a:spLocks noGrp="1"/>
          </p:cNvSpPr>
          <p:nvPr>
            <p:ph type="ctrTitle" hasCustomPrompt="1"/>
          </p:nvPr>
        </p:nvSpPr>
        <p:spPr>
          <a:xfrm>
            <a:off x="1204149" y="2300174"/>
            <a:ext cx="9746075" cy="880064"/>
          </a:xfrm>
          <a:prstGeom prst="rect">
            <a:avLst/>
          </a:prstGeom>
        </p:spPr>
        <p:txBody>
          <a:bodyPr lIns="64251" tIns="32125" rIns="64251" bIns="32125"/>
          <a:lstStyle>
            <a:lvl1pPr algn="l">
              <a:lnSpc>
                <a:spcPts val="5000"/>
              </a:lnSpc>
              <a:spcBef>
                <a:spcPts val="7500"/>
              </a:spcBef>
              <a:spcAft>
                <a:spcPts val="0"/>
              </a:spcAft>
              <a:defRPr sz="4600" baseline="0">
                <a:solidFill>
                  <a:srgbClr val="005288"/>
                </a:solidFill>
              </a:defRPr>
            </a:lvl1pPr>
          </a:lstStyle>
          <a:p>
            <a:r>
              <a:rPr lang="en-US" dirty="0"/>
              <a:t>Click to add text</a:t>
            </a:r>
          </a:p>
        </p:txBody>
      </p:sp>
      <p:sp>
        <p:nvSpPr>
          <p:cNvPr id="22" name="Subtitle 2"/>
          <p:cNvSpPr>
            <a:spLocks noGrp="1"/>
          </p:cNvSpPr>
          <p:nvPr>
            <p:ph type="subTitle" idx="1" hasCustomPrompt="1"/>
          </p:nvPr>
        </p:nvSpPr>
        <p:spPr>
          <a:xfrm>
            <a:off x="1204152" y="3202727"/>
            <a:ext cx="9746073" cy="717193"/>
          </a:xfrm>
          <a:prstGeom prst="rect">
            <a:avLst/>
          </a:prstGeom>
        </p:spPr>
        <p:txBody>
          <a:bodyPr wrap="square" lIns="64251" tIns="32125" rIns="64251" bIns="32125">
            <a:spAutoFit/>
          </a:bodyPr>
          <a:lstStyle>
            <a:lvl1pPr marL="0" indent="0" algn="l">
              <a:lnSpc>
                <a:spcPts val="5000"/>
              </a:lnSpc>
              <a:spcBef>
                <a:spcPts val="2109"/>
              </a:spcBef>
              <a:buClr>
                <a:schemeClr val="tx2"/>
              </a:buClr>
              <a:buSzPct val="100000"/>
              <a:buFontTx/>
              <a:buNone/>
              <a:defRPr sz="4600" cap="none" baseline="0">
                <a:solidFill>
                  <a:srgbClr val="5A5B5D"/>
                </a:solidFill>
              </a:defRPr>
            </a:lvl1pPr>
            <a:lvl2pPr marL="321258" indent="0" algn="ctr">
              <a:buNone/>
              <a:defRPr>
                <a:solidFill>
                  <a:schemeClr val="tx1">
                    <a:tint val="75000"/>
                  </a:schemeClr>
                </a:solidFill>
              </a:defRPr>
            </a:lvl2pPr>
            <a:lvl3pPr marL="642519" indent="0" algn="ctr">
              <a:buNone/>
              <a:defRPr>
                <a:solidFill>
                  <a:schemeClr val="tx1">
                    <a:tint val="75000"/>
                  </a:schemeClr>
                </a:solidFill>
              </a:defRPr>
            </a:lvl3pPr>
            <a:lvl4pPr marL="963776" indent="0" algn="ctr">
              <a:buNone/>
              <a:defRPr>
                <a:solidFill>
                  <a:schemeClr val="tx1">
                    <a:tint val="75000"/>
                  </a:schemeClr>
                </a:solidFill>
              </a:defRPr>
            </a:lvl4pPr>
            <a:lvl5pPr marL="1285039" indent="0" algn="ctr">
              <a:buNone/>
              <a:defRPr>
                <a:solidFill>
                  <a:schemeClr val="tx1">
                    <a:tint val="75000"/>
                  </a:schemeClr>
                </a:solidFill>
              </a:defRPr>
            </a:lvl5pPr>
            <a:lvl6pPr marL="1606299" indent="0" algn="ctr">
              <a:buNone/>
              <a:defRPr>
                <a:solidFill>
                  <a:schemeClr val="tx1">
                    <a:tint val="75000"/>
                  </a:schemeClr>
                </a:solidFill>
              </a:defRPr>
            </a:lvl6pPr>
            <a:lvl7pPr marL="1927559" indent="0" algn="ctr">
              <a:buNone/>
              <a:defRPr>
                <a:solidFill>
                  <a:schemeClr val="tx1">
                    <a:tint val="75000"/>
                  </a:schemeClr>
                </a:solidFill>
              </a:defRPr>
            </a:lvl7pPr>
            <a:lvl8pPr marL="2248821" indent="0" algn="ctr">
              <a:buNone/>
              <a:defRPr>
                <a:solidFill>
                  <a:schemeClr val="tx1">
                    <a:tint val="75000"/>
                  </a:schemeClr>
                </a:solidFill>
              </a:defRPr>
            </a:lvl8pPr>
            <a:lvl9pPr marL="2570081" indent="0" algn="ctr">
              <a:buNone/>
              <a:defRPr>
                <a:solidFill>
                  <a:schemeClr val="tx1">
                    <a:tint val="75000"/>
                  </a:schemeClr>
                </a:solidFill>
              </a:defRPr>
            </a:lvl9pPr>
          </a:lstStyle>
          <a:p>
            <a:r>
              <a:rPr lang="en-US" dirty="0"/>
              <a:t>Click to add text</a:t>
            </a:r>
          </a:p>
        </p:txBody>
      </p:sp>
      <p:sp>
        <p:nvSpPr>
          <p:cNvPr id="8" name="Slide Number Placeholder 7">
            <a:extLst>
              <a:ext uri="{FF2B5EF4-FFF2-40B4-BE49-F238E27FC236}">
                <a16:creationId xmlns:a16="http://schemas.microsoft.com/office/drawing/2014/main" id="{2506CF50-EC7F-7045-8A7E-444D3AE99702}"/>
              </a:ext>
            </a:extLst>
          </p:cNvPr>
          <p:cNvSpPr>
            <a:spLocks noGrp="1"/>
          </p:cNvSpPr>
          <p:nvPr>
            <p:ph type="sldNum" sz="quarter" idx="12"/>
          </p:nvPr>
        </p:nvSpPr>
        <p:spPr/>
        <p:txBody>
          <a:bodyPr/>
          <a:lstStyle>
            <a:lvl1pPr>
              <a:defRPr>
                <a:solidFill>
                  <a:srgbClr val="5A5B5D"/>
                </a:solidFill>
              </a:defRPr>
            </a:lvl1pPr>
          </a:lstStyle>
          <a:p>
            <a:fld id="{8FCC257D-A786-9244-9E17-CE618C8B9275}" type="slidenum">
              <a:rPr lang="en-US" smtClean="0"/>
              <a:pPr/>
              <a:t>‹#›</a:t>
            </a:fld>
            <a:endParaRPr lang="en-US" dirty="0"/>
          </a:p>
        </p:txBody>
      </p:sp>
      <p:sp>
        <p:nvSpPr>
          <p:cNvPr id="9" name="Slide Number Placeholder 11">
            <a:extLst>
              <a:ext uri="{FF2B5EF4-FFF2-40B4-BE49-F238E27FC236}">
                <a16:creationId xmlns:a16="http://schemas.microsoft.com/office/drawing/2014/main" id="{F55905DA-9C4D-EE4A-8870-6FB2EB81F1D1}"/>
              </a:ext>
            </a:extLst>
          </p:cNvPr>
          <p:cNvSpPr txBox="1">
            <a:spLocks/>
          </p:cNvSpPr>
          <p:nvPr userDrawn="1"/>
        </p:nvSpPr>
        <p:spPr>
          <a:xfrm>
            <a:off x="10539413" y="6173791"/>
            <a:ext cx="914403"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FCC257D-A786-9244-9E17-CE618C8B9275}" type="slidenum">
              <a:rPr lang="en-US" smtClean="0">
                <a:solidFill>
                  <a:srgbClr val="5A5B5D"/>
                </a:solidFill>
              </a:rPr>
              <a:pPr/>
              <a:t>‹#›</a:t>
            </a:fld>
            <a:endParaRPr lang="en-US" dirty="0">
              <a:solidFill>
                <a:srgbClr val="5A5B5D"/>
              </a:solidFill>
            </a:endParaRPr>
          </a:p>
        </p:txBody>
      </p:sp>
    </p:spTree>
    <p:extLst>
      <p:ext uri="{BB962C8B-B14F-4D97-AF65-F5344CB8AC3E}">
        <p14:creationId xmlns:p14="http://schemas.microsoft.com/office/powerpoint/2010/main" val="151882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726018" y="1549400"/>
            <a:ext cx="5268383" cy="3994150"/>
          </a:xfrm>
          <a:prstGeom prst="rect">
            <a:avLst/>
          </a:prstGeom>
        </p:spPr>
        <p:txBody>
          <a:bodyPr/>
          <a:lstStyle>
            <a:lvl1pPr>
              <a:defRPr sz="2000"/>
            </a:lvl1pPr>
            <a:lvl2pPr>
              <a:spcBef>
                <a:spcPts val="1000"/>
              </a:spcBef>
              <a:defRPr sz="1800"/>
            </a:lvl2pPr>
            <a:lvl3pPr>
              <a:spcBef>
                <a:spcPts val="1000"/>
              </a:spcBef>
              <a:defRPr sz="1600"/>
            </a:lvl3pPr>
            <a:lvl4pPr>
              <a:defRPr sz="1800"/>
            </a:lvl4pPr>
            <a:lvl5pPr>
              <a:defRPr sz="1800"/>
            </a:lvl5pPr>
            <a:lvl6pPr>
              <a:defRPr sz="1800"/>
            </a:lvl6pPr>
            <a:lvl7pPr>
              <a:defRPr sz="1800"/>
            </a:lvl7pPr>
            <a:lvl8pPr>
              <a:defRPr sz="1800"/>
            </a:lvl8pPr>
            <a:lvl9pPr>
              <a:defRPr sz="1800"/>
            </a:lvl9pPr>
          </a:lstStyle>
          <a:p>
            <a:pPr lvl="0"/>
            <a:r>
              <a:rPr lang="en-US" dirty="0"/>
              <a:t>Click to add text</a:t>
            </a:r>
          </a:p>
          <a:p>
            <a:pPr lvl="1"/>
            <a:r>
              <a:rPr lang="en-US" dirty="0"/>
              <a:t>Second level</a:t>
            </a:r>
          </a:p>
          <a:p>
            <a:pPr lvl="2"/>
            <a:r>
              <a:rPr lang="en-US" dirty="0"/>
              <a:t>Third level</a:t>
            </a:r>
          </a:p>
        </p:txBody>
      </p:sp>
      <p:sp>
        <p:nvSpPr>
          <p:cNvPr id="4" name="Content Placeholder 3"/>
          <p:cNvSpPr>
            <a:spLocks noGrp="1"/>
          </p:cNvSpPr>
          <p:nvPr>
            <p:ph sz="half" idx="2" hasCustomPrompt="1"/>
          </p:nvPr>
        </p:nvSpPr>
        <p:spPr>
          <a:xfrm>
            <a:off x="6314018" y="1549400"/>
            <a:ext cx="5268383" cy="3994150"/>
          </a:xfrm>
          <a:prstGeom prst="rect">
            <a:avLst/>
          </a:prstGeom>
        </p:spPr>
        <p:txBody>
          <a:bodyPr/>
          <a:lstStyle>
            <a:lvl1pPr>
              <a:defRPr sz="2000"/>
            </a:lvl1pPr>
            <a:lvl2pPr>
              <a:spcBef>
                <a:spcPts val="1000"/>
              </a:spcBef>
              <a:defRPr sz="1800"/>
            </a:lvl2pPr>
            <a:lvl3pPr>
              <a:spcBef>
                <a:spcPts val="1000"/>
              </a:spcBef>
              <a:defRPr sz="1600"/>
            </a:lvl3pPr>
            <a:lvl4pPr>
              <a:defRPr sz="1800"/>
            </a:lvl4pPr>
            <a:lvl5pPr>
              <a:defRPr sz="1800"/>
            </a:lvl5pPr>
            <a:lvl6pPr>
              <a:defRPr sz="1800"/>
            </a:lvl6pPr>
            <a:lvl7pPr>
              <a:defRPr sz="1800"/>
            </a:lvl7pPr>
            <a:lvl8pPr>
              <a:defRPr sz="1800"/>
            </a:lvl8pPr>
            <a:lvl9pPr>
              <a:defRPr sz="1800"/>
            </a:lvl9pPr>
          </a:lstStyle>
          <a:p>
            <a:pPr lvl="0"/>
            <a:r>
              <a:rPr lang="en-US" dirty="0"/>
              <a:t>Click to add text</a:t>
            </a:r>
          </a:p>
          <a:p>
            <a:pPr lvl="1"/>
            <a:r>
              <a:rPr lang="en-US" dirty="0"/>
              <a:t>Second level</a:t>
            </a:r>
          </a:p>
          <a:p>
            <a:pPr lvl="2"/>
            <a:r>
              <a:rPr lang="en-US" dirty="0"/>
              <a:t>Third level</a:t>
            </a:r>
          </a:p>
        </p:txBody>
      </p:sp>
      <p:sp>
        <p:nvSpPr>
          <p:cNvPr id="8" name="Title Placeholder 1"/>
          <p:cNvSpPr>
            <a:spLocks noGrp="1"/>
          </p:cNvSpPr>
          <p:nvPr>
            <p:ph type="title"/>
          </p:nvPr>
        </p:nvSpPr>
        <p:spPr>
          <a:xfrm>
            <a:off x="738189" y="452440"/>
            <a:ext cx="10715627" cy="743347"/>
          </a:xfrm>
          <a:prstGeom prst="rect">
            <a:avLst/>
          </a:prstGeom>
        </p:spPr>
        <p:txBody>
          <a:bodyPr vert="horz" lIns="91440" tIns="45720" rIns="91440" bIns="45720" rtlCol="0" anchor="ctr">
            <a:normAutofit/>
          </a:bodyPr>
          <a:lstStyle>
            <a:lvl1pPr>
              <a:defRPr>
                <a:solidFill>
                  <a:srgbClr val="005288"/>
                </a:solidFill>
              </a:defRPr>
            </a:lvl1pPr>
          </a:lstStyle>
          <a:p>
            <a:r>
              <a:rPr lang="en-US" dirty="0"/>
              <a:t>Click to edit master title style</a:t>
            </a:r>
          </a:p>
        </p:txBody>
      </p:sp>
      <p:sp>
        <p:nvSpPr>
          <p:cNvPr id="10" name="Slide Number Placeholder 11">
            <a:extLst>
              <a:ext uri="{FF2B5EF4-FFF2-40B4-BE49-F238E27FC236}">
                <a16:creationId xmlns:a16="http://schemas.microsoft.com/office/drawing/2014/main" id="{3E4F6407-0B13-BA4A-9466-7F50E80E5943}"/>
              </a:ext>
            </a:extLst>
          </p:cNvPr>
          <p:cNvSpPr>
            <a:spLocks noGrp="1"/>
          </p:cNvSpPr>
          <p:nvPr>
            <p:ph type="sldNum" sz="quarter" idx="12"/>
          </p:nvPr>
        </p:nvSpPr>
        <p:spPr>
          <a:xfrm>
            <a:off x="10539413" y="6173791"/>
            <a:ext cx="914403" cy="365125"/>
          </a:xfrm>
        </p:spPr>
        <p:txBody>
          <a:bodyPr/>
          <a:lstStyle>
            <a:lvl1pPr>
              <a:defRPr>
                <a:solidFill>
                  <a:srgbClr val="5A5B5D"/>
                </a:solidFill>
              </a:defRPr>
            </a:lvl1pPr>
          </a:lstStyle>
          <a:p>
            <a:fld id="{8FCC257D-A786-9244-9E17-CE618C8B9275}" type="slidenum">
              <a:rPr lang="en-US" smtClean="0"/>
              <a:pPr/>
              <a:t>‹#›</a:t>
            </a:fld>
            <a:endParaRPr lang="en-US" dirty="0"/>
          </a:p>
        </p:txBody>
      </p:sp>
    </p:spTree>
    <p:extLst>
      <p:ext uri="{BB962C8B-B14F-4D97-AF65-F5344CB8AC3E}">
        <p14:creationId xmlns:p14="http://schemas.microsoft.com/office/powerpoint/2010/main" val="1891941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umbered list">
    <p:spTree>
      <p:nvGrpSpPr>
        <p:cNvPr id="1" name=""/>
        <p:cNvGrpSpPr/>
        <p:nvPr/>
      </p:nvGrpSpPr>
      <p:grpSpPr>
        <a:xfrm>
          <a:off x="0" y="0"/>
          <a:ext cx="0" cy="0"/>
          <a:chOff x="0" y="0"/>
          <a:chExt cx="0" cy="0"/>
        </a:xfrm>
      </p:grpSpPr>
      <p:sp>
        <p:nvSpPr>
          <p:cNvPr id="24" name="Content Placeholder 2"/>
          <p:cNvSpPr>
            <a:spLocks noGrp="1"/>
          </p:cNvSpPr>
          <p:nvPr>
            <p:ph sz="half" idx="1" hasCustomPrompt="1"/>
          </p:nvPr>
        </p:nvSpPr>
        <p:spPr>
          <a:xfrm>
            <a:off x="738193" y="1549400"/>
            <a:ext cx="10715625" cy="4022725"/>
          </a:xfrm>
          <a:prstGeom prst="rect">
            <a:avLst/>
          </a:prstGeom>
        </p:spPr>
        <p:txBody>
          <a:bodyPr/>
          <a:lstStyle>
            <a:lvl1pPr marL="452628" indent="-457200">
              <a:buClr>
                <a:srgbClr val="101820"/>
              </a:buClr>
              <a:buFont typeface="+mj-lt"/>
              <a:buAutoNum type="arabicPeriod"/>
              <a:defRPr sz="2000">
                <a:solidFill>
                  <a:srgbClr val="101820"/>
                </a:solidFill>
              </a:defRPr>
            </a:lvl1pPr>
            <a:lvl2pPr marL="800100" indent="-342900">
              <a:spcBef>
                <a:spcPts val="1000"/>
              </a:spcBef>
              <a:buClr>
                <a:srgbClr val="101820"/>
              </a:buClr>
              <a:buSzPct val="100000"/>
              <a:buFont typeface="+mj-lt"/>
              <a:buAutoNum type="alphaLcPeriod"/>
              <a:defRPr sz="1800">
                <a:solidFill>
                  <a:srgbClr val="101820"/>
                </a:solidFill>
              </a:defRPr>
            </a:lvl2pPr>
            <a:lvl3pPr marL="1143000" indent="-228600">
              <a:spcBef>
                <a:spcPts val="1000"/>
              </a:spcBef>
              <a:buFont typeface="Wingdings" charset="2"/>
              <a:buChar char="§"/>
              <a:defRPr sz="1600">
                <a:solidFill>
                  <a:srgbClr val="101820"/>
                </a:solidFill>
              </a:defRPr>
            </a:lvl3pPr>
            <a:lvl4pPr>
              <a:defRPr sz="1800"/>
            </a:lvl4pPr>
            <a:lvl5pPr>
              <a:defRPr sz="1800"/>
            </a:lvl5pPr>
            <a:lvl6pPr>
              <a:defRPr sz="1800"/>
            </a:lvl6pPr>
            <a:lvl7pPr>
              <a:defRPr sz="1800"/>
            </a:lvl7pPr>
            <a:lvl8pPr>
              <a:defRPr sz="1800"/>
            </a:lvl8pPr>
            <a:lvl9pPr>
              <a:defRPr sz="1800"/>
            </a:lvl9pPr>
          </a:lstStyle>
          <a:p>
            <a:pPr lvl="0"/>
            <a:r>
              <a:rPr lang="en-US" dirty="0"/>
              <a:t>Click to add text</a:t>
            </a:r>
          </a:p>
          <a:p>
            <a:pPr lvl="1"/>
            <a:r>
              <a:rPr lang="en-US" dirty="0"/>
              <a:t>Second level</a:t>
            </a:r>
          </a:p>
          <a:p>
            <a:pPr lvl="2"/>
            <a:r>
              <a:rPr lang="en-US" dirty="0"/>
              <a:t>Third level</a:t>
            </a:r>
          </a:p>
        </p:txBody>
      </p:sp>
      <p:sp>
        <p:nvSpPr>
          <p:cNvPr id="7" name="Title Placeholder 1"/>
          <p:cNvSpPr>
            <a:spLocks noGrp="1"/>
          </p:cNvSpPr>
          <p:nvPr>
            <p:ph type="title"/>
          </p:nvPr>
        </p:nvSpPr>
        <p:spPr>
          <a:xfrm>
            <a:off x="738189" y="452440"/>
            <a:ext cx="10715627" cy="743347"/>
          </a:xfrm>
          <a:prstGeom prst="rect">
            <a:avLst/>
          </a:prstGeom>
        </p:spPr>
        <p:txBody>
          <a:bodyPr vert="horz" lIns="91440" tIns="45720" rIns="91440" bIns="45720" rtlCol="0" anchor="ctr">
            <a:normAutofit/>
          </a:bodyPr>
          <a:lstStyle>
            <a:lvl1pPr>
              <a:defRPr>
                <a:solidFill>
                  <a:srgbClr val="005288"/>
                </a:solidFill>
              </a:defRPr>
            </a:lvl1pPr>
          </a:lstStyle>
          <a:p>
            <a:r>
              <a:rPr lang="en-US" dirty="0"/>
              <a:t>Click to edit master title style</a:t>
            </a:r>
          </a:p>
        </p:txBody>
      </p:sp>
      <p:sp>
        <p:nvSpPr>
          <p:cNvPr id="9" name="Slide Number Placeholder 11">
            <a:extLst>
              <a:ext uri="{FF2B5EF4-FFF2-40B4-BE49-F238E27FC236}">
                <a16:creationId xmlns:a16="http://schemas.microsoft.com/office/drawing/2014/main" id="{838FB658-3138-B140-B7C4-A803FE883350}"/>
              </a:ext>
            </a:extLst>
          </p:cNvPr>
          <p:cNvSpPr>
            <a:spLocks noGrp="1"/>
          </p:cNvSpPr>
          <p:nvPr>
            <p:ph type="sldNum" sz="quarter" idx="12"/>
          </p:nvPr>
        </p:nvSpPr>
        <p:spPr>
          <a:xfrm>
            <a:off x="10539413" y="6173791"/>
            <a:ext cx="914403" cy="365125"/>
          </a:xfrm>
        </p:spPr>
        <p:txBody>
          <a:bodyPr/>
          <a:lstStyle>
            <a:lvl1pPr>
              <a:defRPr>
                <a:solidFill>
                  <a:srgbClr val="5A5B5D"/>
                </a:solidFill>
              </a:defRPr>
            </a:lvl1pPr>
          </a:lstStyle>
          <a:p>
            <a:fld id="{8FCC257D-A786-9244-9E17-CE618C8B9275}" type="slidenum">
              <a:rPr lang="en-US" smtClean="0"/>
              <a:pPr/>
              <a:t>‹#›</a:t>
            </a:fld>
            <a:endParaRPr lang="en-US" dirty="0"/>
          </a:p>
        </p:txBody>
      </p:sp>
    </p:spTree>
    <p:extLst>
      <p:ext uri="{BB962C8B-B14F-4D97-AF65-F5344CB8AC3E}">
        <p14:creationId xmlns:p14="http://schemas.microsoft.com/office/powerpoint/2010/main" val="3177896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3251200" y="6173791"/>
            <a:ext cx="2844800" cy="365125"/>
          </a:xfrm>
          <a:prstGeom prst="rect">
            <a:avLst/>
          </a:prstGeom>
        </p:spPr>
        <p:txBody>
          <a:bodyPr vert="horz" lIns="91440" tIns="45720" rIns="91440" bIns="45720" rtlCol="0" anchor="ctr"/>
          <a:lstStyle>
            <a:lvl1pPr algn="ctr">
              <a:defRPr sz="1200">
                <a:solidFill>
                  <a:schemeClr val="tx1">
                    <a:tint val="75000"/>
                  </a:schemeClr>
                </a:solidFill>
                <a:latin typeface="Arial"/>
                <a:cs typeface="Arial"/>
              </a:defRPr>
            </a:lvl1pPr>
          </a:lstStyle>
          <a:p>
            <a:fld id="{08CCC229-AB65-5F40-B719-1933DA0A7CB3}" type="datetime1">
              <a:rPr lang="en-US" smtClean="0"/>
              <a:t>5/12/2020</a:t>
            </a:fld>
            <a:endParaRPr lang="en-US" dirty="0"/>
          </a:p>
        </p:txBody>
      </p:sp>
      <p:sp>
        <p:nvSpPr>
          <p:cNvPr id="7" name="Title Placeholder 1"/>
          <p:cNvSpPr>
            <a:spLocks noGrp="1"/>
          </p:cNvSpPr>
          <p:nvPr>
            <p:ph type="title"/>
          </p:nvPr>
        </p:nvSpPr>
        <p:spPr>
          <a:xfrm>
            <a:off x="738189" y="452440"/>
            <a:ext cx="10715627" cy="743347"/>
          </a:xfrm>
          <a:prstGeom prst="rect">
            <a:avLst/>
          </a:prstGeom>
        </p:spPr>
        <p:txBody>
          <a:bodyPr vert="horz" lIns="91440" tIns="45720" rIns="91440" bIns="45720" rtlCol="0" anchor="ctr">
            <a:normAutofit/>
          </a:bodyPr>
          <a:lstStyle/>
          <a:p>
            <a:r>
              <a:rPr lang="en-US" dirty="0"/>
              <a:t>Click to edit master title style</a:t>
            </a:r>
          </a:p>
        </p:txBody>
      </p:sp>
      <p:cxnSp>
        <p:nvCxnSpPr>
          <p:cNvPr id="8" name="Straight Connector 13"/>
          <p:cNvCxnSpPr>
            <a:cxnSpLocks noChangeShapeType="1"/>
          </p:cNvCxnSpPr>
          <p:nvPr userDrawn="1"/>
        </p:nvCxnSpPr>
        <p:spPr bwMode="auto">
          <a:xfrm>
            <a:off x="738194" y="1297384"/>
            <a:ext cx="10715625" cy="0"/>
          </a:xfrm>
          <a:prstGeom prst="line">
            <a:avLst/>
          </a:prstGeom>
          <a:noFill/>
          <a:ln w="25400">
            <a:solidFill>
              <a:schemeClr val="accent3">
                <a:lumMod val="75000"/>
              </a:schemeClr>
            </a:solidFill>
            <a:round/>
            <a:headEnd/>
            <a:tailEnd/>
          </a:ln>
          <a:extLst>
            <a:ext uri="{909E8E84-426E-40dd-AFC4-6F175D3DCCD1}">
              <a14:hiddenFill xmlns="" xmlns:a14="http://schemas.microsoft.com/office/drawing/2010/main">
                <a:noFill/>
              </a14:hiddenFill>
            </a:ext>
          </a:extLst>
        </p:spPr>
      </p:cxnSp>
      <p:sp>
        <p:nvSpPr>
          <p:cNvPr id="9" name="Text Placeholder 2"/>
          <p:cNvSpPr>
            <a:spLocks noGrp="1"/>
          </p:cNvSpPr>
          <p:nvPr>
            <p:ph type="body" idx="1"/>
          </p:nvPr>
        </p:nvSpPr>
        <p:spPr>
          <a:xfrm>
            <a:off x="738189" y="1524000"/>
            <a:ext cx="10715627" cy="410641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2" name="Slide Number Placeholder 1">
            <a:extLst>
              <a:ext uri="{FF2B5EF4-FFF2-40B4-BE49-F238E27FC236}">
                <a16:creationId xmlns:a16="http://schemas.microsoft.com/office/drawing/2014/main" id="{6BB46968-E1B9-AE4F-9DEE-EDC8D5B1D4DF}"/>
              </a:ext>
            </a:extLst>
          </p:cNvPr>
          <p:cNvSpPr>
            <a:spLocks noGrp="1"/>
          </p:cNvSpPr>
          <p:nvPr>
            <p:ph type="sldNum" sz="quarter" idx="4"/>
          </p:nvPr>
        </p:nvSpPr>
        <p:spPr>
          <a:xfrm>
            <a:off x="10539413" y="6173791"/>
            <a:ext cx="91440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C257D-A786-9244-9E17-CE618C8B9275}" type="slidenum">
              <a:rPr lang="en-US" smtClean="0"/>
              <a:t>‹#›</a:t>
            </a:fld>
            <a:endParaRPr lang="en-US" dirty="0"/>
          </a:p>
        </p:txBody>
      </p:sp>
    </p:spTree>
    <p:extLst>
      <p:ext uri="{BB962C8B-B14F-4D97-AF65-F5344CB8AC3E}">
        <p14:creationId xmlns:p14="http://schemas.microsoft.com/office/powerpoint/2010/main" val="653636983"/>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50" r:id="rId4"/>
    <p:sldLayoutId id="2147483651" r:id="rId5"/>
    <p:sldLayoutId id="2147483652" r:id="rId6"/>
    <p:sldLayoutId id="2147483659" r:id="rId7"/>
  </p:sldLayoutIdLst>
  <p:hf hdr="0" dt="0"/>
  <p:txStyles>
    <p:titleStyle>
      <a:lvl1pPr algn="l" defTabSz="457200" rtl="0" eaLnBrk="1" latinLnBrk="0" hangingPunct="1">
        <a:spcBef>
          <a:spcPct val="0"/>
        </a:spcBef>
        <a:buNone/>
        <a:defRPr sz="2800" kern="1200">
          <a:solidFill>
            <a:schemeClr val="tx1"/>
          </a:solidFill>
          <a:latin typeface="+mj-lt"/>
          <a:ea typeface="+mj-ea"/>
          <a:cs typeface="+mj-cs"/>
        </a:defRPr>
      </a:lvl1pPr>
    </p:titleStyle>
    <p:bodyStyle>
      <a:lvl1pPr marL="342900" indent="-347472" algn="l" defTabSz="457200" rtl="0" eaLnBrk="1" latinLnBrk="0" hangingPunct="1">
        <a:lnSpc>
          <a:spcPts val="2600"/>
        </a:lnSpc>
        <a:spcBef>
          <a:spcPts val="1000"/>
        </a:spcBef>
        <a:buClr>
          <a:schemeClr val="accent3">
            <a:lumMod val="75000"/>
          </a:schemeClr>
        </a:buClr>
        <a:buFont typeface="Wingdings" charset="2"/>
        <a:buChar char="§"/>
        <a:defRPr sz="2200" kern="1200">
          <a:solidFill>
            <a:schemeClr val="tx1"/>
          </a:solidFill>
          <a:latin typeface="+mn-lt"/>
          <a:ea typeface="+mn-ea"/>
          <a:cs typeface="+mn-cs"/>
        </a:defRPr>
      </a:lvl1pPr>
      <a:lvl2pPr marL="742950" indent="-285750" algn="l" defTabSz="457200" rtl="0" eaLnBrk="1" latinLnBrk="0" hangingPunct="1">
        <a:spcBef>
          <a:spcPts val="1000"/>
        </a:spcBef>
        <a:buClr>
          <a:schemeClr val="accent3">
            <a:lumMod val="75000"/>
          </a:schemeClr>
        </a:buClr>
        <a:buSzPct val="50000"/>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ts val="1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coronavirus.gov/"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hyperlink" Target="https://www.fema.gov/coronavirus" TargetMode="External"/><Relationship Id="rId5" Type="http://schemas.openxmlformats.org/officeDocument/2006/relationships/hyperlink" Target="https://www.cdc.gov/coronavirus/2019-ncov/index.html?CDC_AA_refVal=https%3A%2F%2Fwww.cdc.gov%2Fcoronavirus%2Findex.html" TargetMode="External"/><Relationship Id="rId4" Type="http://schemas.openxmlformats.org/officeDocument/2006/relationships/hyperlink" Target="https://www.whitehouse.gov/openingamerica/"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whitehouse.gov/openingamerica/"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www.fema.gov/news-release/2020/04/30/planning-considerations-organizations-reconstituting-operations-during-covid"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26CFC1F-0174-44F6-A01F-B551EF7A7346}"/>
              </a:ext>
            </a:extLst>
          </p:cNvPr>
          <p:cNvSpPr>
            <a:spLocks noGrp="1"/>
          </p:cNvSpPr>
          <p:nvPr>
            <p:ph type="title"/>
          </p:nvPr>
        </p:nvSpPr>
        <p:spPr/>
        <p:txBody>
          <a:bodyPr/>
          <a:lstStyle/>
          <a:p>
            <a:r>
              <a:rPr lang="en-US" dirty="0"/>
              <a:t>Workshop on Reconstituting Operations</a:t>
            </a:r>
          </a:p>
        </p:txBody>
      </p:sp>
      <p:sp>
        <p:nvSpPr>
          <p:cNvPr id="5" name="Text Placeholder 4">
            <a:extLst>
              <a:ext uri="{FF2B5EF4-FFF2-40B4-BE49-F238E27FC236}">
                <a16:creationId xmlns:a16="http://schemas.microsoft.com/office/drawing/2014/main" id="{2BB42863-7646-457C-8B6E-A562AF14397F}"/>
              </a:ext>
            </a:extLst>
          </p:cNvPr>
          <p:cNvSpPr>
            <a:spLocks noGrp="1"/>
          </p:cNvSpPr>
          <p:nvPr>
            <p:ph type="body" sz="quarter" idx="10"/>
          </p:nvPr>
        </p:nvSpPr>
        <p:spPr/>
        <p:txBody>
          <a:bodyPr/>
          <a:lstStyle/>
          <a:p>
            <a:r>
              <a:rPr lang="en-US" dirty="0"/>
              <a:t>Sample Workshop Slides | </a:t>
            </a:r>
            <a:r>
              <a:rPr lang="en-US"/>
              <a:t>May 2020 </a:t>
            </a:r>
            <a:endParaRPr lang="en-US" dirty="0"/>
          </a:p>
        </p:txBody>
      </p:sp>
    </p:spTree>
    <p:extLst>
      <p:ext uri="{BB962C8B-B14F-4D97-AF65-F5344CB8AC3E}">
        <p14:creationId xmlns:p14="http://schemas.microsoft.com/office/powerpoint/2010/main" val="2918371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Workshop Guidelines</a:t>
            </a:r>
          </a:p>
        </p:txBody>
      </p:sp>
      <p:sp>
        <p:nvSpPr>
          <p:cNvPr id="6" name="Content Placeholder 1">
            <a:extLst>
              <a:ext uri="{FF2B5EF4-FFF2-40B4-BE49-F238E27FC236}">
                <a16:creationId xmlns:a16="http://schemas.microsoft.com/office/drawing/2014/main" id="{7FD8376A-EFF0-4B17-B858-445C86C84F73}"/>
              </a:ext>
            </a:extLst>
          </p:cNvPr>
          <p:cNvSpPr>
            <a:spLocks noGrp="1"/>
          </p:cNvSpPr>
          <p:nvPr>
            <p:ph idx="1"/>
          </p:nvPr>
        </p:nvSpPr>
        <p:spPr/>
        <p:txBody>
          <a:bodyPr/>
          <a:lstStyle/>
          <a:p>
            <a:r>
              <a:rPr lang="en-US" dirty="0"/>
              <a:t>Our desired outcome from this workshop is a roadmap for a functional reconstitution plan tailored to our unique needs and missions.</a:t>
            </a:r>
          </a:p>
          <a:p>
            <a:r>
              <a:rPr lang="en-US" dirty="0"/>
              <a:t>This is an open, no-fault environment — varying viewpoints, even disagreements, are expected.</a:t>
            </a:r>
          </a:p>
          <a:p>
            <a:r>
              <a:rPr lang="en-US" dirty="0"/>
              <a:t>Please base your responses on existing plans, policies, procedures, capabilities and resources.</a:t>
            </a:r>
          </a:p>
          <a:p>
            <a:r>
              <a:rPr lang="en-US" dirty="0"/>
              <a:t>Consider different approaches and suggest improvements.</a:t>
            </a:r>
          </a:p>
          <a:p>
            <a:r>
              <a:rPr lang="en-US" dirty="0"/>
              <a:t>There is no “hidden agenda,” nor are there any trick questions.</a:t>
            </a:r>
          </a:p>
          <a:p>
            <a:r>
              <a:rPr lang="en-US" dirty="0">
                <a:solidFill>
                  <a:srgbClr val="C00000"/>
                </a:solidFill>
              </a:rPr>
              <a:t>[Insert additional guidelines as appropriate.]</a:t>
            </a:r>
          </a:p>
        </p:txBody>
      </p:sp>
    </p:spTree>
    <p:extLst>
      <p:ext uri="{BB962C8B-B14F-4D97-AF65-F5344CB8AC3E}">
        <p14:creationId xmlns:p14="http://schemas.microsoft.com/office/powerpoint/2010/main" val="4086314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8BFAFAD4-9D9E-430A-8617-CB0D40EBE480}"/>
              </a:ext>
            </a:extLst>
          </p:cNvPr>
          <p:cNvSpPr>
            <a:spLocks noGrp="1"/>
          </p:cNvSpPr>
          <p:nvPr>
            <p:ph type="title"/>
          </p:nvPr>
        </p:nvSpPr>
        <p:spPr/>
        <p:txBody>
          <a:bodyPr/>
          <a:lstStyle/>
          <a:p>
            <a:r>
              <a:rPr lang="en-US" dirty="0">
                <a:solidFill>
                  <a:schemeClr val="bg1"/>
                </a:solidFill>
              </a:rPr>
              <a:t>INSTRUCTIONS — READ FIRST</a:t>
            </a:r>
          </a:p>
        </p:txBody>
      </p:sp>
      <p:sp>
        <p:nvSpPr>
          <p:cNvPr id="3" name="Text Placeholder 2">
            <a:extLst>
              <a:ext uri="{FF2B5EF4-FFF2-40B4-BE49-F238E27FC236}">
                <a16:creationId xmlns:a16="http://schemas.microsoft.com/office/drawing/2014/main" id="{BD652A7F-75A8-47AD-8DD7-56EC3D27512C}"/>
              </a:ext>
            </a:extLst>
          </p:cNvPr>
          <p:cNvSpPr>
            <a:spLocks noGrp="1"/>
          </p:cNvSpPr>
          <p:nvPr>
            <p:ph type="body" sz="quarter" idx="10"/>
          </p:nvPr>
        </p:nvSpPr>
        <p:spPr>
          <a:solidFill>
            <a:schemeClr val="bg2">
              <a:lumMod val="90000"/>
            </a:schemeClr>
          </a:solidFill>
        </p:spPr>
        <p:txBody>
          <a:bodyPr>
            <a:noAutofit/>
          </a:bodyPr>
          <a:lstStyle/>
          <a:p>
            <a:pPr marL="0" indent="0" algn="ctr">
              <a:lnSpc>
                <a:spcPct val="100000"/>
              </a:lnSpc>
              <a:buNone/>
            </a:pPr>
            <a:r>
              <a:rPr lang="en-US" sz="1800" dirty="0"/>
              <a:t>DELETE THIS SLIDE IN YOUR FINAL PRESENTATION</a:t>
            </a:r>
          </a:p>
        </p:txBody>
      </p:sp>
      <p:sp>
        <p:nvSpPr>
          <p:cNvPr id="2" name="Content Placeholder 1">
            <a:extLst>
              <a:ext uri="{FF2B5EF4-FFF2-40B4-BE49-F238E27FC236}">
                <a16:creationId xmlns:a16="http://schemas.microsoft.com/office/drawing/2014/main" id="{4448EB24-817F-4AD9-873B-C2C52DEB4B30}"/>
              </a:ext>
            </a:extLst>
          </p:cNvPr>
          <p:cNvSpPr>
            <a:spLocks noGrp="1"/>
          </p:cNvSpPr>
          <p:nvPr>
            <p:ph idx="1"/>
          </p:nvPr>
        </p:nvSpPr>
        <p:spPr/>
        <p:txBody>
          <a:bodyPr/>
          <a:lstStyle/>
          <a:p>
            <a:pPr>
              <a:buClr>
                <a:schemeClr val="bg1"/>
              </a:buClr>
            </a:pPr>
            <a:r>
              <a:rPr lang="en-US" dirty="0"/>
              <a:t>On the following slide, provide the current status of the COVID-19 pandemic, relevant guidance and a summary of your organization’s activities to ensure your workshop reflects the most recent developments.</a:t>
            </a:r>
          </a:p>
          <a:p>
            <a:pPr lvl="1">
              <a:buClr>
                <a:schemeClr val="bg1"/>
              </a:buClr>
            </a:pPr>
            <a:r>
              <a:rPr lang="en-US" dirty="0"/>
              <a:t>Include current information regarding the COVID-19 outbreak. Use the website links provided in the associated </a:t>
            </a:r>
            <a:r>
              <a:rPr lang="en-US" b="1" dirty="0">
                <a:latin typeface="+mj-lt"/>
              </a:rPr>
              <a:t>facilitator guide </a:t>
            </a:r>
            <a:r>
              <a:rPr lang="en-US" dirty="0"/>
              <a:t>for suggestions.</a:t>
            </a:r>
          </a:p>
          <a:p>
            <a:pPr lvl="1">
              <a:buClr>
                <a:schemeClr val="bg1"/>
              </a:buClr>
            </a:pPr>
            <a:r>
              <a:rPr lang="en-US" dirty="0"/>
              <a:t>Be sure to include information from the relevant state and local authorities where your organization has facilities, as appropriate.</a:t>
            </a:r>
          </a:p>
          <a:p>
            <a:pPr lvl="1">
              <a:buClr>
                <a:schemeClr val="bg1"/>
              </a:buClr>
            </a:pPr>
            <a:r>
              <a:rPr lang="en-US" dirty="0"/>
              <a:t>Include a brief summary of key actions your organization has taken up to this point.</a:t>
            </a:r>
          </a:p>
        </p:txBody>
      </p:sp>
    </p:spTree>
    <p:extLst>
      <p:ext uri="{BB962C8B-B14F-4D97-AF65-F5344CB8AC3E}">
        <p14:creationId xmlns:p14="http://schemas.microsoft.com/office/powerpoint/2010/main" val="3332107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5727E4C5-EDC0-4DDB-8D1B-99FC7E241A2D}"/>
              </a:ext>
            </a:extLst>
          </p:cNvPr>
          <p:cNvSpPr>
            <a:spLocks noGrp="1"/>
          </p:cNvSpPr>
          <p:nvPr>
            <p:ph type="title"/>
          </p:nvPr>
        </p:nvSpPr>
        <p:spPr/>
        <p:txBody>
          <a:bodyPr/>
          <a:lstStyle/>
          <a:p>
            <a:r>
              <a:rPr lang="en-US" dirty="0"/>
              <a:t>Current Situation Update</a:t>
            </a:r>
          </a:p>
        </p:txBody>
      </p:sp>
      <p:sp>
        <p:nvSpPr>
          <p:cNvPr id="4" name="Content Placeholder 3">
            <a:extLst>
              <a:ext uri="{FF2B5EF4-FFF2-40B4-BE49-F238E27FC236}">
                <a16:creationId xmlns:a16="http://schemas.microsoft.com/office/drawing/2014/main" id="{4DCCAD5A-84A7-4F4A-A614-A376CB1C5891}"/>
              </a:ext>
            </a:extLst>
          </p:cNvPr>
          <p:cNvSpPr>
            <a:spLocks noGrp="1"/>
          </p:cNvSpPr>
          <p:nvPr>
            <p:ph idx="1"/>
          </p:nvPr>
        </p:nvSpPr>
        <p:spPr/>
        <p:txBody>
          <a:bodyPr/>
          <a:lstStyle/>
          <a:p>
            <a:r>
              <a:rPr lang="en-US" dirty="0">
                <a:solidFill>
                  <a:srgbClr val="C00000"/>
                </a:solidFill>
              </a:rPr>
              <a:t>[Information on the current situation can be found on the following webpages:]</a:t>
            </a:r>
          </a:p>
          <a:p>
            <a:pPr lvl="1"/>
            <a:r>
              <a:rPr lang="en-US" dirty="0">
                <a:solidFill>
                  <a:srgbClr val="C00000"/>
                </a:solidFill>
                <a:hlinkClick r:id="rId3">
                  <a:extLst>
                    <a:ext uri="{A12FA001-AC4F-418D-AE19-62706E023703}">
                      <ahyp:hlinkClr xmlns:ahyp="http://schemas.microsoft.com/office/drawing/2018/hyperlinkcolor" val="tx"/>
                    </a:ext>
                  </a:extLst>
                </a:hlinkClick>
              </a:rPr>
              <a:t>Coronavirus.gov</a:t>
            </a:r>
            <a:endParaRPr lang="en-US" dirty="0">
              <a:solidFill>
                <a:srgbClr val="C00000"/>
              </a:solidFill>
            </a:endParaRPr>
          </a:p>
          <a:p>
            <a:pPr lvl="1"/>
            <a:r>
              <a:rPr lang="en-US" dirty="0">
                <a:solidFill>
                  <a:srgbClr val="C00000"/>
                </a:solidFill>
                <a:hlinkClick r:id="rId4">
                  <a:extLst>
                    <a:ext uri="{A12FA001-AC4F-418D-AE19-62706E023703}">
                      <ahyp:hlinkClr xmlns:ahyp="http://schemas.microsoft.com/office/drawing/2018/hyperlinkcolor" val="tx"/>
                    </a:ext>
                  </a:extLst>
                </a:hlinkClick>
              </a:rPr>
              <a:t>White House: Opening Up America Again</a:t>
            </a:r>
            <a:endParaRPr lang="en-US" dirty="0">
              <a:solidFill>
                <a:srgbClr val="C00000"/>
              </a:solidFill>
            </a:endParaRPr>
          </a:p>
          <a:p>
            <a:pPr lvl="1"/>
            <a:r>
              <a:rPr lang="en-US" dirty="0">
                <a:solidFill>
                  <a:srgbClr val="C00000"/>
                </a:solidFill>
                <a:hlinkClick r:id="rId5">
                  <a:extLst>
                    <a:ext uri="{A12FA001-AC4F-418D-AE19-62706E023703}">
                      <ahyp:hlinkClr xmlns:ahyp="http://schemas.microsoft.com/office/drawing/2018/hyperlinkcolor" val="tx"/>
                    </a:ext>
                  </a:extLst>
                </a:hlinkClick>
              </a:rPr>
              <a:t>CDC: Coronavirus (COVID-19) </a:t>
            </a:r>
            <a:endParaRPr lang="en-US" dirty="0">
              <a:solidFill>
                <a:srgbClr val="C00000"/>
              </a:solidFill>
            </a:endParaRPr>
          </a:p>
          <a:p>
            <a:pPr lvl="1"/>
            <a:r>
              <a:rPr lang="en-US" dirty="0">
                <a:solidFill>
                  <a:srgbClr val="C00000"/>
                </a:solidFill>
                <a:hlinkClick r:id="rId6">
                  <a:extLst>
                    <a:ext uri="{A12FA001-AC4F-418D-AE19-62706E023703}">
                      <ahyp:hlinkClr xmlns:ahyp="http://schemas.microsoft.com/office/drawing/2018/hyperlinkcolor" val="tx"/>
                    </a:ext>
                  </a:extLst>
                </a:hlinkClick>
              </a:rPr>
              <a:t>FEMA: COVID-19 Response</a:t>
            </a:r>
            <a:endParaRPr lang="en-US" dirty="0">
              <a:solidFill>
                <a:srgbClr val="C00000"/>
              </a:solidFill>
            </a:endParaRPr>
          </a:p>
          <a:p>
            <a:r>
              <a:rPr lang="en-US" dirty="0">
                <a:solidFill>
                  <a:srgbClr val="C00000"/>
                </a:solidFill>
              </a:rPr>
              <a:t>[Provide specific information regarding the status of jurisdictions or areas where your organization has facilities, as appropriate.]</a:t>
            </a:r>
          </a:p>
          <a:p>
            <a:r>
              <a:rPr lang="en-US" dirty="0">
                <a:solidFill>
                  <a:srgbClr val="C00000"/>
                </a:solidFill>
              </a:rPr>
              <a:t>[Provide specific information regarding the status of your organization.]</a:t>
            </a:r>
          </a:p>
        </p:txBody>
      </p:sp>
    </p:spTree>
    <p:extLst>
      <p:ext uri="{BB962C8B-B14F-4D97-AF65-F5344CB8AC3E}">
        <p14:creationId xmlns:p14="http://schemas.microsoft.com/office/powerpoint/2010/main" val="810198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059F09-FD6B-4CA8-B076-8A108CB093AA}"/>
              </a:ext>
            </a:extLst>
          </p:cNvPr>
          <p:cNvSpPr>
            <a:spLocks noGrp="1"/>
          </p:cNvSpPr>
          <p:nvPr>
            <p:ph idx="1"/>
          </p:nvPr>
        </p:nvSpPr>
        <p:spPr/>
        <p:txBody>
          <a:bodyPr/>
          <a:lstStyle/>
          <a:p>
            <a:pPr>
              <a:buClr>
                <a:schemeClr val="bg1"/>
              </a:buClr>
            </a:pPr>
            <a:r>
              <a:rPr lang="en-US" dirty="0"/>
              <a:t>Explain to participants that we will now engage in the facilitated discussion portion of this workshop, starting with a review of our current operational status, followed by discussion questions organized around four themes:</a:t>
            </a:r>
          </a:p>
          <a:p>
            <a:pPr lvl="1">
              <a:buClr>
                <a:schemeClr val="bg1"/>
              </a:buClr>
            </a:pPr>
            <a:r>
              <a:rPr lang="en-US" dirty="0"/>
              <a:t>People</a:t>
            </a:r>
          </a:p>
          <a:p>
            <a:pPr lvl="1">
              <a:buClr>
                <a:schemeClr val="bg1"/>
              </a:buClr>
            </a:pPr>
            <a:r>
              <a:rPr lang="en-US" dirty="0"/>
              <a:t>Facilities</a:t>
            </a:r>
          </a:p>
          <a:p>
            <a:pPr lvl="1">
              <a:buClr>
                <a:schemeClr val="bg1"/>
              </a:buClr>
            </a:pPr>
            <a:r>
              <a:rPr lang="en-US" dirty="0"/>
              <a:t>Messaging &amp; Communications</a:t>
            </a:r>
          </a:p>
          <a:p>
            <a:pPr lvl="1">
              <a:buClr>
                <a:schemeClr val="bg1"/>
              </a:buClr>
            </a:pPr>
            <a:r>
              <a:rPr lang="en-US" dirty="0"/>
              <a:t>Resources &amp; Logistics</a:t>
            </a:r>
          </a:p>
        </p:txBody>
      </p:sp>
      <p:sp>
        <p:nvSpPr>
          <p:cNvPr id="10" name="Title 1">
            <a:extLst>
              <a:ext uri="{FF2B5EF4-FFF2-40B4-BE49-F238E27FC236}">
                <a16:creationId xmlns:a16="http://schemas.microsoft.com/office/drawing/2014/main" id="{8BFAFAD4-9D9E-430A-8617-CB0D40EBE480}"/>
              </a:ext>
            </a:extLst>
          </p:cNvPr>
          <p:cNvSpPr>
            <a:spLocks noGrp="1"/>
          </p:cNvSpPr>
          <p:nvPr>
            <p:ph type="title"/>
          </p:nvPr>
        </p:nvSpPr>
        <p:spPr/>
        <p:txBody>
          <a:bodyPr/>
          <a:lstStyle/>
          <a:p>
            <a:r>
              <a:rPr lang="en-US" dirty="0">
                <a:solidFill>
                  <a:schemeClr val="bg1"/>
                </a:solidFill>
              </a:rPr>
              <a:t>INSTRUCTIONS — READ FIRST</a:t>
            </a:r>
          </a:p>
        </p:txBody>
      </p:sp>
      <p:sp>
        <p:nvSpPr>
          <p:cNvPr id="3" name="Text Placeholder 2">
            <a:extLst>
              <a:ext uri="{FF2B5EF4-FFF2-40B4-BE49-F238E27FC236}">
                <a16:creationId xmlns:a16="http://schemas.microsoft.com/office/drawing/2014/main" id="{DD3BCB46-84D5-4B04-BD38-D6F9F4264E09}"/>
              </a:ext>
            </a:extLst>
          </p:cNvPr>
          <p:cNvSpPr>
            <a:spLocks noGrp="1"/>
          </p:cNvSpPr>
          <p:nvPr>
            <p:ph type="body" sz="quarter" idx="10"/>
          </p:nvPr>
        </p:nvSpPr>
        <p:spPr>
          <a:solidFill>
            <a:schemeClr val="bg2">
              <a:lumMod val="90000"/>
            </a:schemeClr>
          </a:solidFill>
        </p:spPr>
        <p:txBody>
          <a:bodyPr>
            <a:noAutofit/>
          </a:bodyPr>
          <a:lstStyle/>
          <a:p>
            <a:pPr marL="0" indent="0" algn="ctr">
              <a:lnSpc>
                <a:spcPct val="100000"/>
              </a:lnSpc>
              <a:buNone/>
            </a:pPr>
            <a:r>
              <a:rPr lang="en-US" sz="1800" dirty="0"/>
              <a:t>DELETE THIS SLIDE IN YOUR FINAL PRESENTATION</a:t>
            </a:r>
          </a:p>
        </p:txBody>
      </p:sp>
    </p:spTree>
    <p:extLst>
      <p:ext uri="{BB962C8B-B14F-4D97-AF65-F5344CB8AC3E}">
        <p14:creationId xmlns:p14="http://schemas.microsoft.com/office/powerpoint/2010/main" val="703068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Discussion Questions: Current Operational Status (1 of 2)</a:t>
            </a:r>
          </a:p>
        </p:txBody>
      </p:sp>
      <p:pic>
        <p:nvPicPr>
          <p:cNvPr id="4" name="Picture 3" descr="Federal Government Building Logo">
            <a:extLst>
              <a:ext uri="{FF2B5EF4-FFF2-40B4-BE49-F238E27FC236}">
                <a16:creationId xmlns:a16="http://schemas.microsoft.com/office/drawing/2014/main" id="{B7B3E340-504C-4F96-9C4F-380F837A417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507327" y="452440"/>
            <a:ext cx="946484" cy="709142"/>
          </a:xfrm>
          <a:prstGeom prst="rect">
            <a:avLst/>
          </a:prstGeom>
          <a:noFill/>
          <a:ln>
            <a:noFill/>
          </a:ln>
        </p:spPr>
      </p:pic>
      <p:sp>
        <p:nvSpPr>
          <p:cNvPr id="2" name="Content Placeholder 1"/>
          <p:cNvSpPr>
            <a:spLocks noGrp="1"/>
          </p:cNvSpPr>
          <p:nvPr>
            <p:ph sz="half" idx="1"/>
          </p:nvPr>
        </p:nvSpPr>
        <p:spPr>
          <a:xfrm>
            <a:off x="738186" y="1443073"/>
            <a:ext cx="10715625" cy="4681279"/>
          </a:xfrm>
        </p:spPr>
        <p:txBody>
          <a:bodyPr>
            <a:normAutofit/>
          </a:bodyPr>
          <a:lstStyle/>
          <a:p>
            <a:r>
              <a:rPr lang="en-US" dirty="0"/>
              <a:t>How do we define reconstitution success? What is the desired end state for this planning process—where a gradual process, with multiple phases, may be required?</a:t>
            </a:r>
          </a:p>
          <a:p>
            <a:r>
              <a:rPr lang="en-US" dirty="0"/>
              <a:t>Has our mission delivery degraded under current circumstances? </a:t>
            </a:r>
          </a:p>
          <a:p>
            <a:pPr lvl="1">
              <a:spcBef>
                <a:spcPts val="800"/>
              </a:spcBef>
            </a:pPr>
            <a:r>
              <a:rPr lang="en-US" dirty="0"/>
              <a:t>Are any functions not being performed or not being performed well?</a:t>
            </a:r>
          </a:p>
          <a:p>
            <a:pPr lvl="1">
              <a:spcBef>
                <a:spcPts val="800"/>
              </a:spcBef>
            </a:pPr>
            <a:r>
              <a:rPr lang="en-US" dirty="0"/>
              <a:t>Are any functions not being resumed?</a:t>
            </a:r>
          </a:p>
          <a:p>
            <a:pPr lvl="1">
              <a:spcBef>
                <a:spcPts val="800"/>
              </a:spcBef>
            </a:pPr>
            <a:r>
              <a:rPr lang="en-US" dirty="0"/>
              <a:t>Has expanded telework been successful?</a:t>
            </a:r>
          </a:p>
          <a:p>
            <a:pPr lvl="1">
              <a:spcBef>
                <a:spcPts val="800"/>
              </a:spcBef>
            </a:pPr>
            <a:r>
              <a:rPr lang="en-US" dirty="0"/>
              <a:t>What have been the benefits and shortfalls to teleworking?</a:t>
            </a:r>
          </a:p>
          <a:p>
            <a:pPr lvl="1">
              <a:spcBef>
                <a:spcPts val="800"/>
              </a:spcBef>
            </a:pPr>
            <a:r>
              <a:rPr lang="en-US" dirty="0"/>
              <a:t>What additional activities did we undertake that now may be considered new essential functions? </a:t>
            </a:r>
          </a:p>
          <a:p>
            <a:r>
              <a:rPr lang="en-US" dirty="0"/>
              <a:t>How are we accommodating operational needs, both in the office and in non-office settings, such as those working in the field?</a:t>
            </a:r>
          </a:p>
          <a:p>
            <a:r>
              <a:rPr lang="en-US" dirty="0"/>
              <a:t>Have we instituted policies and procedures consistent with “Guidelines for Employers — All Phases” as described in the </a:t>
            </a:r>
            <a:r>
              <a:rPr lang="en-US" i="1" dirty="0"/>
              <a:t>Guidelines for Opening Up America Again</a:t>
            </a:r>
            <a:r>
              <a:rPr lang="en-US" dirty="0"/>
              <a:t>?</a:t>
            </a:r>
          </a:p>
        </p:txBody>
      </p:sp>
    </p:spTree>
    <p:extLst>
      <p:ext uri="{BB962C8B-B14F-4D97-AF65-F5344CB8AC3E}">
        <p14:creationId xmlns:p14="http://schemas.microsoft.com/office/powerpoint/2010/main" val="871879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Discussion Questions: Current Operational Status (2 of 2)</a:t>
            </a:r>
          </a:p>
        </p:txBody>
      </p:sp>
      <p:pic>
        <p:nvPicPr>
          <p:cNvPr id="4" name="Picture 3" descr="Federal Government Building Logo">
            <a:extLst>
              <a:ext uri="{FF2B5EF4-FFF2-40B4-BE49-F238E27FC236}">
                <a16:creationId xmlns:a16="http://schemas.microsoft.com/office/drawing/2014/main" id="{3517BAF8-8244-4535-9AE3-58087F95F4C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507327" y="452440"/>
            <a:ext cx="946484" cy="709142"/>
          </a:xfrm>
          <a:prstGeom prst="rect">
            <a:avLst/>
          </a:prstGeom>
          <a:noFill/>
          <a:ln>
            <a:noFill/>
          </a:ln>
        </p:spPr>
      </p:pic>
      <p:sp>
        <p:nvSpPr>
          <p:cNvPr id="2" name="Content Placeholder 1"/>
          <p:cNvSpPr>
            <a:spLocks noGrp="1"/>
          </p:cNvSpPr>
          <p:nvPr>
            <p:ph sz="half" idx="1"/>
          </p:nvPr>
        </p:nvSpPr>
        <p:spPr>
          <a:xfrm>
            <a:off x="738193" y="1549400"/>
            <a:ext cx="10715625" cy="4521791"/>
          </a:xfrm>
        </p:spPr>
        <p:txBody>
          <a:bodyPr>
            <a:normAutofit/>
          </a:bodyPr>
          <a:lstStyle/>
          <a:p>
            <a:pPr>
              <a:buFont typeface="+mj-lt"/>
              <a:buAutoNum type="arabicPeriod" startAt="5"/>
            </a:pPr>
            <a:r>
              <a:rPr lang="en-US" dirty="0"/>
              <a:t>What critical decisions do we need to make to support our reconstitution strategy?</a:t>
            </a:r>
          </a:p>
          <a:p>
            <a:pPr lvl="1"/>
            <a:r>
              <a:rPr lang="en-US" dirty="0"/>
              <a:t>Who are the critical decision-makers?</a:t>
            </a:r>
          </a:p>
          <a:p>
            <a:pPr lvl="1"/>
            <a:r>
              <a:rPr lang="en-US" dirty="0"/>
              <a:t>What data or information do the decision-makers need?</a:t>
            </a:r>
          </a:p>
          <a:p>
            <a:pPr lvl="1"/>
            <a:r>
              <a:rPr lang="en-US" dirty="0"/>
              <a:t>What funding or other resources are required to implement the critical decisions?</a:t>
            </a:r>
          </a:p>
          <a:p>
            <a:pPr lvl="1"/>
            <a:r>
              <a:rPr lang="en-US" dirty="0"/>
              <a:t>What planning factors currently exist within your reconstitution plans that might drive decision-making? Are those still viable in the current operational environment? </a:t>
            </a:r>
          </a:p>
          <a:p>
            <a:pPr>
              <a:buAutoNum type="arabicPeriod" startAt="5"/>
            </a:pPr>
            <a:r>
              <a:rPr lang="en-US" dirty="0"/>
              <a:t>How are our regional or field offices participating in this planning?</a:t>
            </a:r>
          </a:p>
          <a:p>
            <a:pPr lvl="1"/>
            <a:r>
              <a:rPr lang="en-US" dirty="0"/>
              <a:t>What is the decision-making process for our offices in different geographic areas that may be in different stages of achieving gating criteria or in different phases, according to the </a:t>
            </a:r>
            <a:r>
              <a:rPr lang="en-US" i="1" dirty="0"/>
              <a:t>Guidelines for Opening Up America Again</a:t>
            </a:r>
            <a:r>
              <a:rPr lang="en-US" dirty="0"/>
              <a:t>?</a:t>
            </a:r>
          </a:p>
          <a:p>
            <a:pPr lvl="1"/>
            <a:r>
              <a:rPr lang="en-US" dirty="0"/>
              <a:t>Do regional or field office decisions need to be approved at headquarters?</a:t>
            </a:r>
          </a:p>
        </p:txBody>
      </p:sp>
    </p:spTree>
    <p:extLst>
      <p:ext uri="{BB962C8B-B14F-4D97-AF65-F5344CB8AC3E}">
        <p14:creationId xmlns:p14="http://schemas.microsoft.com/office/powerpoint/2010/main" val="3839547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Discussion Questions: People (1 of 4)</a:t>
            </a:r>
          </a:p>
        </p:txBody>
      </p:sp>
      <p:pic>
        <p:nvPicPr>
          <p:cNvPr id="5" name="Picture 4" descr="People Logo">
            <a:extLst>
              <a:ext uri="{FF2B5EF4-FFF2-40B4-BE49-F238E27FC236}">
                <a16:creationId xmlns:a16="http://schemas.microsoft.com/office/drawing/2014/main" id="{EF1E3865-EDC7-4414-BECD-F692BA962D5B}"/>
              </a:ext>
            </a:extLst>
          </p:cNvPr>
          <p:cNvPicPr>
            <a:picLocks noChangeAspect="1"/>
          </p:cNvPicPr>
          <p:nvPr/>
        </p:nvPicPr>
        <p:blipFill>
          <a:blip r:embed="rId2"/>
          <a:stretch>
            <a:fillRect/>
          </a:stretch>
        </p:blipFill>
        <p:spPr>
          <a:xfrm>
            <a:off x="10692882" y="453321"/>
            <a:ext cx="760929" cy="742466"/>
          </a:xfrm>
          <a:prstGeom prst="rect">
            <a:avLst/>
          </a:prstGeom>
        </p:spPr>
      </p:pic>
      <p:sp>
        <p:nvSpPr>
          <p:cNvPr id="2" name="Content Placeholder 1"/>
          <p:cNvSpPr>
            <a:spLocks noGrp="1"/>
          </p:cNvSpPr>
          <p:nvPr>
            <p:ph sz="half" idx="1"/>
          </p:nvPr>
        </p:nvSpPr>
        <p:spPr/>
        <p:txBody>
          <a:bodyPr>
            <a:normAutofit/>
          </a:bodyPr>
          <a:lstStyle/>
          <a:p>
            <a:r>
              <a:rPr lang="en-US" dirty="0"/>
              <a:t>How will we determine which employees will return to facilities during each phase, and who is making those recommendations?</a:t>
            </a:r>
          </a:p>
          <a:p>
            <a:r>
              <a:rPr lang="en-US" dirty="0"/>
              <a:t>When considering the return of staff to a given facility, should we prioritize specific functions?</a:t>
            </a:r>
          </a:p>
          <a:p>
            <a:pPr>
              <a:buFont typeface="+mj-lt"/>
              <a:buAutoNum type="arabicPeriod" startAt="3"/>
            </a:pPr>
            <a:r>
              <a:rPr lang="en-US" dirty="0"/>
              <a:t>How will we determine who is available to return to work in person? </a:t>
            </a:r>
          </a:p>
          <a:p>
            <a:pPr>
              <a:buAutoNum type="arabicPeriod" startAt="3"/>
            </a:pPr>
            <a:r>
              <a:rPr lang="en-US" dirty="0"/>
              <a:t>Have we considered employee needs such as childcare and transportation? Can we implement any creative and flexible solutions to help employees meet these needs?</a:t>
            </a:r>
          </a:p>
          <a:p>
            <a:pPr lvl="1"/>
            <a:r>
              <a:rPr lang="en-US" dirty="0"/>
              <a:t>How will the reduction, limitation or effects of social distancing for public transportation affect employees’ ability to safely access their primary worksite, and how will that affect long-term staffing plans?</a:t>
            </a:r>
          </a:p>
          <a:p>
            <a:pPr>
              <a:buFont typeface="+mj-lt"/>
              <a:buAutoNum type="arabicPeriod" startAt="3"/>
            </a:pPr>
            <a:r>
              <a:rPr lang="en-US" dirty="0"/>
              <a:t>What other considerations may impact employees’ return to their primary work locations?</a:t>
            </a:r>
          </a:p>
        </p:txBody>
      </p:sp>
    </p:spTree>
    <p:extLst>
      <p:ext uri="{BB962C8B-B14F-4D97-AF65-F5344CB8AC3E}">
        <p14:creationId xmlns:p14="http://schemas.microsoft.com/office/powerpoint/2010/main" val="24544974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Discussion Questions: People (2 of 4)</a:t>
            </a:r>
          </a:p>
        </p:txBody>
      </p:sp>
      <p:pic>
        <p:nvPicPr>
          <p:cNvPr id="5" name="Picture 4" descr="People Logo">
            <a:extLst>
              <a:ext uri="{FF2B5EF4-FFF2-40B4-BE49-F238E27FC236}">
                <a16:creationId xmlns:a16="http://schemas.microsoft.com/office/drawing/2014/main" id="{812F24EE-7ECC-4956-9B92-20DEC4F50CAE}"/>
              </a:ext>
            </a:extLst>
          </p:cNvPr>
          <p:cNvPicPr>
            <a:picLocks noChangeAspect="1"/>
          </p:cNvPicPr>
          <p:nvPr/>
        </p:nvPicPr>
        <p:blipFill>
          <a:blip r:embed="rId2"/>
          <a:stretch>
            <a:fillRect/>
          </a:stretch>
        </p:blipFill>
        <p:spPr>
          <a:xfrm>
            <a:off x="10692882" y="453321"/>
            <a:ext cx="760929" cy="742466"/>
          </a:xfrm>
          <a:prstGeom prst="rect">
            <a:avLst/>
          </a:prstGeom>
        </p:spPr>
      </p:pic>
      <p:sp>
        <p:nvSpPr>
          <p:cNvPr id="2" name="Content Placeholder 1"/>
          <p:cNvSpPr>
            <a:spLocks noGrp="1"/>
          </p:cNvSpPr>
          <p:nvPr>
            <p:ph sz="half" idx="1"/>
          </p:nvPr>
        </p:nvSpPr>
        <p:spPr/>
        <p:txBody>
          <a:bodyPr>
            <a:normAutofit lnSpcReduction="10000"/>
          </a:bodyPr>
          <a:lstStyle/>
          <a:p>
            <a:pPr>
              <a:buFont typeface="+mj-lt"/>
              <a:buAutoNum type="arabicPeriod" startAt="6"/>
            </a:pPr>
            <a:r>
              <a:rPr lang="en-US" dirty="0"/>
              <a:t>How will we assess our staff and implement guidance that considers the following categories?</a:t>
            </a:r>
          </a:p>
          <a:p>
            <a:pPr lvl="1">
              <a:spcBef>
                <a:spcPts val="400"/>
              </a:spcBef>
            </a:pPr>
            <a:r>
              <a:rPr lang="en-US" dirty="0"/>
              <a:t>Vulnerable populations as defined in the </a:t>
            </a:r>
            <a:r>
              <a:rPr lang="en-US" i="1" dirty="0"/>
              <a:t>Guidelines for Opening Up America Again</a:t>
            </a:r>
            <a:endParaRPr lang="en-US" dirty="0"/>
          </a:p>
          <a:p>
            <a:pPr lvl="1">
              <a:spcBef>
                <a:spcPts val="400"/>
              </a:spcBef>
            </a:pPr>
            <a:r>
              <a:rPr lang="en-US" dirty="0"/>
              <a:t>Employees in good health and under age 65</a:t>
            </a:r>
          </a:p>
          <a:p>
            <a:pPr lvl="1">
              <a:spcBef>
                <a:spcPts val="400"/>
              </a:spcBef>
            </a:pPr>
            <a:r>
              <a:rPr lang="en-US" dirty="0"/>
              <a:t>Symptomatic employees and contractors</a:t>
            </a:r>
          </a:p>
          <a:p>
            <a:pPr lvl="1">
              <a:spcBef>
                <a:spcPts val="400"/>
              </a:spcBef>
            </a:pPr>
            <a:r>
              <a:rPr lang="en-US" dirty="0"/>
              <a:t>Employees and contractors who must work on site</a:t>
            </a:r>
          </a:p>
          <a:p>
            <a:pPr>
              <a:buFont typeface="+mj-lt"/>
              <a:buAutoNum type="arabicPeriod" startAt="7"/>
            </a:pPr>
            <a:r>
              <a:rPr lang="en-US" dirty="0"/>
              <a:t>Do we have plans in place to monitor changing conditions for another wave of COVID-19? What are the potential triggers for changing conditions due to another wave?</a:t>
            </a:r>
          </a:p>
          <a:p>
            <a:pPr>
              <a:buAutoNum type="arabicPeriod" startAt="7"/>
            </a:pPr>
            <a:r>
              <a:rPr lang="en-US" dirty="0"/>
              <a:t>How will we monitor our workforce for indicative symptoms, as recommended in the </a:t>
            </a:r>
            <a:r>
              <a:rPr lang="en-US" i="1" dirty="0"/>
              <a:t>Guidelines for Opening Up America Again</a:t>
            </a:r>
            <a:r>
              <a:rPr lang="en-US" dirty="0"/>
              <a:t>? What resource requirements or limitations do we need to consider to implement this monitoring?</a:t>
            </a:r>
          </a:p>
          <a:p>
            <a:pPr>
              <a:buFont typeface="+mj-lt"/>
              <a:buAutoNum type="arabicPeriod" startAt="7"/>
            </a:pPr>
            <a:r>
              <a:rPr lang="en-US" dirty="0"/>
              <a:t>What new work arrangements will we use to keep the returning workforce safe?</a:t>
            </a:r>
          </a:p>
        </p:txBody>
      </p:sp>
    </p:spTree>
    <p:extLst>
      <p:ext uri="{BB962C8B-B14F-4D97-AF65-F5344CB8AC3E}">
        <p14:creationId xmlns:p14="http://schemas.microsoft.com/office/powerpoint/2010/main" val="3579226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Discussion Questions: People (3 of 4)</a:t>
            </a:r>
          </a:p>
        </p:txBody>
      </p:sp>
      <p:pic>
        <p:nvPicPr>
          <p:cNvPr id="5" name="Picture 4" descr="People Logo">
            <a:extLst>
              <a:ext uri="{FF2B5EF4-FFF2-40B4-BE49-F238E27FC236}">
                <a16:creationId xmlns:a16="http://schemas.microsoft.com/office/drawing/2014/main" id="{47E09D31-3972-41DD-BBDE-8DD11C7B6D97}"/>
              </a:ext>
            </a:extLst>
          </p:cNvPr>
          <p:cNvPicPr>
            <a:picLocks noChangeAspect="1"/>
          </p:cNvPicPr>
          <p:nvPr/>
        </p:nvPicPr>
        <p:blipFill>
          <a:blip r:embed="rId2"/>
          <a:stretch>
            <a:fillRect/>
          </a:stretch>
        </p:blipFill>
        <p:spPr>
          <a:xfrm>
            <a:off x="10692882" y="453321"/>
            <a:ext cx="760929" cy="742466"/>
          </a:xfrm>
          <a:prstGeom prst="rect">
            <a:avLst/>
          </a:prstGeom>
        </p:spPr>
      </p:pic>
      <p:sp>
        <p:nvSpPr>
          <p:cNvPr id="2" name="Content Placeholder 1"/>
          <p:cNvSpPr>
            <a:spLocks noGrp="1"/>
          </p:cNvSpPr>
          <p:nvPr>
            <p:ph sz="half" idx="1"/>
          </p:nvPr>
        </p:nvSpPr>
        <p:spPr>
          <a:xfrm>
            <a:off x="738193" y="1549400"/>
            <a:ext cx="10715625" cy="4468628"/>
          </a:xfrm>
        </p:spPr>
        <p:txBody>
          <a:bodyPr>
            <a:normAutofit/>
          </a:bodyPr>
          <a:lstStyle/>
          <a:p>
            <a:pPr lvl="0">
              <a:buFont typeface="+mj-lt"/>
              <a:buAutoNum type="arabicPeriod" startAt="10"/>
            </a:pPr>
            <a:r>
              <a:rPr lang="en-US" dirty="0"/>
              <a:t>Do we need to revise our human resources policies to accommodate new work arrangements, or to detail processes for sick employees or those with sick family members exposed to the virus or showing symptoms?</a:t>
            </a:r>
          </a:p>
          <a:p>
            <a:pPr lvl="0">
              <a:buAutoNum type="arabicPeriod" startAt="10"/>
            </a:pPr>
            <a:r>
              <a:rPr lang="en-US" dirty="0"/>
              <a:t>What plans or protocols do we need to put in place to ensure the safety of our employees when reoccupying facilities?</a:t>
            </a:r>
          </a:p>
          <a:p>
            <a:pPr lvl="1"/>
            <a:r>
              <a:rPr lang="en-US" dirty="0"/>
              <a:t>Do our plans incorporate the use and distribution of personal protective equipment (PPE) or other precautionary measures for staff? </a:t>
            </a:r>
          </a:p>
          <a:p>
            <a:pPr lvl="1"/>
            <a:r>
              <a:rPr lang="en-US" dirty="0"/>
              <a:t>Will there be staff self-health evaluations?</a:t>
            </a:r>
          </a:p>
          <a:p>
            <a:pPr lvl="1"/>
            <a:r>
              <a:rPr lang="en-US" dirty="0"/>
              <a:t>Will there be health screenings, such as taking temperatures, or asking risk-based questions, upon arrival?</a:t>
            </a:r>
          </a:p>
        </p:txBody>
      </p:sp>
    </p:spTree>
    <p:extLst>
      <p:ext uri="{BB962C8B-B14F-4D97-AF65-F5344CB8AC3E}">
        <p14:creationId xmlns:p14="http://schemas.microsoft.com/office/powerpoint/2010/main" val="25222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Discussion Questions: People (4 of 4)</a:t>
            </a:r>
          </a:p>
        </p:txBody>
      </p:sp>
      <p:pic>
        <p:nvPicPr>
          <p:cNvPr id="5" name="Picture 4" descr="People Logo">
            <a:extLst>
              <a:ext uri="{FF2B5EF4-FFF2-40B4-BE49-F238E27FC236}">
                <a16:creationId xmlns:a16="http://schemas.microsoft.com/office/drawing/2014/main" id="{E37D74EB-CF87-4AED-8BDA-DFC4655EEEF8}"/>
              </a:ext>
            </a:extLst>
          </p:cNvPr>
          <p:cNvPicPr>
            <a:picLocks noChangeAspect="1"/>
          </p:cNvPicPr>
          <p:nvPr/>
        </p:nvPicPr>
        <p:blipFill>
          <a:blip r:embed="rId2"/>
          <a:stretch>
            <a:fillRect/>
          </a:stretch>
        </p:blipFill>
        <p:spPr>
          <a:xfrm>
            <a:off x="10692882" y="453321"/>
            <a:ext cx="760929" cy="742466"/>
          </a:xfrm>
          <a:prstGeom prst="rect">
            <a:avLst/>
          </a:prstGeom>
        </p:spPr>
      </p:pic>
      <p:sp>
        <p:nvSpPr>
          <p:cNvPr id="2" name="Content Placeholder 1"/>
          <p:cNvSpPr>
            <a:spLocks noGrp="1"/>
          </p:cNvSpPr>
          <p:nvPr>
            <p:ph sz="half" idx="1"/>
          </p:nvPr>
        </p:nvSpPr>
        <p:spPr>
          <a:xfrm>
            <a:off x="738193" y="1400544"/>
            <a:ext cx="10715625" cy="4628116"/>
          </a:xfrm>
        </p:spPr>
        <p:txBody>
          <a:bodyPr>
            <a:normAutofit/>
          </a:bodyPr>
          <a:lstStyle/>
          <a:p>
            <a:pPr>
              <a:buFont typeface="+mj-lt"/>
              <a:buAutoNum type="arabicPeriod" startAt="12"/>
            </a:pPr>
            <a:r>
              <a:rPr lang="en-US" dirty="0"/>
              <a:t>How will we backfill positions that cannot be staffed with their typical employees, or redistribute those responsibilities to others who are able to return to our facilities?</a:t>
            </a:r>
          </a:p>
          <a:p>
            <a:pPr>
              <a:buAutoNum type="arabicPeriod" startAt="12"/>
            </a:pPr>
            <a:r>
              <a:rPr lang="en-US" dirty="0"/>
              <a:t>How will we identify and onboard surge staff to fill needed roles? </a:t>
            </a:r>
          </a:p>
          <a:p>
            <a:pPr lvl="1"/>
            <a:r>
              <a:rPr lang="en-US" dirty="0"/>
              <a:t>If staffing shortages cannot be overcome, which functions will be prioritized? </a:t>
            </a:r>
          </a:p>
          <a:p>
            <a:pPr lvl="1"/>
            <a:r>
              <a:rPr lang="en-US" dirty="0"/>
              <a:t>Who is authorized to redirect staff or resources to those priority functions? </a:t>
            </a:r>
          </a:p>
          <a:p>
            <a:pPr>
              <a:buAutoNum type="arabicPeriod" startAt="12"/>
            </a:pPr>
            <a:r>
              <a:rPr lang="en-US" dirty="0"/>
              <a:t>How will we address human resource issues prior to employees returning to our facilities?</a:t>
            </a:r>
          </a:p>
          <a:p>
            <a:pPr>
              <a:buAutoNum type="arabicPeriod" startAt="12"/>
            </a:pPr>
            <a:r>
              <a:rPr lang="en-US" dirty="0"/>
              <a:t>With current travel limitations in place, how are we continuing to meet mission needs?</a:t>
            </a:r>
          </a:p>
          <a:p>
            <a:pPr lvl="1"/>
            <a:r>
              <a:rPr lang="en-US" dirty="0"/>
              <a:t>How will we ensure the safety of our workforce when travel restrictions are lifted?</a:t>
            </a:r>
          </a:p>
          <a:p>
            <a:pPr>
              <a:buAutoNum type="arabicPeriod" startAt="12"/>
            </a:pPr>
            <a:r>
              <a:rPr lang="en-US" dirty="0"/>
              <a:t>How do these planning factors and considerations impact near and long-term staffing plans? Does a hybrid staffing model consisting of telework, shift schedules, on-site staff and the increased use of additional facilities allow for the sustainment of essential functions? </a:t>
            </a:r>
          </a:p>
        </p:txBody>
      </p:sp>
    </p:spTree>
    <p:extLst>
      <p:ext uri="{BB962C8B-B14F-4D97-AF65-F5344CB8AC3E}">
        <p14:creationId xmlns:p14="http://schemas.microsoft.com/office/powerpoint/2010/main" val="1011313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8BFAFAD4-9D9E-430A-8617-CB0D40EBE480}"/>
              </a:ext>
            </a:extLst>
          </p:cNvPr>
          <p:cNvSpPr>
            <a:spLocks noGrp="1"/>
          </p:cNvSpPr>
          <p:nvPr>
            <p:ph type="title"/>
          </p:nvPr>
        </p:nvSpPr>
        <p:spPr/>
        <p:txBody>
          <a:bodyPr/>
          <a:lstStyle/>
          <a:p>
            <a:r>
              <a:rPr lang="en-US" dirty="0">
                <a:solidFill>
                  <a:schemeClr val="bg1"/>
                </a:solidFill>
              </a:rPr>
              <a:t>INSTRUCTIONS — READ FIRST</a:t>
            </a:r>
          </a:p>
        </p:txBody>
      </p:sp>
      <p:sp>
        <p:nvSpPr>
          <p:cNvPr id="3" name="Text Placeholder 2">
            <a:extLst>
              <a:ext uri="{FF2B5EF4-FFF2-40B4-BE49-F238E27FC236}">
                <a16:creationId xmlns:a16="http://schemas.microsoft.com/office/drawing/2014/main" id="{A1178A49-95DD-403B-ADD3-E949B7C85F02}"/>
              </a:ext>
            </a:extLst>
          </p:cNvPr>
          <p:cNvSpPr>
            <a:spLocks noGrp="1"/>
          </p:cNvSpPr>
          <p:nvPr>
            <p:ph type="body" sz="quarter" idx="10"/>
          </p:nvPr>
        </p:nvSpPr>
        <p:spPr>
          <a:solidFill>
            <a:schemeClr val="bg2">
              <a:lumMod val="90000"/>
            </a:schemeClr>
          </a:solidFill>
        </p:spPr>
        <p:txBody>
          <a:bodyPr>
            <a:noAutofit/>
          </a:bodyPr>
          <a:lstStyle/>
          <a:p>
            <a:pPr marL="0" indent="0" algn="ctr">
              <a:lnSpc>
                <a:spcPct val="100000"/>
              </a:lnSpc>
              <a:buNone/>
            </a:pPr>
            <a:r>
              <a:rPr lang="en-US" sz="1800" dirty="0"/>
              <a:t>DELETE THIS SLIDE IN YOUR FINAL PRESENTATION</a:t>
            </a:r>
          </a:p>
        </p:txBody>
      </p:sp>
      <p:sp>
        <p:nvSpPr>
          <p:cNvPr id="2" name="Content Placeholder 1">
            <a:extLst>
              <a:ext uri="{FF2B5EF4-FFF2-40B4-BE49-F238E27FC236}">
                <a16:creationId xmlns:a16="http://schemas.microsoft.com/office/drawing/2014/main" id="{C24F8BF4-8CDF-41B2-8040-428BC46FB069}"/>
              </a:ext>
            </a:extLst>
          </p:cNvPr>
          <p:cNvSpPr>
            <a:spLocks noGrp="1"/>
          </p:cNvSpPr>
          <p:nvPr>
            <p:ph idx="1"/>
          </p:nvPr>
        </p:nvSpPr>
        <p:spPr>
          <a:xfrm>
            <a:off x="738189" y="1523999"/>
            <a:ext cx="10715627" cy="4706680"/>
          </a:xfrm>
        </p:spPr>
        <p:txBody>
          <a:bodyPr>
            <a:noAutofit/>
          </a:bodyPr>
          <a:lstStyle/>
          <a:p>
            <a:pPr>
              <a:buClr>
                <a:srgbClr val="FFFFFF"/>
              </a:buClr>
            </a:pPr>
            <a:r>
              <a:rPr lang="en-US" dirty="0"/>
              <a:t>FEMA has developed an Exercise Starter Kit with sample slides and a facilitator guide your organization can use to conduct your own planning workshop on resuming full operations following the coronavirus disease (COVID-19) pandemic.</a:t>
            </a:r>
          </a:p>
          <a:p>
            <a:pPr>
              <a:buClr>
                <a:srgbClr val="FFFFFF"/>
              </a:buClr>
            </a:pPr>
            <a:r>
              <a:rPr lang="en-US" dirty="0"/>
              <a:t>Please </a:t>
            </a:r>
            <a:r>
              <a:rPr lang="en-US" b="1" dirty="0"/>
              <a:t>tailor</a:t>
            </a:r>
            <a:r>
              <a:rPr lang="en-US" dirty="0"/>
              <a:t> this</a:t>
            </a:r>
            <a:r>
              <a:rPr lang="en-US" dirty="0">
                <a:solidFill>
                  <a:srgbClr val="FFFFFF"/>
                </a:solidFill>
              </a:rPr>
              <a:t> sample slide deck to meet the needs of your organization.</a:t>
            </a:r>
          </a:p>
          <a:p>
            <a:pPr>
              <a:buClr>
                <a:schemeClr val="bg1"/>
              </a:buClr>
            </a:pPr>
            <a:r>
              <a:rPr lang="en-US" dirty="0"/>
              <a:t>Use this document in tandem with the sample </a:t>
            </a:r>
            <a:r>
              <a:rPr lang="en-US" b="1" dirty="0">
                <a:latin typeface="+mj-lt"/>
              </a:rPr>
              <a:t>facilitator guide</a:t>
            </a:r>
            <a:r>
              <a:rPr lang="en-US" dirty="0"/>
              <a:t>, and be sure to carry over any changes made here into that document as well.</a:t>
            </a:r>
          </a:p>
          <a:p>
            <a:pPr>
              <a:buClr>
                <a:schemeClr val="bg1"/>
              </a:buClr>
            </a:pPr>
            <a:r>
              <a:rPr lang="en-US" dirty="0"/>
              <a:t>Slides with a </a:t>
            </a:r>
            <a:r>
              <a:rPr lang="en-US" b="1" dirty="0">
                <a:latin typeface="+mj-lt"/>
              </a:rPr>
              <a:t>blue background </a:t>
            </a:r>
            <a:r>
              <a:rPr lang="en-US" dirty="0"/>
              <a:t>provide instructions and tips to consider when designing your workshop for your own organization. Please </a:t>
            </a:r>
            <a:r>
              <a:rPr lang="en-US" b="1" dirty="0">
                <a:latin typeface="+mj-lt"/>
              </a:rPr>
              <a:t>delete</a:t>
            </a:r>
            <a:r>
              <a:rPr lang="en-US" dirty="0"/>
              <a:t> all of the slides with blue backgrounds in your final presentation.</a:t>
            </a:r>
          </a:p>
          <a:p>
            <a:pPr lvl="1">
              <a:buClr>
                <a:schemeClr val="bg1"/>
              </a:buClr>
            </a:pPr>
            <a:r>
              <a:rPr lang="en-US" dirty="0"/>
              <a:t>Slide numbers listed in the </a:t>
            </a:r>
            <a:r>
              <a:rPr lang="en-US" b="1" dirty="0">
                <a:latin typeface="+mj-lt"/>
              </a:rPr>
              <a:t>facilitator guide </a:t>
            </a:r>
            <a:r>
              <a:rPr lang="en-US" dirty="0"/>
              <a:t>reflect the slide numbers in this sample </a:t>
            </a:r>
            <a:r>
              <a:rPr lang="en-US" b="1" dirty="0">
                <a:latin typeface="+mj-lt"/>
              </a:rPr>
              <a:t>slide deck </a:t>
            </a:r>
            <a:r>
              <a:rPr lang="en-US" dirty="0"/>
              <a:t>once these instructional slides are removed.</a:t>
            </a:r>
          </a:p>
          <a:p>
            <a:pPr>
              <a:buClr>
                <a:schemeClr val="bg1"/>
              </a:buClr>
            </a:pPr>
            <a:r>
              <a:rPr lang="en-US" dirty="0"/>
              <a:t>Update content highlighted in </a:t>
            </a:r>
            <a:r>
              <a:rPr lang="en-US" b="1" dirty="0">
                <a:latin typeface="+mj-lt"/>
              </a:rPr>
              <a:t>red text</a:t>
            </a:r>
            <a:r>
              <a:rPr lang="en-US" dirty="0"/>
              <a:t> based on individual deliveries of this workshop.</a:t>
            </a:r>
          </a:p>
        </p:txBody>
      </p:sp>
    </p:spTree>
    <p:extLst>
      <p:ext uri="{BB962C8B-B14F-4D97-AF65-F5344CB8AC3E}">
        <p14:creationId xmlns:p14="http://schemas.microsoft.com/office/powerpoint/2010/main" val="19623779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Break</a:t>
            </a:r>
          </a:p>
        </p:txBody>
      </p:sp>
      <p:sp>
        <p:nvSpPr>
          <p:cNvPr id="4" name="Subtitle 3">
            <a:extLst>
              <a:ext uri="{FF2B5EF4-FFF2-40B4-BE49-F238E27FC236}">
                <a16:creationId xmlns:a16="http://schemas.microsoft.com/office/drawing/2014/main" id="{9F3B430F-5B6E-411E-B003-26CD0C6F929C}"/>
              </a:ext>
            </a:extLst>
          </p:cNvPr>
          <p:cNvSpPr>
            <a:spLocks noGrp="1"/>
          </p:cNvSpPr>
          <p:nvPr>
            <p:ph type="subTitle" idx="1"/>
          </p:nvPr>
        </p:nvSpPr>
        <p:spPr>
          <a:xfrm>
            <a:off x="1204152" y="3202727"/>
            <a:ext cx="9746073" cy="616567"/>
          </a:xfrm>
        </p:spPr>
        <p:txBody>
          <a:bodyPr/>
          <a:lstStyle/>
          <a:p>
            <a:r>
              <a:rPr lang="en-US" sz="2400" dirty="0">
                <a:solidFill>
                  <a:srgbClr val="C00000"/>
                </a:solidFill>
              </a:rPr>
              <a:t>[Remove or adjust timing as needed]</a:t>
            </a:r>
          </a:p>
        </p:txBody>
      </p:sp>
    </p:spTree>
    <p:extLst>
      <p:ext uri="{BB962C8B-B14F-4D97-AF65-F5344CB8AC3E}">
        <p14:creationId xmlns:p14="http://schemas.microsoft.com/office/powerpoint/2010/main" val="2478607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Have we established a priority order for opening multiple facilities or locations?</a:t>
            </a:r>
          </a:p>
          <a:p>
            <a:pPr lvl="1"/>
            <a:r>
              <a:rPr lang="en-US" dirty="0"/>
              <a:t>What does that entail?</a:t>
            </a:r>
          </a:p>
          <a:p>
            <a:pPr lvl="1"/>
            <a:r>
              <a:rPr lang="en-US" dirty="0"/>
              <a:t>Should we prioritize buildings that are the most public-facing and those critical to implementing COVID-19 response and recovery efforts?</a:t>
            </a:r>
          </a:p>
          <a:p>
            <a:r>
              <a:rPr lang="en-US" dirty="0"/>
              <a:t>How will we verify that all systems, communications and other required capabilities are available and operational, and that we are fully capable of performing all functions and operations at a given facility?</a:t>
            </a:r>
          </a:p>
          <a:p>
            <a:r>
              <a:rPr lang="en-US" dirty="0"/>
              <a:t>What discussions do we need to have property managers or the facility management team prior to our staff returning to a facility?</a:t>
            </a:r>
          </a:p>
        </p:txBody>
      </p:sp>
      <p:sp>
        <p:nvSpPr>
          <p:cNvPr id="3" name="Title 2"/>
          <p:cNvSpPr>
            <a:spLocks noGrp="1"/>
          </p:cNvSpPr>
          <p:nvPr>
            <p:ph type="title"/>
          </p:nvPr>
        </p:nvSpPr>
        <p:spPr/>
        <p:txBody>
          <a:bodyPr/>
          <a:lstStyle/>
          <a:p>
            <a:r>
              <a:rPr lang="en-US" dirty="0"/>
              <a:t>Discussion Questions: Facilities (1 of 3) </a:t>
            </a:r>
          </a:p>
        </p:txBody>
      </p:sp>
      <p:pic>
        <p:nvPicPr>
          <p:cNvPr id="4" name="Picture 3" descr="Facilities Logo">
            <a:extLst>
              <a:ext uri="{FF2B5EF4-FFF2-40B4-BE49-F238E27FC236}">
                <a16:creationId xmlns:a16="http://schemas.microsoft.com/office/drawing/2014/main" id="{301AE8B5-071D-44C6-AE7F-346499220020}"/>
              </a:ext>
            </a:extLst>
          </p:cNvPr>
          <p:cNvPicPr>
            <a:picLocks noChangeAspect="1"/>
          </p:cNvPicPr>
          <p:nvPr/>
        </p:nvPicPr>
        <p:blipFill>
          <a:blip r:embed="rId2"/>
          <a:stretch>
            <a:fillRect/>
          </a:stretch>
        </p:blipFill>
        <p:spPr>
          <a:xfrm>
            <a:off x="10711543" y="476023"/>
            <a:ext cx="718457" cy="719764"/>
          </a:xfrm>
          <a:prstGeom prst="rect">
            <a:avLst/>
          </a:prstGeom>
        </p:spPr>
      </p:pic>
    </p:spTree>
    <p:extLst>
      <p:ext uri="{BB962C8B-B14F-4D97-AF65-F5344CB8AC3E}">
        <p14:creationId xmlns:p14="http://schemas.microsoft.com/office/powerpoint/2010/main" val="32432558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1">
            <a:extLst>
              <a:ext uri="{FF2B5EF4-FFF2-40B4-BE49-F238E27FC236}">
                <a16:creationId xmlns:a16="http://schemas.microsoft.com/office/drawing/2014/main" id="{E062EF30-B370-4D70-BAC0-FBF186741C9F}"/>
              </a:ext>
            </a:extLst>
          </p:cNvPr>
          <p:cNvSpPr>
            <a:spLocks noGrp="1"/>
          </p:cNvSpPr>
          <p:nvPr>
            <p:ph sz="half" idx="1"/>
          </p:nvPr>
        </p:nvSpPr>
        <p:spPr/>
        <p:txBody>
          <a:bodyPr/>
          <a:lstStyle/>
          <a:p>
            <a:pPr>
              <a:buFont typeface="+mj-lt"/>
              <a:buAutoNum type="arabicPeriod" startAt="4"/>
            </a:pPr>
            <a:r>
              <a:rPr lang="en-US" dirty="0"/>
              <a:t>How will we ensure facilities are clean and safe for all staff before our employees return?</a:t>
            </a:r>
          </a:p>
          <a:p>
            <a:pPr lvl="1"/>
            <a:r>
              <a:rPr lang="en-US" dirty="0"/>
              <a:t>What health and safety assessments do we need to establish? </a:t>
            </a:r>
          </a:p>
          <a:p>
            <a:pPr lvl="1"/>
            <a:r>
              <a:rPr lang="en-US" dirty="0"/>
              <a:t>Are any physical changes needed before bringing staff back to offices? What contract or vendor support will this require?</a:t>
            </a:r>
          </a:p>
          <a:p>
            <a:pPr lvl="1"/>
            <a:r>
              <a:rPr lang="en-US" dirty="0"/>
              <a:t>What cleaning protocols do we need to put in place prior to staff re-entering facilities? What contracts or funding do we need to implement based on CDC guidelines?</a:t>
            </a:r>
          </a:p>
          <a:p>
            <a:pPr lvl="1"/>
            <a:r>
              <a:rPr lang="en-US" dirty="0"/>
              <a:t>How will we incorporate CDC guidelines for cleaning facilities into daily operations? How long will these cleaning protocols need to be enforced once our staff has returned?</a:t>
            </a:r>
          </a:p>
          <a:p>
            <a:pPr>
              <a:buAutoNum type="arabicPeriod" startAt="4"/>
            </a:pPr>
            <a:r>
              <a:rPr lang="en-US" dirty="0"/>
              <a:t>Can any necessary facility repairs, modifications or cleaning occur now (during social distancing measures) to prepare for reopening?</a:t>
            </a:r>
          </a:p>
        </p:txBody>
      </p:sp>
      <p:sp>
        <p:nvSpPr>
          <p:cNvPr id="3" name="Title 2"/>
          <p:cNvSpPr>
            <a:spLocks noGrp="1"/>
          </p:cNvSpPr>
          <p:nvPr>
            <p:ph type="title"/>
          </p:nvPr>
        </p:nvSpPr>
        <p:spPr/>
        <p:txBody>
          <a:bodyPr/>
          <a:lstStyle/>
          <a:p>
            <a:r>
              <a:rPr lang="en-US" dirty="0"/>
              <a:t>Discussion Questions: Facilities (2 of 3)</a:t>
            </a:r>
          </a:p>
        </p:txBody>
      </p:sp>
      <p:pic>
        <p:nvPicPr>
          <p:cNvPr id="5" name="Picture 4" descr="Facilities Logo">
            <a:extLst>
              <a:ext uri="{FF2B5EF4-FFF2-40B4-BE49-F238E27FC236}">
                <a16:creationId xmlns:a16="http://schemas.microsoft.com/office/drawing/2014/main" id="{4952AEF5-0F07-4752-B0CE-0F4C1327D496}"/>
              </a:ext>
            </a:extLst>
          </p:cNvPr>
          <p:cNvPicPr>
            <a:picLocks noChangeAspect="1"/>
          </p:cNvPicPr>
          <p:nvPr/>
        </p:nvPicPr>
        <p:blipFill>
          <a:blip r:embed="rId3"/>
          <a:stretch>
            <a:fillRect/>
          </a:stretch>
        </p:blipFill>
        <p:spPr>
          <a:xfrm>
            <a:off x="10711543" y="476023"/>
            <a:ext cx="718457" cy="719764"/>
          </a:xfrm>
          <a:prstGeom prst="rect">
            <a:avLst/>
          </a:prstGeom>
        </p:spPr>
      </p:pic>
    </p:spTree>
    <p:extLst>
      <p:ext uri="{BB962C8B-B14F-4D97-AF65-F5344CB8AC3E}">
        <p14:creationId xmlns:p14="http://schemas.microsoft.com/office/powerpoint/2010/main" val="3749991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Discussion Questions: Facilities (3 of 3)</a:t>
            </a:r>
          </a:p>
        </p:txBody>
      </p:sp>
      <p:sp>
        <p:nvSpPr>
          <p:cNvPr id="6" name="Content Placeholder 1">
            <a:extLst>
              <a:ext uri="{FF2B5EF4-FFF2-40B4-BE49-F238E27FC236}">
                <a16:creationId xmlns:a16="http://schemas.microsoft.com/office/drawing/2014/main" id="{E062EF30-B370-4D70-BAC0-FBF186741C9F}"/>
              </a:ext>
            </a:extLst>
          </p:cNvPr>
          <p:cNvSpPr>
            <a:spLocks noGrp="1"/>
          </p:cNvSpPr>
          <p:nvPr>
            <p:ph sz="half" idx="1"/>
          </p:nvPr>
        </p:nvSpPr>
        <p:spPr>
          <a:xfrm>
            <a:off x="738193" y="1549400"/>
            <a:ext cx="10715625" cy="4436730"/>
          </a:xfrm>
        </p:spPr>
        <p:txBody>
          <a:bodyPr>
            <a:normAutofit/>
          </a:bodyPr>
          <a:lstStyle/>
          <a:p>
            <a:pPr>
              <a:buFont typeface="+mj-lt"/>
              <a:buAutoNum type="arabicPeriod" startAt="6"/>
            </a:pPr>
            <a:r>
              <a:rPr lang="en-US" dirty="0">
                <a:solidFill>
                  <a:schemeClr val="tx1"/>
                </a:solidFill>
              </a:rPr>
              <a:t>How will we accommodate, promote and maintain good social distancing and hygiene practices in our facilities?</a:t>
            </a:r>
          </a:p>
          <a:p>
            <a:pPr lvl="1"/>
            <a:r>
              <a:rPr lang="en-US" dirty="0">
                <a:solidFill>
                  <a:schemeClr val="tx1"/>
                </a:solidFill>
              </a:rPr>
              <a:t>What facility changes do we need to implement to account for social distancing measures (e.g., breaking workforce into multiple teams/cohorts, alternating work stations, installing barriers, modifying in-person meeting protocols) to protect the health and safety of our workforce?</a:t>
            </a:r>
          </a:p>
          <a:p>
            <a:pPr lvl="1"/>
            <a:r>
              <a:rPr lang="en-US" dirty="0">
                <a:solidFill>
                  <a:schemeClr val="tx1"/>
                </a:solidFill>
              </a:rPr>
              <a:t>What other policies do we need to consider (e.g., closing common spaces, limiting in-person gatherings, limiting access to on-site gyms or fitness centers, prohibiting communal food in workspaces, limiting personal items on desks)?</a:t>
            </a:r>
          </a:p>
          <a:p>
            <a:pPr lvl="1"/>
            <a:r>
              <a:rPr lang="en-US" dirty="0">
                <a:solidFill>
                  <a:schemeClr val="tx1"/>
                </a:solidFill>
              </a:rPr>
              <a:t>How will we monitor our workforce to ensure compliance with infection control protocols?</a:t>
            </a:r>
          </a:p>
          <a:p>
            <a:pPr>
              <a:buAutoNum type="arabicPeriod" startAt="6"/>
            </a:pPr>
            <a:r>
              <a:rPr lang="en-US" dirty="0">
                <a:solidFill>
                  <a:schemeClr val="tx1"/>
                </a:solidFill>
              </a:rPr>
              <a:t>What other partners do we need to bring staff back to our facilities and for all of our worksites to be fully operational? </a:t>
            </a:r>
          </a:p>
        </p:txBody>
      </p:sp>
      <p:pic>
        <p:nvPicPr>
          <p:cNvPr id="5" name="Picture 4" descr="Facilities Logo">
            <a:extLst>
              <a:ext uri="{FF2B5EF4-FFF2-40B4-BE49-F238E27FC236}">
                <a16:creationId xmlns:a16="http://schemas.microsoft.com/office/drawing/2014/main" id="{DB676FEA-F964-4FFF-8CC2-8C2C31E6A663}"/>
              </a:ext>
            </a:extLst>
          </p:cNvPr>
          <p:cNvPicPr>
            <a:picLocks noChangeAspect="1"/>
          </p:cNvPicPr>
          <p:nvPr/>
        </p:nvPicPr>
        <p:blipFill>
          <a:blip r:embed="rId3"/>
          <a:stretch>
            <a:fillRect/>
          </a:stretch>
        </p:blipFill>
        <p:spPr>
          <a:xfrm>
            <a:off x="10711543" y="476023"/>
            <a:ext cx="718457" cy="719764"/>
          </a:xfrm>
          <a:prstGeom prst="rect">
            <a:avLst/>
          </a:prstGeom>
        </p:spPr>
      </p:pic>
    </p:spTree>
    <p:extLst>
      <p:ext uri="{BB962C8B-B14F-4D97-AF65-F5344CB8AC3E}">
        <p14:creationId xmlns:p14="http://schemas.microsoft.com/office/powerpoint/2010/main" val="42328625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Discussion Questions: Messaging &amp; Communications (1 of 2)</a:t>
            </a:r>
          </a:p>
        </p:txBody>
      </p:sp>
      <p:pic>
        <p:nvPicPr>
          <p:cNvPr id="5" name="Picture 4" descr="Messaging &amp; Communications Logo">
            <a:extLst>
              <a:ext uri="{FF2B5EF4-FFF2-40B4-BE49-F238E27FC236}">
                <a16:creationId xmlns:a16="http://schemas.microsoft.com/office/drawing/2014/main" id="{A9AF44B7-83A1-4CDE-9A53-231869440D2A}"/>
              </a:ext>
            </a:extLst>
          </p:cNvPr>
          <p:cNvPicPr>
            <a:picLocks noChangeAspect="1"/>
          </p:cNvPicPr>
          <p:nvPr/>
        </p:nvPicPr>
        <p:blipFill>
          <a:blip r:embed="rId3"/>
          <a:stretch>
            <a:fillRect/>
          </a:stretch>
        </p:blipFill>
        <p:spPr>
          <a:xfrm>
            <a:off x="10692889" y="453321"/>
            <a:ext cx="760929" cy="751633"/>
          </a:xfrm>
          <a:prstGeom prst="rect">
            <a:avLst/>
          </a:prstGeom>
        </p:spPr>
      </p:pic>
      <p:sp>
        <p:nvSpPr>
          <p:cNvPr id="6" name="Content Placeholder 1">
            <a:extLst>
              <a:ext uri="{FF2B5EF4-FFF2-40B4-BE49-F238E27FC236}">
                <a16:creationId xmlns:a16="http://schemas.microsoft.com/office/drawing/2014/main" id="{E062EF30-B370-4D70-BAC0-FBF186741C9F}"/>
              </a:ext>
            </a:extLst>
          </p:cNvPr>
          <p:cNvSpPr>
            <a:spLocks noGrp="1"/>
          </p:cNvSpPr>
          <p:nvPr>
            <p:ph sz="half" idx="1"/>
          </p:nvPr>
        </p:nvSpPr>
        <p:spPr>
          <a:xfrm>
            <a:off x="738187" y="1400543"/>
            <a:ext cx="10715625" cy="4713177"/>
          </a:xfrm>
        </p:spPr>
        <p:txBody>
          <a:bodyPr>
            <a:normAutofit/>
          </a:bodyPr>
          <a:lstStyle/>
          <a:p>
            <a:r>
              <a:rPr lang="en-US" dirty="0"/>
              <a:t>What information do we need to communicate to our employees prior to reopening? How, and how frequently, should we disseminate that messaging? How is the messaging coordinated?</a:t>
            </a:r>
          </a:p>
          <a:p>
            <a:r>
              <a:rPr lang="en-US" dirty="0"/>
              <a:t>How will we communicate recommended or mandatory social distancing or hygiene practices to employees?</a:t>
            </a:r>
          </a:p>
          <a:p>
            <a:r>
              <a:rPr lang="en-US" dirty="0"/>
              <a:t>What guidance and resources will our employees receive to help them safeguard their family members during the process of returning to work?</a:t>
            </a:r>
          </a:p>
          <a:p>
            <a:r>
              <a:rPr lang="en-US" dirty="0"/>
              <a:t>What strategies should we utilize to communicate to employees with access and functional needs?</a:t>
            </a:r>
          </a:p>
          <a:p>
            <a:r>
              <a:rPr lang="en-US" dirty="0"/>
              <a:t>How will our employees and supervisors communicate considerations about returning to work?</a:t>
            </a:r>
          </a:p>
          <a:p>
            <a:pPr lvl="1"/>
            <a:r>
              <a:rPr lang="en-US" dirty="0"/>
              <a:t>How do our employees report issues or concerns, and how are those issues resolved?</a:t>
            </a:r>
          </a:p>
          <a:p>
            <a:pPr lvl="1"/>
            <a:r>
              <a:rPr lang="en-US" dirty="0"/>
              <a:t>How do our managers and supervisors report employee support considerations?</a:t>
            </a:r>
          </a:p>
        </p:txBody>
      </p:sp>
    </p:spTree>
    <p:extLst>
      <p:ext uri="{BB962C8B-B14F-4D97-AF65-F5344CB8AC3E}">
        <p14:creationId xmlns:p14="http://schemas.microsoft.com/office/powerpoint/2010/main" val="6110364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Discussion Questions: Messaging &amp; Communications (2 of 2)</a:t>
            </a:r>
          </a:p>
        </p:txBody>
      </p:sp>
      <p:pic>
        <p:nvPicPr>
          <p:cNvPr id="5" name="Picture 4" descr="Messaging &amp; Communications Logo">
            <a:extLst>
              <a:ext uri="{FF2B5EF4-FFF2-40B4-BE49-F238E27FC236}">
                <a16:creationId xmlns:a16="http://schemas.microsoft.com/office/drawing/2014/main" id="{1B697B30-8067-4A18-B2DA-F71A84D56868}"/>
              </a:ext>
            </a:extLst>
          </p:cNvPr>
          <p:cNvPicPr>
            <a:picLocks noChangeAspect="1"/>
          </p:cNvPicPr>
          <p:nvPr/>
        </p:nvPicPr>
        <p:blipFill>
          <a:blip r:embed="rId3"/>
          <a:stretch>
            <a:fillRect/>
          </a:stretch>
        </p:blipFill>
        <p:spPr>
          <a:xfrm>
            <a:off x="10692889" y="453321"/>
            <a:ext cx="760929" cy="751633"/>
          </a:xfrm>
          <a:prstGeom prst="rect">
            <a:avLst/>
          </a:prstGeom>
        </p:spPr>
      </p:pic>
      <p:sp>
        <p:nvSpPr>
          <p:cNvPr id="6" name="Content Placeholder 1">
            <a:extLst>
              <a:ext uri="{FF2B5EF4-FFF2-40B4-BE49-F238E27FC236}">
                <a16:creationId xmlns:a16="http://schemas.microsoft.com/office/drawing/2014/main" id="{E062EF30-B370-4D70-BAC0-FBF186741C9F}"/>
              </a:ext>
            </a:extLst>
          </p:cNvPr>
          <p:cNvSpPr>
            <a:spLocks noGrp="1"/>
          </p:cNvSpPr>
          <p:nvPr>
            <p:ph sz="half" idx="1"/>
          </p:nvPr>
        </p:nvSpPr>
        <p:spPr/>
        <p:txBody>
          <a:bodyPr>
            <a:normAutofit/>
          </a:bodyPr>
          <a:lstStyle/>
          <a:p>
            <a:pPr>
              <a:buFont typeface="+mj-lt"/>
              <a:buAutoNum type="arabicPeriod" startAt="6"/>
            </a:pPr>
            <a:r>
              <a:rPr lang="en-US" dirty="0"/>
              <a:t>How will we communicate and coordinate with contractors and vendors regarding our plans to reopen and the ways in which our plans may impact them?</a:t>
            </a:r>
          </a:p>
          <a:p>
            <a:pPr>
              <a:buFont typeface="+mj-lt"/>
              <a:buAutoNum type="arabicPeriod" startAt="6"/>
            </a:pPr>
            <a:r>
              <a:rPr lang="en-US" dirty="0"/>
              <a:t>What should customers or other stakeholders expect when we reopen or return to full operations?</a:t>
            </a:r>
          </a:p>
          <a:p>
            <a:pPr>
              <a:buAutoNum type="arabicPeriod" startAt="6"/>
            </a:pPr>
            <a:r>
              <a:rPr lang="en-US" dirty="0"/>
              <a:t>What are we required to report to other government entities (if anything) regarding the status of our facilities and staff?</a:t>
            </a:r>
          </a:p>
          <a:p>
            <a:pPr>
              <a:buFont typeface="+mj-lt"/>
              <a:buAutoNum type="arabicPeriod" startAt="6"/>
            </a:pPr>
            <a:r>
              <a:rPr lang="en-US" dirty="0"/>
              <a:t>How should we communicate and track requirements for employee accountability?</a:t>
            </a:r>
          </a:p>
          <a:p>
            <a:pPr>
              <a:buAutoNum type="arabicPeriod" startAt="6"/>
            </a:pPr>
            <a:r>
              <a:rPr lang="en-US" dirty="0"/>
              <a:t>What is our senior leadership team messaging to our workforce, stakeholders, vendors and customers about our return to our facilities, and how is that being communicated?</a:t>
            </a:r>
          </a:p>
        </p:txBody>
      </p:sp>
    </p:spTree>
    <p:extLst>
      <p:ext uri="{BB962C8B-B14F-4D97-AF65-F5344CB8AC3E}">
        <p14:creationId xmlns:p14="http://schemas.microsoft.com/office/powerpoint/2010/main" val="21651152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Discussion Questions: Resources &amp; Logistics (1 of 2) </a:t>
            </a:r>
          </a:p>
        </p:txBody>
      </p:sp>
      <p:pic>
        <p:nvPicPr>
          <p:cNvPr id="2" name="Picture 1" descr="Resources &amp; Logistics Logo">
            <a:extLst>
              <a:ext uri="{FF2B5EF4-FFF2-40B4-BE49-F238E27FC236}">
                <a16:creationId xmlns:a16="http://schemas.microsoft.com/office/drawing/2014/main" id="{0FFAAA8E-653C-4FC8-A355-D4E43156D88F}"/>
              </a:ext>
            </a:extLst>
          </p:cNvPr>
          <p:cNvPicPr>
            <a:picLocks noChangeAspect="1"/>
          </p:cNvPicPr>
          <p:nvPr/>
        </p:nvPicPr>
        <p:blipFill>
          <a:blip r:embed="rId3"/>
          <a:stretch>
            <a:fillRect/>
          </a:stretch>
        </p:blipFill>
        <p:spPr>
          <a:xfrm>
            <a:off x="10711543" y="485013"/>
            <a:ext cx="718458" cy="710774"/>
          </a:xfrm>
          <a:prstGeom prst="rect">
            <a:avLst/>
          </a:prstGeom>
        </p:spPr>
      </p:pic>
      <p:sp>
        <p:nvSpPr>
          <p:cNvPr id="6" name="Content Placeholder 1">
            <a:extLst>
              <a:ext uri="{FF2B5EF4-FFF2-40B4-BE49-F238E27FC236}">
                <a16:creationId xmlns:a16="http://schemas.microsoft.com/office/drawing/2014/main" id="{E062EF30-B370-4D70-BAC0-FBF186741C9F}"/>
              </a:ext>
            </a:extLst>
          </p:cNvPr>
          <p:cNvSpPr>
            <a:spLocks noGrp="1"/>
          </p:cNvSpPr>
          <p:nvPr>
            <p:ph sz="half" idx="1"/>
          </p:nvPr>
        </p:nvSpPr>
        <p:spPr>
          <a:xfrm>
            <a:off x="738193" y="1549400"/>
            <a:ext cx="10715625" cy="4426098"/>
          </a:xfrm>
        </p:spPr>
        <p:txBody>
          <a:bodyPr>
            <a:normAutofit/>
          </a:bodyPr>
          <a:lstStyle/>
          <a:p>
            <a:r>
              <a:rPr lang="en-US" dirty="0"/>
              <a:t>What resources will we need at our facilities to reinstate on-site functions?</a:t>
            </a:r>
          </a:p>
          <a:p>
            <a:pPr lvl="1"/>
            <a:r>
              <a:rPr lang="en-US" dirty="0"/>
              <a:t>Have we accounted for what resources we already have on hand, and what additional resources we will require to reopen? If not, how will we undertake this effort before we reopen our facilities?</a:t>
            </a:r>
          </a:p>
          <a:p>
            <a:pPr lvl="1"/>
            <a:r>
              <a:rPr lang="en-US" dirty="0"/>
              <a:t>What resource shortages do we anticipate, and what steps can we take to reduce or respond to those shortages?</a:t>
            </a:r>
          </a:p>
          <a:p>
            <a:pPr lvl="1"/>
            <a:r>
              <a:rPr lang="en-US" dirty="0"/>
              <a:t>What resource shortfalls or gaps are our regional or field offices required to report to headquarters, and what is the process for prioritizing and allocating scarce resources across our organization?</a:t>
            </a:r>
          </a:p>
          <a:p>
            <a:pPr lvl="1"/>
            <a:r>
              <a:rPr lang="en-US" dirty="0"/>
              <a:t>What decisions can be made regionally or at the field office-level vs. which ones must be made organization-wide? </a:t>
            </a:r>
          </a:p>
          <a:p>
            <a:r>
              <a:rPr lang="en-US" dirty="0"/>
              <a:t>Have we determined which portions of new statutes or regulations (if any) may apply to our organization (e.g., CARES Act)?</a:t>
            </a:r>
          </a:p>
        </p:txBody>
      </p:sp>
    </p:spTree>
    <p:extLst>
      <p:ext uri="{BB962C8B-B14F-4D97-AF65-F5344CB8AC3E}">
        <p14:creationId xmlns:p14="http://schemas.microsoft.com/office/powerpoint/2010/main" val="24556551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Discussion Questions: Resources &amp; Logistics (2 of 2)</a:t>
            </a:r>
          </a:p>
        </p:txBody>
      </p:sp>
      <p:pic>
        <p:nvPicPr>
          <p:cNvPr id="5" name="Picture 4" descr="Resources &amp; Logistics Logo">
            <a:extLst>
              <a:ext uri="{FF2B5EF4-FFF2-40B4-BE49-F238E27FC236}">
                <a16:creationId xmlns:a16="http://schemas.microsoft.com/office/drawing/2014/main" id="{3A28344E-A77C-4C6D-92FD-996B6476D677}"/>
              </a:ext>
            </a:extLst>
          </p:cNvPr>
          <p:cNvPicPr>
            <a:picLocks noChangeAspect="1"/>
          </p:cNvPicPr>
          <p:nvPr/>
        </p:nvPicPr>
        <p:blipFill>
          <a:blip r:embed="rId3"/>
          <a:stretch>
            <a:fillRect/>
          </a:stretch>
        </p:blipFill>
        <p:spPr>
          <a:xfrm>
            <a:off x="10711543" y="485013"/>
            <a:ext cx="718458" cy="710774"/>
          </a:xfrm>
          <a:prstGeom prst="rect">
            <a:avLst/>
          </a:prstGeom>
        </p:spPr>
      </p:pic>
      <p:sp>
        <p:nvSpPr>
          <p:cNvPr id="6" name="Content Placeholder 1">
            <a:extLst>
              <a:ext uri="{FF2B5EF4-FFF2-40B4-BE49-F238E27FC236}">
                <a16:creationId xmlns:a16="http://schemas.microsoft.com/office/drawing/2014/main" id="{E062EF30-B370-4D70-BAC0-FBF186741C9F}"/>
              </a:ext>
            </a:extLst>
          </p:cNvPr>
          <p:cNvSpPr>
            <a:spLocks noGrp="1"/>
          </p:cNvSpPr>
          <p:nvPr>
            <p:ph sz="half" idx="1"/>
          </p:nvPr>
        </p:nvSpPr>
        <p:spPr/>
        <p:txBody>
          <a:bodyPr/>
          <a:lstStyle/>
          <a:p>
            <a:pPr>
              <a:buFont typeface="+mj-lt"/>
              <a:buAutoNum type="arabicPeriod" startAt="3"/>
            </a:pPr>
            <a:r>
              <a:rPr lang="en-US" sz="2200" dirty="0"/>
              <a:t>What external infrastructure concerns need to be considered and addressed prior to staff returning to our facilities?</a:t>
            </a:r>
          </a:p>
          <a:p>
            <a:pPr>
              <a:buAutoNum type="arabicPeriod" startAt="3"/>
            </a:pPr>
            <a:r>
              <a:rPr lang="en-US" sz="2200" dirty="0"/>
              <a:t>When we reopen our facilities, do we anticipate any supply chain impacts due to COVID‑19?</a:t>
            </a:r>
          </a:p>
          <a:p>
            <a:pPr lvl="1"/>
            <a:r>
              <a:rPr lang="en-US" sz="2000" dirty="0"/>
              <a:t>What are potential considerations for resource shortages?</a:t>
            </a:r>
          </a:p>
          <a:p>
            <a:pPr lvl="1"/>
            <a:r>
              <a:rPr lang="en-US" sz="2000" dirty="0"/>
              <a:t>How will we replenish our facility inventories?</a:t>
            </a:r>
          </a:p>
          <a:p>
            <a:pPr>
              <a:buAutoNum type="arabicPeriod" startAt="3"/>
            </a:pPr>
            <a:r>
              <a:rPr lang="en-US" sz="2200" dirty="0"/>
              <a:t>What potential shortfalls or limiting factors should we anticipate in our ability to implement a workforce protection plan?</a:t>
            </a:r>
          </a:p>
        </p:txBody>
      </p:sp>
    </p:spTree>
    <p:extLst>
      <p:ext uri="{BB962C8B-B14F-4D97-AF65-F5344CB8AC3E}">
        <p14:creationId xmlns:p14="http://schemas.microsoft.com/office/powerpoint/2010/main" val="13265691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Break</a:t>
            </a:r>
          </a:p>
        </p:txBody>
      </p:sp>
      <p:sp>
        <p:nvSpPr>
          <p:cNvPr id="4" name="Subtitle 3">
            <a:extLst>
              <a:ext uri="{FF2B5EF4-FFF2-40B4-BE49-F238E27FC236}">
                <a16:creationId xmlns:a16="http://schemas.microsoft.com/office/drawing/2014/main" id="{9F3B430F-5B6E-411E-B003-26CD0C6F929C}"/>
              </a:ext>
            </a:extLst>
          </p:cNvPr>
          <p:cNvSpPr>
            <a:spLocks noGrp="1"/>
          </p:cNvSpPr>
          <p:nvPr>
            <p:ph type="subTitle" idx="1"/>
          </p:nvPr>
        </p:nvSpPr>
        <p:spPr>
          <a:xfrm>
            <a:off x="1204152" y="3202727"/>
            <a:ext cx="9746073" cy="616567"/>
          </a:xfrm>
        </p:spPr>
        <p:txBody>
          <a:bodyPr/>
          <a:lstStyle/>
          <a:p>
            <a:r>
              <a:rPr lang="en-US" sz="2400" dirty="0">
                <a:solidFill>
                  <a:srgbClr val="C00000"/>
                </a:solidFill>
              </a:rPr>
              <a:t>[Remove or adjust timing as needed]</a:t>
            </a:r>
          </a:p>
        </p:txBody>
      </p:sp>
    </p:spTree>
    <p:extLst>
      <p:ext uri="{BB962C8B-B14F-4D97-AF65-F5344CB8AC3E}">
        <p14:creationId xmlns:p14="http://schemas.microsoft.com/office/powerpoint/2010/main" val="36034325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8BFAFAD4-9D9E-430A-8617-CB0D40EBE480}"/>
              </a:ext>
            </a:extLst>
          </p:cNvPr>
          <p:cNvSpPr>
            <a:spLocks noGrp="1"/>
          </p:cNvSpPr>
          <p:nvPr>
            <p:ph type="title"/>
          </p:nvPr>
        </p:nvSpPr>
        <p:spPr/>
        <p:txBody>
          <a:bodyPr/>
          <a:lstStyle/>
          <a:p>
            <a:r>
              <a:rPr lang="en-US" dirty="0">
                <a:solidFill>
                  <a:schemeClr val="bg1"/>
                </a:solidFill>
              </a:rPr>
              <a:t>INSTRUCTIONS — READ FIRST</a:t>
            </a:r>
          </a:p>
        </p:txBody>
      </p:sp>
      <p:sp>
        <p:nvSpPr>
          <p:cNvPr id="3" name="Text Placeholder 2">
            <a:extLst>
              <a:ext uri="{FF2B5EF4-FFF2-40B4-BE49-F238E27FC236}">
                <a16:creationId xmlns:a16="http://schemas.microsoft.com/office/drawing/2014/main" id="{EFA84BB8-A28A-4009-9757-6F18D82631EE}"/>
              </a:ext>
            </a:extLst>
          </p:cNvPr>
          <p:cNvSpPr>
            <a:spLocks noGrp="1"/>
          </p:cNvSpPr>
          <p:nvPr>
            <p:ph type="body" sz="quarter" idx="10"/>
          </p:nvPr>
        </p:nvSpPr>
        <p:spPr>
          <a:solidFill>
            <a:schemeClr val="bg2">
              <a:lumMod val="90000"/>
            </a:schemeClr>
          </a:solidFill>
        </p:spPr>
        <p:txBody>
          <a:bodyPr>
            <a:noAutofit/>
          </a:bodyPr>
          <a:lstStyle/>
          <a:p>
            <a:pPr marL="0" indent="0" algn="ctr">
              <a:lnSpc>
                <a:spcPct val="100000"/>
              </a:lnSpc>
              <a:buNone/>
            </a:pPr>
            <a:r>
              <a:rPr lang="en-US" sz="1800" dirty="0"/>
              <a:t>DELETE THIS SLIDE IN YOUR FINAL PRESENTATION</a:t>
            </a:r>
          </a:p>
        </p:txBody>
      </p:sp>
      <p:sp>
        <p:nvSpPr>
          <p:cNvPr id="2" name="Content Placeholder 1">
            <a:extLst>
              <a:ext uri="{FF2B5EF4-FFF2-40B4-BE49-F238E27FC236}">
                <a16:creationId xmlns:a16="http://schemas.microsoft.com/office/drawing/2014/main" id="{A57B8CCC-1EA0-4C2D-A2AE-83278E498EEC}"/>
              </a:ext>
            </a:extLst>
          </p:cNvPr>
          <p:cNvSpPr>
            <a:spLocks noGrp="1"/>
          </p:cNvSpPr>
          <p:nvPr>
            <p:ph idx="1"/>
          </p:nvPr>
        </p:nvSpPr>
        <p:spPr/>
        <p:txBody>
          <a:bodyPr/>
          <a:lstStyle/>
          <a:p>
            <a:pPr>
              <a:buClr>
                <a:schemeClr val="bg1"/>
              </a:buClr>
            </a:pPr>
            <a:r>
              <a:rPr lang="en-US" dirty="0"/>
              <a:t>The next section of the workshop — </a:t>
            </a:r>
            <a:r>
              <a:rPr lang="en-US" b="1" dirty="0">
                <a:latin typeface="+mj-lt"/>
              </a:rPr>
              <a:t>Action Items and Key Takeaways </a:t>
            </a:r>
            <a:r>
              <a:rPr lang="en-US" dirty="0"/>
              <a:t>— should prompt participants to review the four discussion themes (People, Facilities, Messaging &amp; Communications, and Resources &amp; Logistics) and identify next steps.</a:t>
            </a:r>
          </a:p>
          <a:p>
            <a:pPr>
              <a:buClr>
                <a:schemeClr val="bg1"/>
              </a:buClr>
            </a:pPr>
            <a:r>
              <a:rPr lang="en-US" dirty="0"/>
              <a:t>Be sure to capture specifics!</a:t>
            </a:r>
          </a:p>
          <a:p>
            <a:pPr lvl="1">
              <a:buClr>
                <a:schemeClr val="bg1"/>
              </a:buClr>
            </a:pPr>
            <a:r>
              <a:rPr lang="en-US" dirty="0"/>
              <a:t>Identify specific and actionable steps your organization needs to take next in each of the four topic areas.</a:t>
            </a:r>
          </a:p>
          <a:p>
            <a:pPr lvl="1">
              <a:buClr>
                <a:schemeClr val="bg1"/>
              </a:buClr>
            </a:pPr>
            <a:r>
              <a:rPr lang="en-US" dirty="0"/>
              <a:t>Prompt the group to identify who (person or group) is responsible for taking each of those actions.</a:t>
            </a:r>
          </a:p>
          <a:p>
            <a:pPr lvl="1">
              <a:buClr>
                <a:schemeClr val="bg1"/>
              </a:buClr>
            </a:pPr>
            <a:r>
              <a:rPr lang="en-US" dirty="0"/>
              <a:t>Agree on a timeline and set up a time to reconvene or report back.</a:t>
            </a:r>
          </a:p>
        </p:txBody>
      </p:sp>
    </p:spTree>
    <p:extLst>
      <p:ext uri="{BB962C8B-B14F-4D97-AF65-F5344CB8AC3E}">
        <p14:creationId xmlns:p14="http://schemas.microsoft.com/office/powerpoint/2010/main" val="699696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8BFAFAD4-9D9E-430A-8617-CB0D40EBE480}"/>
              </a:ext>
            </a:extLst>
          </p:cNvPr>
          <p:cNvSpPr>
            <a:spLocks noGrp="1"/>
          </p:cNvSpPr>
          <p:nvPr>
            <p:ph type="title"/>
          </p:nvPr>
        </p:nvSpPr>
        <p:spPr/>
        <p:txBody>
          <a:bodyPr/>
          <a:lstStyle/>
          <a:p>
            <a:r>
              <a:rPr lang="en-US" dirty="0">
                <a:solidFill>
                  <a:schemeClr val="bg1"/>
                </a:solidFill>
              </a:rPr>
              <a:t>BACKGROUND INFO (1 of 2)</a:t>
            </a:r>
          </a:p>
        </p:txBody>
      </p:sp>
      <p:sp>
        <p:nvSpPr>
          <p:cNvPr id="3" name="Text Placeholder 2">
            <a:extLst>
              <a:ext uri="{FF2B5EF4-FFF2-40B4-BE49-F238E27FC236}">
                <a16:creationId xmlns:a16="http://schemas.microsoft.com/office/drawing/2014/main" id="{6B5B3613-228E-434D-8724-B809C7E70AEC}"/>
              </a:ext>
            </a:extLst>
          </p:cNvPr>
          <p:cNvSpPr>
            <a:spLocks noGrp="1"/>
          </p:cNvSpPr>
          <p:nvPr>
            <p:ph type="body" sz="quarter" idx="10"/>
          </p:nvPr>
        </p:nvSpPr>
        <p:spPr>
          <a:solidFill>
            <a:schemeClr val="bg2">
              <a:lumMod val="90000"/>
            </a:schemeClr>
          </a:solidFill>
        </p:spPr>
        <p:txBody>
          <a:bodyPr>
            <a:noAutofit/>
          </a:bodyPr>
          <a:lstStyle/>
          <a:p>
            <a:pPr marL="0" indent="0" algn="ctr">
              <a:lnSpc>
                <a:spcPct val="100000"/>
              </a:lnSpc>
              <a:buNone/>
            </a:pPr>
            <a:r>
              <a:rPr lang="en-US" sz="1800" dirty="0"/>
              <a:t>DELETE THIS SLIDE IN YOUR FINAL PRESENTATION</a:t>
            </a:r>
          </a:p>
        </p:txBody>
      </p:sp>
      <p:sp>
        <p:nvSpPr>
          <p:cNvPr id="2" name="Content Placeholder 1">
            <a:extLst>
              <a:ext uri="{FF2B5EF4-FFF2-40B4-BE49-F238E27FC236}">
                <a16:creationId xmlns:a16="http://schemas.microsoft.com/office/drawing/2014/main" id="{B86A78F0-070D-43F2-8565-4E27563E27DA}"/>
              </a:ext>
            </a:extLst>
          </p:cNvPr>
          <p:cNvSpPr>
            <a:spLocks noGrp="1"/>
          </p:cNvSpPr>
          <p:nvPr>
            <p:ph idx="1"/>
          </p:nvPr>
        </p:nvSpPr>
        <p:spPr>
          <a:xfrm>
            <a:off x="738189" y="1524000"/>
            <a:ext cx="10715627" cy="4634204"/>
          </a:xfrm>
        </p:spPr>
        <p:txBody>
          <a:bodyPr>
            <a:noAutofit/>
          </a:bodyPr>
          <a:lstStyle/>
          <a:p>
            <a:pPr>
              <a:buClr>
                <a:schemeClr val="bg1"/>
              </a:buClr>
            </a:pPr>
            <a:r>
              <a:rPr lang="en-US" dirty="0"/>
              <a:t>The suggested discussion questions that follow build upon reconstitution planning principles and White House guidance for employers included in the </a:t>
            </a:r>
            <a:r>
              <a:rPr lang="en-US" i="1" dirty="0">
                <a:hlinkClick r:id="rId3">
                  <a:extLst>
                    <a:ext uri="{A12FA001-AC4F-418D-AE19-62706E023703}">
                      <ahyp:hlinkClr xmlns:ahyp="http://schemas.microsoft.com/office/drawing/2018/hyperlinkcolor" val="tx"/>
                    </a:ext>
                  </a:extLst>
                </a:hlinkClick>
              </a:rPr>
              <a:t>Guidelines for Opening Up America Again</a:t>
            </a:r>
            <a:r>
              <a:rPr lang="en-US" dirty="0"/>
              <a:t>.</a:t>
            </a:r>
          </a:p>
          <a:p>
            <a:pPr>
              <a:buClr>
                <a:schemeClr val="bg1"/>
              </a:buClr>
            </a:pPr>
            <a:r>
              <a:rPr lang="en-US" dirty="0"/>
              <a:t>This workshop, which is intended to be guided by a facilitator from your organization, provides a framework to assess your current status and begin planning to reconstitute operations. However, each organization is unique and should establish its own criteria for successful reconstitution.</a:t>
            </a:r>
          </a:p>
          <a:p>
            <a:pPr>
              <a:buClr>
                <a:schemeClr val="bg1"/>
              </a:buClr>
            </a:pPr>
            <a:r>
              <a:rPr lang="en-US" dirty="0"/>
              <a:t>Reconstituting operations following the COVID-19 pandemic will require a phased approach that results in restoration of full organization functionality while potentially leveraging nontraditional and flexible work arrangements that can be adapted based on current public health guidance and local needs.</a:t>
            </a:r>
          </a:p>
        </p:txBody>
      </p:sp>
    </p:spTree>
    <p:extLst>
      <p:ext uri="{BB962C8B-B14F-4D97-AF65-F5344CB8AC3E}">
        <p14:creationId xmlns:p14="http://schemas.microsoft.com/office/powerpoint/2010/main" val="38621032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Action Items and Takeaways</a:t>
            </a:r>
          </a:p>
        </p:txBody>
      </p:sp>
      <p:sp>
        <p:nvSpPr>
          <p:cNvPr id="2" name="Content Placeholder 1">
            <a:extLst>
              <a:ext uri="{FF2B5EF4-FFF2-40B4-BE49-F238E27FC236}">
                <a16:creationId xmlns:a16="http://schemas.microsoft.com/office/drawing/2014/main" id="{434F89BE-54E9-4C12-AF85-0BFCD60A64FC}"/>
              </a:ext>
            </a:extLst>
          </p:cNvPr>
          <p:cNvSpPr>
            <a:spLocks noGrp="1"/>
          </p:cNvSpPr>
          <p:nvPr>
            <p:ph sz="half" idx="1"/>
          </p:nvPr>
        </p:nvSpPr>
        <p:spPr>
          <a:xfrm>
            <a:off x="726018" y="1549400"/>
            <a:ext cx="5075543" cy="3665473"/>
          </a:xfrm>
        </p:spPr>
        <p:txBody>
          <a:bodyPr>
            <a:normAutofit/>
          </a:bodyPr>
          <a:lstStyle/>
          <a:p>
            <a:r>
              <a:rPr lang="en-US" sz="2100" dirty="0"/>
              <a:t>For each of the four discussion areas, identify:</a:t>
            </a:r>
          </a:p>
          <a:p>
            <a:pPr lvl="1"/>
            <a:r>
              <a:rPr lang="en-US" sz="2000" dirty="0"/>
              <a:t>Major takeaways</a:t>
            </a:r>
          </a:p>
          <a:p>
            <a:pPr lvl="1"/>
            <a:r>
              <a:rPr lang="en-US" sz="2000" dirty="0"/>
              <a:t>Actions needed</a:t>
            </a:r>
          </a:p>
          <a:p>
            <a:pPr lvl="1"/>
            <a:r>
              <a:rPr lang="en-US" sz="2000" dirty="0"/>
              <a:t>Person or group responsible for</a:t>
            </a:r>
            <a:br>
              <a:rPr lang="en-US" sz="2000" dirty="0"/>
            </a:br>
            <a:r>
              <a:rPr lang="en-US" sz="2000" dirty="0"/>
              <a:t>those actions</a:t>
            </a:r>
          </a:p>
          <a:p>
            <a:pPr lvl="1"/>
            <a:r>
              <a:rPr lang="en-US" sz="2000" dirty="0"/>
              <a:t>Timeline to reconvene or report back</a:t>
            </a:r>
          </a:p>
          <a:p>
            <a:pPr lvl="1"/>
            <a:r>
              <a:rPr lang="en-US" sz="2000" dirty="0"/>
              <a:t>Next steps</a:t>
            </a:r>
          </a:p>
        </p:txBody>
      </p:sp>
      <p:cxnSp>
        <p:nvCxnSpPr>
          <p:cNvPr id="11" name="Straight Connector 10">
            <a:extLst>
              <a:ext uri="{FF2B5EF4-FFF2-40B4-BE49-F238E27FC236}">
                <a16:creationId xmlns:a16="http://schemas.microsoft.com/office/drawing/2014/main" id="{8F3C88C4-4107-476B-9BED-D893A58BF8AF}"/>
              </a:ext>
              <a:ext uri="{C183D7F6-B498-43B3-948B-1728B52AA6E4}">
                <adec:decorative xmlns:adec="http://schemas.microsoft.com/office/drawing/2017/decorative" val="1"/>
              </a:ext>
            </a:extLst>
          </p:cNvPr>
          <p:cNvCxnSpPr>
            <a:cxnSpLocks/>
          </p:cNvCxnSpPr>
          <p:nvPr/>
        </p:nvCxnSpPr>
        <p:spPr>
          <a:xfrm>
            <a:off x="6390436" y="1586724"/>
            <a:ext cx="0" cy="3399218"/>
          </a:xfrm>
          <a:prstGeom prst="line">
            <a:avLst/>
          </a:prstGeom>
          <a:ln w="101600">
            <a:solidFill>
              <a:schemeClr val="bg1">
                <a:lumMod val="95000"/>
              </a:schemeClr>
            </a:solidFill>
          </a:ln>
          <a:effectLst/>
        </p:spPr>
        <p:style>
          <a:lnRef idx="2">
            <a:schemeClr val="accent1"/>
          </a:lnRef>
          <a:fillRef idx="0">
            <a:schemeClr val="accent1"/>
          </a:fillRef>
          <a:effectRef idx="1">
            <a:schemeClr val="accent1"/>
          </a:effectRef>
          <a:fontRef idx="minor">
            <a:schemeClr val="tx1"/>
          </a:fontRef>
        </p:style>
      </p:cxnSp>
      <p:sp>
        <p:nvSpPr>
          <p:cNvPr id="9" name="Content Placeholder 8">
            <a:extLst>
              <a:ext uri="{FF2B5EF4-FFF2-40B4-BE49-F238E27FC236}">
                <a16:creationId xmlns:a16="http://schemas.microsoft.com/office/drawing/2014/main" id="{6950FEA8-4288-47B3-8A62-ACC9C7A57757}"/>
              </a:ext>
            </a:extLst>
          </p:cNvPr>
          <p:cNvSpPr>
            <a:spLocks noGrp="1"/>
          </p:cNvSpPr>
          <p:nvPr>
            <p:ph sz="half" idx="2"/>
          </p:nvPr>
        </p:nvSpPr>
        <p:spPr>
          <a:xfrm>
            <a:off x="7277889" y="1669240"/>
            <a:ext cx="4416484" cy="3545633"/>
          </a:xfrm>
        </p:spPr>
        <p:txBody>
          <a:bodyPr/>
          <a:lstStyle/>
          <a:p>
            <a:pPr marL="0" indent="0">
              <a:lnSpc>
                <a:spcPct val="100000"/>
              </a:lnSpc>
              <a:spcBef>
                <a:spcPts val="4200"/>
              </a:spcBef>
              <a:buNone/>
            </a:pPr>
            <a:r>
              <a:rPr lang="en-US" sz="2400" dirty="0">
                <a:solidFill>
                  <a:srgbClr val="005288"/>
                </a:solidFill>
                <a:latin typeface="+mj-lt"/>
                <a:ea typeface="+mj-ea"/>
                <a:cs typeface="+mj-cs"/>
              </a:rPr>
              <a:t>People</a:t>
            </a:r>
          </a:p>
          <a:p>
            <a:pPr marL="0" indent="0">
              <a:lnSpc>
                <a:spcPct val="100000"/>
              </a:lnSpc>
              <a:spcBef>
                <a:spcPts val="4200"/>
              </a:spcBef>
              <a:buNone/>
            </a:pPr>
            <a:r>
              <a:rPr lang="en-US" sz="2400" dirty="0">
                <a:solidFill>
                  <a:srgbClr val="005288"/>
                </a:solidFill>
                <a:latin typeface="+mj-lt"/>
                <a:ea typeface="+mj-ea"/>
                <a:cs typeface="+mj-cs"/>
              </a:rPr>
              <a:t>Facilities</a:t>
            </a:r>
          </a:p>
          <a:p>
            <a:pPr marL="0" indent="0">
              <a:lnSpc>
                <a:spcPct val="100000"/>
              </a:lnSpc>
              <a:spcBef>
                <a:spcPts val="4200"/>
              </a:spcBef>
              <a:buNone/>
            </a:pPr>
            <a:r>
              <a:rPr lang="en-US" sz="2400" dirty="0">
                <a:solidFill>
                  <a:srgbClr val="005288"/>
                </a:solidFill>
                <a:latin typeface="+mj-lt"/>
                <a:ea typeface="+mj-ea"/>
                <a:cs typeface="+mj-cs"/>
              </a:rPr>
              <a:t>Messaging &amp; Communications</a:t>
            </a:r>
          </a:p>
          <a:p>
            <a:pPr marL="0" indent="0">
              <a:lnSpc>
                <a:spcPct val="100000"/>
              </a:lnSpc>
              <a:spcBef>
                <a:spcPts val="4200"/>
              </a:spcBef>
              <a:buNone/>
            </a:pPr>
            <a:r>
              <a:rPr lang="en-US" sz="2400" dirty="0">
                <a:solidFill>
                  <a:srgbClr val="005288"/>
                </a:solidFill>
                <a:latin typeface="+mj-lt"/>
                <a:ea typeface="+mj-ea"/>
                <a:cs typeface="+mj-cs"/>
              </a:rPr>
              <a:t>Resources &amp; Logistics</a:t>
            </a:r>
          </a:p>
        </p:txBody>
      </p:sp>
      <p:pic>
        <p:nvPicPr>
          <p:cNvPr id="4" name="Picture 3" descr="People Logo">
            <a:extLst>
              <a:ext uri="{FF2B5EF4-FFF2-40B4-BE49-F238E27FC236}">
                <a16:creationId xmlns:a16="http://schemas.microsoft.com/office/drawing/2014/main" id="{417BDAEC-D0F8-4D06-A518-F64AF0E79CC7}"/>
              </a:ext>
            </a:extLst>
          </p:cNvPr>
          <p:cNvPicPr>
            <a:picLocks noChangeAspect="1"/>
          </p:cNvPicPr>
          <p:nvPr/>
        </p:nvPicPr>
        <p:blipFill>
          <a:blip r:embed="rId3"/>
          <a:stretch>
            <a:fillRect/>
          </a:stretch>
        </p:blipFill>
        <p:spPr>
          <a:xfrm>
            <a:off x="6713755" y="1669240"/>
            <a:ext cx="518917" cy="506326"/>
          </a:xfrm>
          <a:prstGeom prst="rect">
            <a:avLst/>
          </a:prstGeom>
        </p:spPr>
      </p:pic>
      <p:pic>
        <p:nvPicPr>
          <p:cNvPr id="7" name="Picture 6" descr="Facilities Logo">
            <a:extLst>
              <a:ext uri="{FF2B5EF4-FFF2-40B4-BE49-F238E27FC236}">
                <a16:creationId xmlns:a16="http://schemas.microsoft.com/office/drawing/2014/main" id="{8C504875-0D78-42F2-B79C-E81D3F90ABB3}"/>
              </a:ext>
            </a:extLst>
          </p:cNvPr>
          <p:cNvPicPr>
            <a:picLocks noChangeAspect="1"/>
          </p:cNvPicPr>
          <p:nvPr/>
        </p:nvPicPr>
        <p:blipFill>
          <a:blip r:embed="rId4"/>
          <a:stretch>
            <a:fillRect/>
          </a:stretch>
        </p:blipFill>
        <p:spPr>
          <a:xfrm>
            <a:off x="6733387" y="2572487"/>
            <a:ext cx="489954" cy="490845"/>
          </a:xfrm>
          <a:prstGeom prst="rect">
            <a:avLst/>
          </a:prstGeom>
        </p:spPr>
      </p:pic>
      <p:pic>
        <p:nvPicPr>
          <p:cNvPr id="6" name="Picture 5" descr="Messaging &amp; Communications Logo">
            <a:extLst>
              <a:ext uri="{FF2B5EF4-FFF2-40B4-BE49-F238E27FC236}">
                <a16:creationId xmlns:a16="http://schemas.microsoft.com/office/drawing/2014/main" id="{761D2E78-8651-42BF-8CAB-ACDE77099037}"/>
              </a:ext>
            </a:extLst>
          </p:cNvPr>
          <p:cNvPicPr>
            <a:picLocks noChangeAspect="1"/>
          </p:cNvPicPr>
          <p:nvPr/>
        </p:nvPicPr>
        <p:blipFill>
          <a:blip r:embed="rId5"/>
          <a:stretch>
            <a:fillRect/>
          </a:stretch>
        </p:blipFill>
        <p:spPr>
          <a:xfrm>
            <a:off x="6725659" y="3460253"/>
            <a:ext cx="518917" cy="512578"/>
          </a:xfrm>
          <a:prstGeom prst="rect">
            <a:avLst/>
          </a:prstGeom>
        </p:spPr>
      </p:pic>
      <p:pic>
        <p:nvPicPr>
          <p:cNvPr id="5" name="Picture 4" descr="Resources &amp; Logistics Logo">
            <a:extLst>
              <a:ext uri="{FF2B5EF4-FFF2-40B4-BE49-F238E27FC236}">
                <a16:creationId xmlns:a16="http://schemas.microsoft.com/office/drawing/2014/main" id="{3E240B24-2C00-4E10-BABF-2C5933BAB754}"/>
              </a:ext>
            </a:extLst>
          </p:cNvPr>
          <p:cNvPicPr>
            <a:picLocks noChangeAspect="1"/>
          </p:cNvPicPr>
          <p:nvPr/>
        </p:nvPicPr>
        <p:blipFill>
          <a:blip r:embed="rId6"/>
          <a:stretch>
            <a:fillRect/>
          </a:stretch>
        </p:blipFill>
        <p:spPr>
          <a:xfrm>
            <a:off x="6754622" y="4374907"/>
            <a:ext cx="489954" cy="484714"/>
          </a:xfrm>
          <a:prstGeom prst="rect">
            <a:avLst/>
          </a:prstGeom>
        </p:spPr>
      </p:pic>
    </p:spTree>
    <p:extLst>
      <p:ext uri="{BB962C8B-B14F-4D97-AF65-F5344CB8AC3E}">
        <p14:creationId xmlns:p14="http://schemas.microsoft.com/office/powerpoint/2010/main" val="8302771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Closing Remarks</a:t>
            </a:r>
          </a:p>
        </p:txBody>
      </p:sp>
      <p:sp>
        <p:nvSpPr>
          <p:cNvPr id="2" name="Content Placeholder 1"/>
          <p:cNvSpPr>
            <a:spLocks noGrp="1"/>
          </p:cNvSpPr>
          <p:nvPr>
            <p:ph idx="1"/>
          </p:nvPr>
        </p:nvSpPr>
        <p:spPr/>
        <p:txBody>
          <a:bodyPr/>
          <a:lstStyle/>
          <a:p>
            <a:r>
              <a:rPr lang="en-US" dirty="0">
                <a:solidFill>
                  <a:srgbClr val="C00000"/>
                </a:solidFill>
              </a:rPr>
              <a:t>[Name]</a:t>
            </a:r>
          </a:p>
          <a:p>
            <a:r>
              <a:rPr lang="en-US" dirty="0">
                <a:solidFill>
                  <a:srgbClr val="C00000"/>
                </a:solidFill>
              </a:rPr>
              <a:t>[Title]</a:t>
            </a:r>
          </a:p>
          <a:p>
            <a:r>
              <a:rPr lang="en-US" dirty="0">
                <a:solidFill>
                  <a:srgbClr val="C00000"/>
                </a:solidFill>
              </a:rPr>
              <a:t>[Organization]</a:t>
            </a:r>
          </a:p>
          <a:p>
            <a:endParaRPr lang="en-US" dirty="0"/>
          </a:p>
        </p:txBody>
      </p:sp>
    </p:spTree>
    <p:extLst>
      <p:ext uri="{BB962C8B-B14F-4D97-AF65-F5344CB8AC3E}">
        <p14:creationId xmlns:p14="http://schemas.microsoft.com/office/powerpoint/2010/main" val="1653503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8BFAFAD4-9D9E-430A-8617-CB0D40EBE480}"/>
              </a:ext>
            </a:extLst>
          </p:cNvPr>
          <p:cNvSpPr>
            <a:spLocks noGrp="1"/>
          </p:cNvSpPr>
          <p:nvPr>
            <p:ph type="title"/>
          </p:nvPr>
        </p:nvSpPr>
        <p:spPr/>
        <p:txBody>
          <a:bodyPr/>
          <a:lstStyle/>
          <a:p>
            <a:r>
              <a:rPr lang="en-US" dirty="0">
                <a:solidFill>
                  <a:schemeClr val="bg1"/>
                </a:solidFill>
              </a:rPr>
              <a:t>BACKGROUND INFO (2 of 2)</a:t>
            </a:r>
          </a:p>
        </p:txBody>
      </p:sp>
      <p:sp>
        <p:nvSpPr>
          <p:cNvPr id="3" name="Text Placeholder 2">
            <a:extLst>
              <a:ext uri="{FF2B5EF4-FFF2-40B4-BE49-F238E27FC236}">
                <a16:creationId xmlns:a16="http://schemas.microsoft.com/office/drawing/2014/main" id="{FCABA840-81D4-4656-8205-E44DFE81D657}"/>
              </a:ext>
            </a:extLst>
          </p:cNvPr>
          <p:cNvSpPr>
            <a:spLocks noGrp="1"/>
          </p:cNvSpPr>
          <p:nvPr>
            <p:ph type="body" sz="quarter" idx="10"/>
          </p:nvPr>
        </p:nvSpPr>
        <p:spPr>
          <a:solidFill>
            <a:schemeClr val="bg2">
              <a:lumMod val="90000"/>
            </a:schemeClr>
          </a:solidFill>
        </p:spPr>
        <p:txBody>
          <a:bodyPr>
            <a:noAutofit/>
          </a:bodyPr>
          <a:lstStyle/>
          <a:p>
            <a:pPr marL="0" indent="0" algn="ctr">
              <a:lnSpc>
                <a:spcPct val="100000"/>
              </a:lnSpc>
              <a:buNone/>
            </a:pPr>
            <a:r>
              <a:rPr lang="en-US" sz="1800" dirty="0"/>
              <a:t>DELETE THIS SLIDE IN YOUR FINAL PRESENTATION</a:t>
            </a:r>
          </a:p>
        </p:txBody>
      </p:sp>
      <p:sp>
        <p:nvSpPr>
          <p:cNvPr id="2" name="Content Placeholder 1">
            <a:extLst>
              <a:ext uri="{FF2B5EF4-FFF2-40B4-BE49-F238E27FC236}">
                <a16:creationId xmlns:a16="http://schemas.microsoft.com/office/drawing/2014/main" id="{E45C382D-7C9D-4353-BC0A-CD81C662AA9E}"/>
              </a:ext>
            </a:extLst>
          </p:cNvPr>
          <p:cNvSpPr>
            <a:spLocks noGrp="1"/>
          </p:cNvSpPr>
          <p:nvPr>
            <p:ph idx="1"/>
          </p:nvPr>
        </p:nvSpPr>
        <p:spPr>
          <a:xfrm>
            <a:off x="738189" y="1524000"/>
            <a:ext cx="10715627" cy="4811486"/>
          </a:xfrm>
        </p:spPr>
        <p:txBody>
          <a:bodyPr>
            <a:noAutofit/>
          </a:bodyPr>
          <a:lstStyle/>
          <a:p>
            <a:pPr>
              <a:buClr>
                <a:schemeClr val="bg1"/>
              </a:buClr>
            </a:pPr>
            <a:r>
              <a:rPr lang="en-US" dirty="0"/>
              <a:t>The suggested discussion questions focus on four themes: </a:t>
            </a:r>
            <a:r>
              <a:rPr lang="en-US" b="1" dirty="0">
                <a:latin typeface="+mj-lt"/>
              </a:rPr>
              <a:t>People</a:t>
            </a:r>
            <a:r>
              <a:rPr lang="en-US" dirty="0"/>
              <a:t>, </a:t>
            </a:r>
            <a:r>
              <a:rPr lang="en-US" b="1" dirty="0">
                <a:latin typeface="+mj-lt"/>
              </a:rPr>
              <a:t>Facilities</a:t>
            </a:r>
            <a:r>
              <a:rPr lang="en-US" dirty="0"/>
              <a:t>, </a:t>
            </a:r>
            <a:r>
              <a:rPr lang="en-US" b="1" dirty="0">
                <a:latin typeface="+mj-lt"/>
              </a:rPr>
              <a:t>Messaging &amp; Communications</a:t>
            </a:r>
            <a:r>
              <a:rPr lang="en-US" dirty="0"/>
              <a:t>, and </a:t>
            </a:r>
            <a:r>
              <a:rPr lang="en-US" b="1" dirty="0">
                <a:latin typeface="+mj-lt"/>
              </a:rPr>
              <a:t>Resources &amp; Logistics</a:t>
            </a:r>
            <a:r>
              <a:rPr lang="en-US" dirty="0"/>
              <a:t>.</a:t>
            </a:r>
            <a:endParaRPr lang="en-US" b="1" dirty="0"/>
          </a:p>
          <a:p>
            <a:pPr>
              <a:buClr>
                <a:schemeClr val="bg1"/>
              </a:buClr>
            </a:pPr>
            <a:r>
              <a:rPr lang="en-US" dirty="0"/>
              <a:t>The desired outcome from the workshop is a roadmap for a functional reconstitution plan tailored to your organization’s unique needs and missions.</a:t>
            </a:r>
          </a:p>
          <a:p>
            <a:pPr>
              <a:buClr>
                <a:schemeClr val="bg1"/>
              </a:buClr>
            </a:pPr>
            <a:r>
              <a:rPr lang="en-US" dirty="0"/>
              <a:t>For additional information, please see the FEMA fact sheet, “</a:t>
            </a:r>
            <a:r>
              <a:rPr lang="en-US" dirty="0">
                <a:hlinkClick r:id="rId3">
                  <a:extLst>
                    <a:ext uri="{A12FA001-AC4F-418D-AE19-62706E023703}">
                      <ahyp:hlinkClr xmlns:ahyp="http://schemas.microsoft.com/office/drawing/2018/hyperlinkcolor" val="tx"/>
                    </a:ext>
                  </a:extLst>
                </a:hlinkClick>
              </a:rPr>
              <a:t>Planning Considerations for Organizations in Reconstituting Operations During the COVID-19 Pandemic</a:t>
            </a:r>
            <a:r>
              <a:rPr lang="en-US" dirty="0"/>
              <a:t>.”</a:t>
            </a:r>
          </a:p>
          <a:p>
            <a:pPr>
              <a:buClr>
                <a:schemeClr val="bg1"/>
              </a:buClr>
            </a:pPr>
            <a:r>
              <a:rPr lang="en-US" dirty="0"/>
              <a:t>Given that you are likely to conduct this workshop remotely, please address specific protocols (such as muting your microphones when not speaking, etc.) that will provide for an effective virtual meeting before you begin the workshop.</a:t>
            </a:r>
          </a:p>
        </p:txBody>
      </p:sp>
    </p:spTree>
    <p:extLst>
      <p:ext uri="{BB962C8B-B14F-4D97-AF65-F5344CB8AC3E}">
        <p14:creationId xmlns:p14="http://schemas.microsoft.com/office/powerpoint/2010/main" val="854037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2"/>
          <p:cNvSpPr>
            <a:spLocks noGrp="1" noChangeArrowheads="1"/>
          </p:cNvSpPr>
          <p:nvPr>
            <p:ph type="title"/>
          </p:nvPr>
        </p:nvSpPr>
        <p:spPr/>
        <p:txBody>
          <a:bodyPr/>
          <a:lstStyle/>
          <a:p>
            <a:r>
              <a:rPr lang="en-US" dirty="0"/>
              <a:t>Welcome and Introductions</a:t>
            </a:r>
          </a:p>
        </p:txBody>
      </p:sp>
      <p:sp>
        <p:nvSpPr>
          <p:cNvPr id="3075" name="Rectangle 35"/>
          <p:cNvSpPr>
            <a:spLocks noGrp="1" noChangeArrowheads="1"/>
          </p:cNvSpPr>
          <p:nvPr>
            <p:ph idx="1"/>
          </p:nvPr>
        </p:nvSpPr>
        <p:spPr/>
        <p:txBody>
          <a:bodyPr/>
          <a:lstStyle/>
          <a:p>
            <a:r>
              <a:rPr lang="en-US" dirty="0">
                <a:solidFill>
                  <a:srgbClr val="C00000"/>
                </a:solidFill>
              </a:rPr>
              <a:t>[Name]</a:t>
            </a:r>
          </a:p>
          <a:p>
            <a:r>
              <a:rPr lang="en-US" dirty="0">
                <a:solidFill>
                  <a:srgbClr val="C00000"/>
                </a:solidFill>
              </a:rPr>
              <a:t>[Title]</a:t>
            </a:r>
          </a:p>
          <a:p>
            <a:r>
              <a:rPr lang="en-US" dirty="0">
                <a:solidFill>
                  <a:srgbClr val="C00000"/>
                </a:solidFill>
              </a:rPr>
              <a:t>[Organization]</a:t>
            </a:r>
          </a:p>
          <a:p>
            <a:endParaRPr lang="en-US" dirty="0">
              <a:solidFill>
                <a:srgbClr val="C00000"/>
              </a:solidFill>
            </a:endParaRPr>
          </a:p>
          <a:p>
            <a:r>
              <a:rPr lang="en-US" dirty="0">
                <a:solidFill>
                  <a:srgbClr val="C00000"/>
                </a:solidFill>
              </a:rPr>
              <a:t>[Name]</a:t>
            </a:r>
          </a:p>
          <a:p>
            <a:r>
              <a:rPr lang="en-US" dirty="0">
                <a:solidFill>
                  <a:srgbClr val="C00000"/>
                </a:solidFill>
              </a:rPr>
              <a:t>[Title]</a:t>
            </a:r>
          </a:p>
          <a:p>
            <a:r>
              <a:rPr lang="en-US" dirty="0">
                <a:solidFill>
                  <a:srgbClr val="C00000"/>
                </a:solidFill>
              </a:rPr>
              <a:t>[Organization]</a:t>
            </a:r>
          </a:p>
        </p:txBody>
      </p:sp>
    </p:spTree>
    <p:extLst>
      <p:ext uri="{BB962C8B-B14F-4D97-AF65-F5344CB8AC3E}">
        <p14:creationId xmlns:p14="http://schemas.microsoft.com/office/powerpoint/2010/main" val="3906931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406BD1-27E9-4C18-A8C1-C40882C7A135}"/>
              </a:ext>
            </a:extLst>
          </p:cNvPr>
          <p:cNvSpPr>
            <a:spLocks noGrp="1"/>
          </p:cNvSpPr>
          <p:nvPr>
            <p:ph idx="1"/>
          </p:nvPr>
        </p:nvSpPr>
        <p:spPr>
          <a:xfrm>
            <a:off x="738189" y="1523999"/>
            <a:ext cx="10715627" cy="4738577"/>
          </a:xfrm>
        </p:spPr>
        <p:txBody>
          <a:bodyPr>
            <a:noAutofit/>
          </a:bodyPr>
          <a:lstStyle/>
          <a:p>
            <a:pPr>
              <a:buClr>
                <a:schemeClr val="bg1"/>
              </a:buClr>
            </a:pPr>
            <a:r>
              <a:rPr lang="en-US" sz="2000" dirty="0"/>
              <a:t>This workshop is designed for remote/virtual delivery. Your organization should determine the appropriate duration based on your own needs.</a:t>
            </a:r>
          </a:p>
          <a:p>
            <a:pPr>
              <a:buClr>
                <a:schemeClr val="bg1"/>
              </a:buClr>
            </a:pPr>
            <a:r>
              <a:rPr lang="en-US" sz="2000" dirty="0"/>
              <a:t>Multiple workshop sessions may be needed to address the many potential reconstitution planning considerations presented by this pandemic.</a:t>
            </a:r>
          </a:p>
          <a:p>
            <a:pPr>
              <a:buClr>
                <a:schemeClr val="bg1"/>
              </a:buClr>
            </a:pPr>
            <a:r>
              <a:rPr lang="en-US" sz="2000" dirty="0"/>
              <a:t>Consider building a team with expertise across relevant disciplines (e.g., occupational safety and health, security offices, continuity managers, human resources, facilities, external affairs, budget/financial officers, contracting, labor/union representatives, legal counsel) to assist in planning the workshop sessions and participate in the discussions.</a:t>
            </a:r>
          </a:p>
          <a:p>
            <a:pPr>
              <a:buClr>
                <a:schemeClr val="bg1"/>
              </a:buClr>
            </a:pPr>
            <a:r>
              <a:rPr lang="en-US" sz="2000" dirty="0"/>
              <a:t>Before the workshop, participants should review the White House guidance for employers included in the </a:t>
            </a:r>
            <a:r>
              <a:rPr lang="en-US" sz="2000" i="1" dirty="0"/>
              <a:t>Guidelines for Opening Up America Again </a:t>
            </a:r>
            <a:r>
              <a:rPr lang="en-US" sz="2000" dirty="0"/>
              <a:t>and the FEMA fact sheet, “Planning Considerations for Organizations in Reconstituting Operations During the COVID-19 Pandemic.”</a:t>
            </a:r>
          </a:p>
          <a:p>
            <a:pPr>
              <a:buClr>
                <a:schemeClr val="bg1"/>
              </a:buClr>
            </a:pPr>
            <a:r>
              <a:rPr lang="en-US" sz="2000" dirty="0"/>
              <a:t>Revise the “Workshop Schedule” and “Workshop Overview” slides as needed.</a:t>
            </a:r>
          </a:p>
        </p:txBody>
      </p:sp>
      <p:sp>
        <p:nvSpPr>
          <p:cNvPr id="10" name="Title 1">
            <a:extLst>
              <a:ext uri="{FF2B5EF4-FFF2-40B4-BE49-F238E27FC236}">
                <a16:creationId xmlns:a16="http://schemas.microsoft.com/office/drawing/2014/main" id="{8BFAFAD4-9D9E-430A-8617-CB0D40EBE480}"/>
              </a:ext>
            </a:extLst>
          </p:cNvPr>
          <p:cNvSpPr>
            <a:spLocks noGrp="1"/>
          </p:cNvSpPr>
          <p:nvPr>
            <p:ph type="title"/>
          </p:nvPr>
        </p:nvSpPr>
        <p:spPr/>
        <p:txBody>
          <a:bodyPr/>
          <a:lstStyle/>
          <a:p>
            <a:r>
              <a:rPr lang="en-US" dirty="0">
                <a:solidFill>
                  <a:schemeClr val="bg1"/>
                </a:solidFill>
              </a:rPr>
              <a:t>INSTRUCTIONS — READ FIRST</a:t>
            </a:r>
          </a:p>
        </p:txBody>
      </p:sp>
      <p:sp>
        <p:nvSpPr>
          <p:cNvPr id="3" name="Text Placeholder 2">
            <a:extLst>
              <a:ext uri="{FF2B5EF4-FFF2-40B4-BE49-F238E27FC236}">
                <a16:creationId xmlns:a16="http://schemas.microsoft.com/office/drawing/2014/main" id="{4EBC7121-9DE0-475B-98C9-6F805AE1E13D}"/>
              </a:ext>
            </a:extLst>
          </p:cNvPr>
          <p:cNvSpPr>
            <a:spLocks noGrp="1"/>
          </p:cNvSpPr>
          <p:nvPr>
            <p:ph type="body" sz="quarter" idx="10"/>
          </p:nvPr>
        </p:nvSpPr>
        <p:spPr>
          <a:solidFill>
            <a:schemeClr val="bg2">
              <a:lumMod val="90000"/>
            </a:schemeClr>
          </a:solidFill>
        </p:spPr>
        <p:txBody>
          <a:bodyPr>
            <a:noAutofit/>
          </a:bodyPr>
          <a:lstStyle/>
          <a:p>
            <a:pPr marL="0" indent="0" algn="ctr">
              <a:lnSpc>
                <a:spcPct val="100000"/>
              </a:lnSpc>
              <a:buNone/>
            </a:pPr>
            <a:r>
              <a:rPr lang="en-US" sz="1800" dirty="0"/>
              <a:t>DELETE THIS SLIDE IN YOUR FINAL PRESENTATION</a:t>
            </a:r>
          </a:p>
        </p:txBody>
      </p:sp>
    </p:spTree>
    <p:extLst>
      <p:ext uri="{BB962C8B-B14F-4D97-AF65-F5344CB8AC3E}">
        <p14:creationId xmlns:p14="http://schemas.microsoft.com/office/powerpoint/2010/main" val="2584982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Workshop Schedule</a:t>
            </a:r>
          </a:p>
        </p:txBody>
      </p:sp>
      <p:sp>
        <p:nvSpPr>
          <p:cNvPr id="2" name="Content Placeholder 1"/>
          <p:cNvSpPr>
            <a:spLocks noGrp="1"/>
          </p:cNvSpPr>
          <p:nvPr>
            <p:ph idx="1"/>
          </p:nvPr>
        </p:nvSpPr>
        <p:spPr/>
        <p:txBody>
          <a:bodyPr/>
          <a:lstStyle/>
          <a:p>
            <a:r>
              <a:rPr lang="en-US" dirty="0"/>
              <a:t>Welcome and Introductions</a:t>
            </a:r>
          </a:p>
          <a:p>
            <a:r>
              <a:rPr lang="en-US" dirty="0"/>
              <a:t>Workshop Schedule</a:t>
            </a:r>
          </a:p>
          <a:p>
            <a:r>
              <a:rPr lang="en-US" dirty="0"/>
              <a:t>Workshop Overview</a:t>
            </a:r>
          </a:p>
          <a:p>
            <a:r>
              <a:rPr lang="en-US" dirty="0"/>
              <a:t>Current Situation Update</a:t>
            </a:r>
          </a:p>
          <a:p>
            <a:r>
              <a:rPr lang="en-US" dirty="0"/>
              <a:t>Facilitated Discussion</a:t>
            </a:r>
          </a:p>
          <a:p>
            <a:r>
              <a:rPr lang="en-US" dirty="0"/>
              <a:t>Action Items and Takeaways</a:t>
            </a:r>
          </a:p>
          <a:p>
            <a:r>
              <a:rPr lang="en-US" dirty="0"/>
              <a:t>Closing Remarks</a:t>
            </a:r>
          </a:p>
        </p:txBody>
      </p:sp>
    </p:spTree>
    <p:extLst>
      <p:ext uri="{BB962C8B-B14F-4D97-AF65-F5344CB8AC3E}">
        <p14:creationId xmlns:p14="http://schemas.microsoft.com/office/powerpoint/2010/main" val="447618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Workshop Overview</a:t>
            </a:r>
          </a:p>
        </p:txBody>
      </p:sp>
      <p:sp>
        <p:nvSpPr>
          <p:cNvPr id="2" name="Content Placeholder 1"/>
          <p:cNvSpPr>
            <a:spLocks noGrp="1"/>
          </p:cNvSpPr>
          <p:nvPr>
            <p:ph idx="1"/>
          </p:nvPr>
        </p:nvSpPr>
        <p:spPr/>
        <p:txBody>
          <a:bodyPr>
            <a:normAutofit/>
          </a:bodyPr>
          <a:lstStyle/>
          <a:p>
            <a:pPr marL="0" indent="0">
              <a:lnSpc>
                <a:spcPts val="2700"/>
              </a:lnSpc>
              <a:buNone/>
            </a:pPr>
            <a:r>
              <a:rPr lang="en-US" sz="2100" b="1" dirty="0">
                <a:latin typeface="+mj-lt"/>
              </a:rPr>
              <a:t>Purpose: </a:t>
            </a:r>
            <a:r>
              <a:rPr lang="en-US" sz="2100" dirty="0"/>
              <a:t>Prepare </a:t>
            </a:r>
            <a:r>
              <a:rPr lang="en-US" sz="2100" dirty="0">
                <a:solidFill>
                  <a:srgbClr val="C00000"/>
                </a:solidFill>
              </a:rPr>
              <a:t>[your organization name] </a:t>
            </a:r>
            <a:r>
              <a:rPr lang="en-US" sz="2100" dirty="0"/>
              <a:t>to return to full operations at the appropriate time following the coronavirus disease (COVID-19) pandemic.</a:t>
            </a:r>
          </a:p>
          <a:p>
            <a:pPr marL="0" indent="0">
              <a:lnSpc>
                <a:spcPts val="2700"/>
              </a:lnSpc>
              <a:spcBef>
                <a:spcPts val="1800"/>
              </a:spcBef>
              <a:buNone/>
            </a:pPr>
            <a:r>
              <a:rPr lang="en-US" sz="2100" b="1" dirty="0">
                <a:latin typeface="+mj-lt"/>
              </a:rPr>
              <a:t>Scope:</a:t>
            </a:r>
          </a:p>
          <a:p>
            <a:pPr>
              <a:lnSpc>
                <a:spcPts val="2700"/>
              </a:lnSpc>
            </a:pPr>
            <a:r>
              <a:rPr lang="en-US" sz="2100" dirty="0"/>
              <a:t>This will be a </a:t>
            </a:r>
            <a:r>
              <a:rPr lang="en-US" sz="2100" dirty="0">
                <a:solidFill>
                  <a:srgbClr val="C00000"/>
                </a:solidFill>
              </a:rPr>
              <a:t>[insert time] </a:t>
            </a:r>
            <a:r>
              <a:rPr lang="en-US" sz="2100" dirty="0"/>
              <a:t>discussion-based workshop.</a:t>
            </a:r>
          </a:p>
          <a:p>
            <a:pPr>
              <a:lnSpc>
                <a:spcPts val="2700"/>
              </a:lnSpc>
            </a:pPr>
            <a:r>
              <a:rPr lang="en-US" sz="2100" dirty="0"/>
              <a:t>Following an overview of the current situation, participants will engage in a discussion based on reconstitution planning principles and White House guidance for employers included in the </a:t>
            </a:r>
            <a:r>
              <a:rPr lang="en-US" sz="2100" i="1" dirty="0"/>
              <a:t>Guidelines for Opening Up America Again</a:t>
            </a:r>
            <a:r>
              <a:rPr lang="en-US" sz="2100" dirty="0"/>
              <a:t>.</a:t>
            </a:r>
          </a:p>
          <a:p>
            <a:pPr>
              <a:lnSpc>
                <a:spcPts val="2700"/>
              </a:lnSpc>
            </a:pPr>
            <a:r>
              <a:rPr lang="en-US" sz="2100" dirty="0"/>
              <a:t>Discussion questions are organized around four themes: </a:t>
            </a:r>
            <a:r>
              <a:rPr lang="en-US" sz="2100" b="1" dirty="0">
                <a:latin typeface="+mj-lt"/>
              </a:rPr>
              <a:t>People</a:t>
            </a:r>
            <a:r>
              <a:rPr lang="en-US" sz="2100" dirty="0"/>
              <a:t>, </a:t>
            </a:r>
            <a:r>
              <a:rPr lang="en-US" sz="2100" b="1" dirty="0">
                <a:latin typeface="+mj-lt"/>
              </a:rPr>
              <a:t>Facilities</a:t>
            </a:r>
            <a:r>
              <a:rPr lang="en-US" sz="2100" dirty="0"/>
              <a:t>, </a:t>
            </a:r>
            <a:r>
              <a:rPr lang="en-US" sz="2100" b="1" dirty="0">
                <a:latin typeface="+mj-lt"/>
              </a:rPr>
              <a:t>Messaging &amp; Communications</a:t>
            </a:r>
            <a:r>
              <a:rPr lang="en-US" sz="2100" dirty="0"/>
              <a:t>, and </a:t>
            </a:r>
            <a:r>
              <a:rPr lang="en-US" sz="2100" b="1" dirty="0">
                <a:latin typeface="+mj-lt"/>
              </a:rPr>
              <a:t>Resources &amp; Logistics</a:t>
            </a:r>
            <a:r>
              <a:rPr lang="en-US" sz="2100" dirty="0"/>
              <a:t>.</a:t>
            </a:r>
          </a:p>
        </p:txBody>
      </p:sp>
    </p:spTree>
    <p:extLst>
      <p:ext uri="{BB962C8B-B14F-4D97-AF65-F5344CB8AC3E}">
        <p14:creationId xmlns:p14="http://schemas.microsoft.com/office/powerpoint/2010/main" val="495772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2"/>
          <p:cNvSpPr>
            <a:spLocks noGrp="1" noChangeArrowheads="1"/>
          </p:cNvSpPr>
          <p:nvPr>
            <p:ph type="title"/>
          </p:nvPr>
        </p:nvSpPr>
        <p:spPr/>
        <p:txBody>
          <a:bodyPr/>
          <a:lstStyle/>
          <a:p>
            <a:r>
              <a:rPr lang="en-US" dirty="0"/>
              <a:t>Workshop Objectives</a:t>
            </a:r>
          </a:p>
        </p:txBody>
      </p:sp>
      <p:sp>
        <p:nvSpPr>
          <p:cNvPr id="3075" name="Rectangle 35"/>
          <p:cNvSpPr>
            <a:spLocks noGrp="1" noChangeArrowheads="1"/>
          </p:cNvSpPr>
          <p:nvPr>
            <p:ph sz="half" idx="1"/>
          </p:nvPr>
        </p:nvSpPr>
        <p:spPr/>
        <p:txBody>
          <a:bodyPr>
            <a:normAutofit/>
          </a:bodyPr>
          <a:lstStyle/>
          <a:p>
            <a:pPr>
              <a:lnSpc>
                <a:spcPts val="2800"/>
              </a:lnSpc>
            </a:pPr>
            <a:r>
              <a:rPr lang="en-US" sz="2200" dirty="0"/>
              <a:t>Assess actions needed to safely return to full operations according to appropriate time-phased guidelines.</a:t>
            </a:r>
          </a:p>
          <a:p>
            <a:pPr>
              <a:lnSpc>
                <a:spcPts val="2800"/>
              </a:lnSpc>
            </a:pPr>
            <a:r>
              <a:rPr lang="en-US" sz="2200" dirty="0"/>
              <a:t>Determine how plans, policies and practices may need to be adapted to safeguard our workforce during reconstitution, consistent with appropriate COVID-19 guidance and recommended community mitigation measures.</a:t>
            </a:r>
          </a:p>
          <a:p>
            <a:pPr>
              <a:lnSpc>
                <a:spcPts val="2800"/>
              </a:lnSpc>
            </a:pPr>
            <a:r>
              <a:rPr lang="en-US" sz="2200" dirty="0"/>
              <a:t>Identify potential mitigating measures or solutions to remaining risks or challenges that adversely impact our ability to perform all functions, including providing services to customers and the public.</a:t>
            </a:r>
          </a:p>
        </p:txBody>
      </p:sp>
    </p:spTree>
    <p:extLst>
      <p:ext uri="{BB962C8B-B14F-4D97-AF65-F5344CB8AC3E}">
        <p14:creationId xmlns:p14="http://schemas.microsoft.com/office/powerpoint/2010/main" val="2333918282"/>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5188"/>
      </a:dk2>
      <a:lt2>
        <a:srgbClr val="F3F3F3"/>
      </a:lt2>
      <a:accent1>
        <a:srgbClr val="0078AE"/>
      </a:accent1>
      <a:accent2>
        <a:srgbClr val="595B5D"/>
      </a:accent2>
      <a:accent3>
        <a:srgbClr val="BABBBD"/>
      </a:accent3>
      <a:accent4>
        <a:srgbClr val="5E9732"/>
      </a:accent4>
      <a:accent5>
        <a:srgbClr val="0072CE"/>
      </a:accent5>
      <a:accent6>
        <a:srgbClr val="C31230"/>
      </a:accent6>
      <a:hlink>
        <a:srgbClr val="005188"/>
      </a:hlink>
      <a:folHlink>
        <a:srgbClr val="005188"/>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tlCol="0" anchor="ctr"/>
      <a:lstStyle>
        <a:defPPr algn="ctr">
          <a:defRPr/>
        </a:defPPr>
      </a:lstStyle>
      <a:style>
        <a:lnRef idx="2">
          <a:schemeClr val="accent1"/>
        </a:lnRef>
        <a:fillRef idx="1">
          <a:schemeClr val="lt1"/>
        </a:fillRef>
        <a:effectRef idx="0">
          <a:schemeClr val="accent1"/>
        </a:effectRef>
        <a:fontRef idx="minor">
          <a:schemeClr val="dk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FE89C1B0CD9A64C8BAFB6F88E1635D3" ma:contentTypeVersion="11" ma:contentTypeDescription="Create a new document." ma:contentTypeScope="" ma:versionID="4e8241e27363f53e22f97af14338f770">
  <xsd:schema xmlns:xsd="http://www.w3.org/2001/XMLSchema" xmlns:xs="http://www.w3.org/2001/XMLSchema" xmlns:p="http://schemas.microsoft.com/office/2006/metadata/properties" xmlns:ns3="909f686a-d0da-4cb2-b0ea-b8d12c9a3998" xmlns:ns4="598277ef-da71-45d7-b60d-0fb9d52c524a" targetNamespace="http://schemas.microsoft.com/office/2006/metadata/properties" ma:root="true" ma:fieldsID="58509c4afc4eab198137538a6018c173" ns3:_="" ns4:_="">
    <xsd:import namespace="909f686a-d0da-4cb2-b0ea-b8d12c9a3998"/>
    <xsd:import namespace="598277ef-da71-45d7-b60d-0fb9d52c524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9f686a-d0da-4cb2-b0ea-b8d12c9a39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98277ef-da71-45d7-b60d-0fb9d52c524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976EDC-3E53-4B2A-8042-2CE68B9B81E7}">
  <ds:schemaRefs>
    <ds:schemaRef ds:uri="http://schemas.microsoft.com/sharepoint/v3/contenttype/forms"/>
  </ds:schemaRefs>
</ds:datastoreItem>
</file>

<file path=customXml/itemProps2.xml><?xml version="1.0" encoding="utf-8"?>
<ds:datastoreItem xmlns:ds="http://schemas.openxmlformats.org/officeDocument/2006/customXml" ds:itemID="{6DB5BB03-DD21-4258-90BA-4BA883F2CE48}">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598277ef-da71-45d7-b60d-0fb9d52c524a"/>
    <ds:schemaRef ds:uri="909f686a-d0da-4cb2-b0ea-b8d12c9a3998"/>
    <ds:schemaRef ds:uri="http://www.w3.org/XML/1998/namespace"/>
    <ds:schemaRef ds:uri="http://purl.org/dc/dcmitype/"/>
  </ds:schemaRefs>
</ds:datastoreItem>
</file>

<file path=customXml/itemProps3.xml><?xml version="1.0" encoding="utf-8"?>
<ds:datastoreItem xmlns:ds="http://schemas.openxmlformats.org/officeDocument/2006/customXml" ds:itemID="{D5630702-9CF5-44F2-8639-BF02CF8A9C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9f686a-d0da-4cb2-b0ea-b8d12c9a3998"/>
    <ds:schemaRef ds:uri="598277ef-da71-45d7-b60d-0fb9d52c52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6501</TotalTime>
  <Words>3036</Words>
  <Application>Microsoft Office PowerPoint</Application>
  <PresentationFormat>Widescreen</PresentationFormat>
  <Paragraphs>211</Paragraphs>
  <Slides>31</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Franklin Gothic Book</vt:lpstr>
      <vt:lpstr>Franklin Gothic Medium</vt:lpstr>
      <vt:lpstr>Wingdings</vt:lpstr>
      <vt:lpstr>Office Theme</vt:lpstr>
      <vt:lpstr>Workshop on Reconstituting Operations</vt:lpstr>
      <vt:lpstr>INSTRUCTIONS — READ FIRST</vt:lpstr>
      <vt:lpstr>BACKGROUND INFO (1 of 2)</vt:lpstr>
      <vt:lpstr>BACKGROUND INFO (2 of 2)</vt:lpstr>
      <vt:lpstr>Welcome and Introductions</vt:lpstr>
      <vt:lpstr>INSTRUCTIONS — READ FIRST</vt:lpstr>
      <vt:lpstr>Workshop Schedule</vt:lpstr>
      <vt:lpstr>Workshop Overview</vt:lpstr>
      <vt:lpstr>Workshop Objectives</vt:lpstr>
      <vt:lpstr>Workshop Guidelines</vt:lpstr>
      <vt:lpstr>INSTRUCTIONS — READ FIRST</vt:lpstr>
      <vt:lpstr>Current Situation Update</vt:lpstr>
      <vt:lpstr>INSTRUCTIONS — READ FIRST</vt:lpstr>
      <vt:lpstr>Discussion Questions: Current Operational Status (1 of 2)</vt:lpstr>
      <vt:lpstr>Discussion Questions: Current Operational Status (2 of 2)</vt:lpstr>
      <vt:lpstr>Discussion Questions: People (1 of 4)</vt:lpstr>
      <vt:lpstr>Discussion Questions: People (2 of 4)</vt:lpstr>
      <vt:lpstr>Discussion Questions: People (3 of 4)</vt:lpstr>
      <vt:lpstr>Discussion Questions: People (4 of 4)</vt:lpstr>
      <vt:lpstr>Break</vt:lpstr>
      <vt:lpstr>Discussion Questions: Facilities (1 of 3) </vt:lpstr>
      <vt:lpstr>Discussion Questions: Facilities (2 of 3)</vt:lpstr>
      <vt:lpstr>Discussion Questions: Facilities (3 of 3)</vt:lpstr>
      <vt:lpstr>Discussion Questions: Messaging &amp; Communications (1 of 2)</vt:lpstr>
      <vt:lpstr>Discussion Questions: Messaging &amp; Communications (2 of 2)</vt:lpstr>
      <vt:lpstr>Discussion Questions: Resources &amp; Logistics (1 of 2) </vt:lpstr>
      <vt:lpstr>Discussion Questions: Resources &amp; Logistics (2 of 2)</vt:lpstr>
      <vt:lpstr>Break</vt:lpstr>
      <vt:lpstr>INSTRUCTIONS — READ FIRST</vt:lpstr>
      <vt:lpstr>Action Items and Takeaways</vt:lpstr>
      <vt:lpstr>Closing Remarks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Slides (Federal) - Reconstituting Operations</dc:title>
  <dc:subject/>
  <dc:creator>FEMA User</dc:creator>
  <cp:keywords/>
  <dc:description/>
  <cp:lastModifiedBy>Yesnik, Alexander</cp:lastModifiedBy>
  <cp:revision>409</cp:revision>
  <cp:lastPrinted>2020-03-02T16:45:50Z</cp:lastPrinted>
  <dcterms:created xsi:type="dcterms:W3CDTF">2012-11-19T20:41:22Z</dcterms:created>
  <dcterms:modified xsi:type="dcterms:W3CDTF">2020-05-12T20:03:24Z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0x010100EFE89C1B0CD9A64C8BAFB6F88E1635D3</vt:lpwstr>
  </property>
</Properties>
</file>