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3" r:id="rId4"/>
    <p:sldMasterId id="2147483668" r:id="rId5"/>
    <p:sldMasterId id="2147483673" r:id="rId6"/>
  </p:sldMasterIdLst>
  <p:notesMasterIdLst>
    <p:notesMasterId r:id="rId20"/>
  </p:notesMasterIdLst>
  <p:handoutMasterIdLst>
    <p:handoutMasterId r:id="rId21"/>
  </p:handoutMasterIdLst>
  <p:sldIdLst>
    <p:sldId id="881" r:id="rId7"/>
    <p:sldId id="985" r:id="rId8"/>
    <p:sldId id="988" r:id="rId9"/>
    <p:sldId id="933" r:id="rId10"/>
    <p:sldId id="1054" r:id="rId11"/>
    <p:sldId id="920" r:id="rId12"/>
    <p:sldId id="987" r:id="rId13"/>
    <p:sldId id="1053" r:id="rId14"/>
    <p:sldId id="984" r:id="rId15"/>
    <p:sldId id="938" r:id="rId16"/>
    <p:sldId id="885" r:id="rId17"/>
    <p:sldId id="939" r:id="rId18"/>
    <p:sldId id="1055" r:id="rId19"/>
  </p:sldIdLst>
  <p:sldSz cx="9144000" cy="5143500" type="screen16x9"/>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154" algn="l" rtl="0" eaLnBrk="0" fontAlgn="base" hangingPunct="0">
      <a:spcBef>
        <a:spcPct val="0"/>
      </a:spcBef>
      <a:spcAft>
        <a:spcPct val="0"/>
      </a:spcAft>
      <a:defRPr sz="2400" kern="1200">
        <a:solidFill>
          <a:schemeClr val="tx1"/>
        </a:solidFill>
        <a:latin typeface="Arial" charset="0"/>
        <a:ea typeface="+mn-ea"/>
        <a:cs typeface="+mn-cs"/>
      </a:defRPr>
    </a:lvl2pPr>
    <a:lvl3pPr marL="914306" algn="l" rtl="0" eaLnBrk="0" fontAlgn="base" hangingPunct="0">
      <a:spcBef>
        <a:spcPct val="0"/>
      </a:spcBef>
      <a:spcAft>
        <a:spcPct val="0"/>
      </a:spcAft>
      <a:defRPr sz="2400" kern="1200">
        <a:solidFill>
          <a:schemeClr val="tx1"/>
        </a:solidFill>
        <a:latin typeface="Arial" charset="0"/>
        <a:ea typeface="+mn-ea"/>
        <a:cs typeface="+mn-cs"/>
      </a:defRPr>
    </a:lvl3pPr>
    <a:lvl4pPr marL="1371460" algn="l" rtl="0" eaLnBrk="0" fontAlgn="base" hangingPunct="0">
      <a:spcBef>
        <a:spcPct val="0"/>
      </a:spcBef>
      <a:spcAft>
        <a:spcPct val="0"/>
      </a:spcAft>
      <a:defRPr sz="2400" kern="1200">
        <a:solidFill>
          <a:schemeClr val="tx1"/>
        </a:solidFill>
        <a:latin typeface="Arial" charset="0"/>
        <a:ea typeface="+mn-ea"/>
        <a:cs typeface="+mn-cs"/>
      </a:defRPr>
    </a:lvl4pPr>
    <a:lvl5pPr marL="1828612" algn="l" rtl="0" eaLnBrk="0" fontAlgn="base" hangingPunct="0">
      <a:spcBef>
        <a:spcPct val="0"/>
      </a:spcBef>
      <a:spcAft>
        <a:spcPct val="0"/>
      </a:spcAft>
      <a:defRPr sz="2400" kern="1200">
        <a:solidFill>
          <a:schemeClr val="tx1"/>
        </a:solidFill>
        <a:latin typeface="Arial" charset="0"/>
        <a:ea typeface="+mn-ea"/>
        <a:cs typeface="+mn-cs"/>
      </a:defRPr>
    </a:lvl5pPr>
    <a:lvl6pPr marL="2285766" algn="l" defTabSz="914306" rtl="0" eaLnBrk="1" latinLnBrk="0" hangingPunct="1">
      <a:defRPr sz="2400" kern="1200">
        <a:solidFill>
          <a:schemeClr val="tx1"/>
        </a:solidFill>
        <a:latin typeface="Arial" charset="0"/>
        <a:ea typeface="+mn-ea"/>
        <a:cs typeface="+mn-cs"/>
      </a:defRPr>
    </a:lvl6pPr>
    <a:lvl7pPr marL="2742919" algn="l" defTabSz="914306" rtl="0" eaLnBrk="1" latinLnBrk="0" hangingPunct="1">
      <a:defRPr sz="2400" kern="1200">
        <a:solidFill>
          <a:schemeClr val="tx1"/>
        </a:solidFill>
        <a:latin typeface="Arial" charset="0"/>
        <a:ea typeface="+mn-ea"/>
        <a:cs typeface="+mn-cs"/>
      </a:defRPr>
    </a:lvl7pPr>
    <a:lvl8pPr marL="3200072" algn="l" defTabSz="914306" rtl="0" eaLnBrk="1" latinLnBrk="0" hangingPunct="1">
      <a:defRPr sz="2400" kern="1200">
        <a:solidFill>
          <a:schemeClr val="tx1"/>
        </a:solidFill>
        <a:latin typeface="Arial" charset="0"/>
        <a:ea typeface="+mn-ea"/>
        <a:cs typeface="+mn-cs"/>
      </a:defRPr>
    </a:lvl8pPr>
    <a:lvl9pPr marL="3657226" algn="l" defTabSz="914306"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42743221-577A-43C9-AC51-19B4F1D1E7E2}">
          <p14:sldIdLst>
            <p14:sldId id="881"/>
            <p14:sldId id="985"/>
            <p14:sldId id="988"/>
            <p14:sldId id="933"/>
            <p14:sldId id="1054"/>
            <p14:sldId id="920"/>
          </p14:sldIdLst>
        </p14:section>
        <p14:section name="Untitled Section" id="{BCABE818-244A-4457-8FD8-168DAFD203D2}">
          <p14:sldIdLst>
            <p14:sldId id="987"/>
            <p14:sldId id="1053"/>
            <p14:sldId id="984"/>
            <p14:sldId id="938"/>
            <p14:sldId id="885"/>
            <p14:sldId id="939"/>
            <p14:sldId id="1055"/>
          </p14:sldIdLst>
        </p14:section>
      </p14:sectionLst>
    </p:ex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00"/>
    <a:srgbClr val="E5E5E5"/>
    <a:srgbClr val="2B5283"/>
    <a:srgbClr val="002F80"/>
    <a:srgbClr val="A50021"/>
    <a:srgbClr val="003366"/>
    <a:srgbClr val="C00000"/>
    <a:srgbClr val="FFFFCC"/>
    <a:srgbClr val="008000"/>
    <a:srgbClr val="FFE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A713BA-6ADD-4CA1-BD5B-B432644DE72F}" v="3" dt="2023-07-07T17:42:56.5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90" autoAdjust="0"/>
    <p:restoredTop sz="93439" autoAdjust="0"/>
  </p:normalViewPr>
  <p:slideViewPr>
    <p:cSldViewPr>
      <p:cViewPr varScale="1">
        <p:scale>
          <a:sx n="37" d="100"/>
          <a:sy n="37" d="100"/>
        </p:scale>
        <p:origin x="1040" y="36"/>
      </p:cViewPr>
      <p:guideLst>
        <p:guide orient="horz" pos="1620"/>
        <p:guide pos="2880"/>
      </p:guideLst>
    </p:cSldViewPr>
  </p:slideViewPr>
  <p:outlineViewPr>
    <p:cViewPr>
      <p:scale>
        <a:sx n="33" d="100"/>
        <a:sy n="33" d="100"/>
      </p:scale>
      <p:origin x="0" y="9588"/>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83" d="100"/>
          <a:sy n="83" d="100"/>
        </p:scale>
        <p:origin x="-2034" y="-7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hdr" sz="quarter"/>
          </p:nvPr>
        </p:nvSpPr>
        <p:spPr bwMode="auto">
          <a:xfrm>
            <a:off x="1" y="6"/>
            <a:ext cx="3039134" cy="465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4" tIns="46641" rIns="93284" bIns="46641" numCol="1" anchor="t" anchorCtr="0" compatLnSpc="1">
            <a:prstTxWarp prst="textNoShape">
              <a:avLst/>
            </a:prstTxWarp>
          </a:bodyPr>
          <a:lstStyle>
            <a:lvl1pPr>
              <a:defRPr sz="1200">
                <a:latin typeface="Times" pitchFamily="18" charset="0"/>
              </a:defRPr>
            </a:lvl1pPr>
          </a:lstStyle>
          <a:p>
            <a:endParaRPr lang="en-US" dirty="0"/>
          </a:p>
        </p:txBody>
      </p:sp>
      <p:sp>
        <p:nvSpPr>
          <p:cNvPr id="14339" name="Rectangle 1027"/>
          <p:cNvSpPr>
            <a:spLocks noGrp="1" noChangeArrowheads="1"/>
          </p:cNvSpPr>
          <p:nvPr>
            <p:ph type="dt" sz="quarter" idx="1"/>
          </p:nvPr>
        </p:nvSpPr>
        <p:spPr bwMode="auto">
          <a:xfrm>
            <a:off x="3971268" y="6"/>
            <a:ext cx="3039134" cy="465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4" tIns="46641" rIns="93284" bIns="46641" numCol="1" anchor="t" anchorCtr="0" compatLnSpc="1">
            <a:prstTxWarp prst="textNoShape">
              <a:avLst/>
            </a:prstTxWarp>
          </a:bodyPr>
          <a:lstStyle>
            <a:lvl1pPr algn="r">
              <a:defRPr sz="1200">
                <a:latin typeface="Times" pitchFamily="18" charset="0"/>
              </a:defRPr>
            </a:lvl1pPr>
          </a:lstStyle>
          <a:p>
            <a:endParaRPr lang="en-US" dirty="0"/>
          </a:p>
        </p:txBody>
      </p:sp>
      <p:sp>
        <p:nvSpPr>
          <p:cNvPr id="14340" name="Rectangle 1028"/>
          <p:cNvSpPr>
            <a:spLocks noGrp="1" noChangeArrowheads="1"/>
          </p:cNvSpPr>
          <p:nvPr>
            <p:ph type="ftr" sz="quarter" idx="2"/>
          </p:nvPr>
        </p:nvSpPr>
        <p:spPr bwMode="auto">
          <a:xfrm>
            <a:off x="1" y="8830939"/>
            <a:ext cx="3039134" cy="465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4" tIns="46641" rIns="93284" bIns="46641" numCol="1" anchor="b" anchorCtr="0" compatLnSpc="1">
            <a:prstTxWarp prst="textNoShape">
              <a:avLst/>
            </a:prstTxWarp>
          </a:bodyPr>
          <a:lstStyle>
            <a:lvl1pPr>
              <a:defRPr sz="1200">
                <a:latin typeface="Times" pitchFamily="18" charset="0"/>
              </a:defRPr>
            </a:lvl1pPr>
          </a:lstStyle>
          <a:p>
            <a:endParaRPr lang="en-US" dirty="0"/>
          </a:p>
        </p:txBody>
      </p:sp>
      <p:sp>
        <p:nvSpPr>
          <p:cNvPr id="14341" name="Rectangle 1029"/>
          <p:cNvSpPr>
            <a:spLocks noGrp="1" noChangeArrowheads="1"/>
          </p:cNvSpPr>
          <p:nvPr>
            <p:ph type="sldNum" sz="quarter" idx="3"/>
          </p:nvPr>
        </p:nvSpPr>
        <p:spPr bwMode="auto">
          <a:xfrm>
            <a:off x="3971268" y="8830939"/>
            <a:ext cx="3039134" cy="465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4" tIns="46641" rIns="93284" bIns="46641" numCol="1" anchor="b" anchorCtr="0" compatLnSpc="1">
            <a:prstTxWarp prst="textNoShape">
              <a:avLst/>
            </a:prstTxWarp>
          </a:bodyPr>
          <a:lstStyle>
            <a:lvl1pPr algn="r">
              <a:defRPr sz="1200">
                <a:latin typeface="Times" pitchFamily="18" charset="0"/>
              </a:defRPr>
            </a:lvl1pPr>
          </a:lstStyle>
          <a:p>
            <a:fld id="{AFB2F8DA-3E79-442E-851A-AE59A4A2B0DA}" type="slidenum">
              <a:rPr lang="en-US"/>
              <a:pPr/>
              <a:t>‹#›</a:t>
            </a:fld>
            <a:endParaRPr lang="en-US" dirty="0"/>
          </a:p>
        </p:txBody>
      </p:sp>
    </p:spTree>
    <p:extLst>
      <p:ext uri="{BB962C8B-B14F-4D97-AF65-F5344CB8AC3E}">
        <p14:creationId xmlns:p14="http://schemas.microsoft.com/office/powerpoint/2010/main" val="4075512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4" y="2"/>
            <a:ext cx="3014861" cy="45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98" tIns="45349" rIns="90698" bIns="45349" numCol="1" anchor="t" anchorCtr="0" compatLnSpc="1">
            <a:prstTxWarp prst="textNoShape">
              <a:avLst/>
            </a:prstTxWarp>
          </a:bodyPr>
          <a:lstStyle>
            <a:lvl1pPr defTabSz="908231">
              <a:defRPr sz="1200">
                <a:latin typeface="Times" pitchFamily="18" charset="0"/>
              </a:defRPr>
            </a:lvl1pPr>
          </a:lstStyle>
          <a:p>
            <a:endParaRPr lang="en-US" dirty="0"/>
          </a:p>
        </p:txBody>
      </p:sp>
      <p:sp>
        <p:nvSpPr>
          <p:cNvPr id="16387" name="Rectangle 3"/>
          <p:cNvSpPr>
            <a:spLocks noGrp="1" noChangeArrowheads="1"/>
          </p:cNvSpPr>
          <p:nvPr>
            <p:ph type="dt" idx="1"/>
          </p:nvPr>
        </p:nvSpPr>
        <p:spPr bwMode="auto">
          <a:xfrm>
            <a:off x="3995540" y="2"/>
            <a:ext cx="3014860" cy="45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98" tIns="45349" rIns="90698" bIns="45349" numCol="1" anchor="t" anchorCtr="0" compatLnSpc="1">
            <a:prstTxWarp prst="textNoShape">
              <a:avLst/>
            </a:prstTxWarp>
          </a:bodyPr>
          <a:lstStyle>
            <a:lvl1pPr algn="r" defTabSz="908231">
              <a:defRPr sz="1200">
                <a:latin typeface="Times" pitchFamily="18" charset="0"/>
              </a:defRPr>
            </a:lvl1pPr>
          </a:lstStyle>
          <a:p>
            <a:endParaRPr lang="en-US" dirty="0"/>
          </a:p>
        </p:txBody>
      </p:sp>
      <p:sp>
        <p:nvSpPr>
          <p:cNvPr id="16388" name="Rectangle 4"/>
          <p:cNvSpPr>
            <a:spLocks noGrp="1" noRot="1" noChangeAspect="1" noChangeArrowheads="1" noTextEdit="1"/>
          </p:cNvSpPr>
          <p:nvPr>
            <p:ph type="sldImg" idx="2"/>
          </p:nvPr>
        </p:nvSpPr>
        <p:spPr bwMode="auto">
          <a:xfrm>
            <a:off x="454025" y="679450"/>
            <a:ext cx="6178550" cy="3475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04622" y="4382455"/>
            <a:ext cx="5201161" cy="4232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98" tIns="45349" rIns="90698" bIns="4534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390" name="Rectangle 6"/>
          <p:cNvSpPr>
            <a:spLocks noGrp="1" noChangeArrowheads="1"/>
          </p:cNvSpPr>
          <p:nvPr>
            <p:ph type="ftr" sz="quarter" idx="4"/>
          </p:nvPr>
        </p:nvSpPr>
        <p:spPr bwMode="auto">
          <a:xfrm>
            <a:off x="4" y="8840600"/>
            <a:ext cx="3014861" cy="45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98" tIns="45349" rIns="90698" bIns="45349" numCol="1" anchor="b" anchorCtr="0" compatLnSpc="1">
            <a:prstTxWarp prst="textNoShape">
              <a:avLst/>
            </a:prstTxWarp>
          </a:bodyPr>
          <a:lstStyle>
            <a:lvl1pPr defTabSz="908231">
              <a:defRPr sz="1200">
                <a:latin typeface="Times" pitchFamily="18" charset="0"/>
              </a:defRPr>
            </a:lvl1pPr>
          </a:lstStyle>
          <a:p>
            <a:endParaRPr lang="en-US" dirty="0"/>
          </a:p>
        </p:txBody>
      </p:sp>
      <p:sp>
        <p:nvSpPr>
          <p:cNvPr id="16391" name="Rectangle 7"/>
          <p:cNvSpPr>
            <a:spLocks noGrp="1" noChangeArrowheads="1"/>
          </p:cNvSpPr>
          <p:nvPr>
            <p:ph type="sldNum" sz="quarter" idx="5"/>
          </p:nvPr>
        </p:nvSpPr>
        <p:spPr bwMode="auto">
          <a:xfrm>
            <a:off x="3995540" y="8840600"/>
            <a:ext cx="3014860" cy="45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98" tIns="45349" rIns="90698" bIns="45349" numCol="1" anchor="b" anchorCtr="0" compatLnSpc="1">
            <a:prstTxWarp prst="textNoShape">
              <a:avLst/>
            </a:prstTxWarp>
          </a:bodyPr>
          <a:lstStyle>
            <a:lvl1pPr algn="r" defTabSz="908231">
              <a:defRPr sz="1200">
                <a:latin typeface="Times" pitchFamily="18" charset="0"/>
              </a:defRPr>
            </a:lvl1pPr>
          </a:lstStyle>
          <a:p>
            <a:fld id="{24822901-0C4F-41B3-AE8C-453B7DA18ADD}" type="slidenum">
              <a:rPr lang="en-US"/>
              <a:pPr/>
              <a:t>‹#›</a:t>
            </a:fld>
            <a:endParaRPr lang="en-US" dirty="0"/>
          </a:p>
        </p:txBody>
      </p:sp>
    </p:spTree>
    <p:extLst>
      <p:ext uri="{BB962C8B-B14F-4D97-AF65-F5344CB8AC3E}">
        <p14:creationId xmlns:p14="http://schemas.microsoft.com/office/powerpoint/2010/main" val="1614874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rgbClr val="333333"/>
        </a:solidFill>
        <a:latin typeface="Times" pitchFamily="18" charset="0"/>
        <a:ea typeface="+mn-ea"/>
        <a:cs typeface="+mn-cs"/>
      </a:defRPr>
    </a:lvl1pPr>
    <a:lvl2pPr marL="457154" algn="l" rtl="0" eaLnBrk="0" fontAlgn="base" hangingPunct="0">
      <a:spcBef>
        <a:spcPct val="30000"/>
      </a:spcBef>
      <a:spcAft>
        <a:spcPct val="0"/>
      </a:spcAft>
      <a:defRPr sz="1200" kern="1200">
        <a:solidFill>
          <a:srgbClr val="333333"/>
        </a:solidFill>
        <a:latin typeface="Times" pitchFamily="18" charset="0"/>
        <a:ea typeface="+mn-ea"/>
        <a:cs typeface="+mn-cs"/>
      </a:defRPr>
    </a:lvl2pPr>
    <a:lvl3pPr marL="914306" algn="l" rtl="0" eaLnBrk="0" fontAlgn="base" hangingPunct="0">
      <a:spcBef>
        <a:spcPct val="30000"/>
      </a:spcBef>
      <a:spcAft>
        <a:spcPct val="0"/>
      </a:spcAft>
      <a:defRPr sz="1200" kern="1200">
        <a:solidFill>
          <a:srgbClr val="333333"/>
        </a:solidFill>
        <a:latin typeface="Times" pitchFamily="18" charset="0"/>
        <a:ea typeface="+mn-ea"/>
        <a:cs typeface="+mn-cs"/>
      </a:defRPr>
    </a:lvl3pPr>
    <a:lvl4pPr marL="1371460" algn="l" rtl="0" eaLnBrk="0" fontAlgn="base" hangingPunct="0">
      <a:spcBef>
        <a:spcPct val="30000"/>
      </a:spcBef>
      <a:spcAft>
        <a:spcPct val="0"/>
      </a:spcAft>
      <a:defRPr sz="1200" kern="1200">
        <a:solidFill>
          <a:srgbClr val="333333"/>
        </a:solidFill>
        <a:latin typeface="Times" pitchFamily="18" charset="0"/>
        <a:ea typeface="+mn-ea"/>
        <a:cs typeface="+mn-cs"/>
      </a:defRPr>
    </a:lvl4pPr>
    <a:lvl5pPr marL="1828612" algn="l" rtl="0" eaLnBrk="0" fontAlgn="base" hangingPunct="0">
      <a:spcBef>
        <a:spcPct val="30000"/>
      </a:spcBef>
      <a:spcAft>
        <a:spcPct val="0"/>
      </a:spcAft>
      <a:defRPr sz="1200" kern="1200">
        <a:solidFill>
          <a:srgbClr val="333333"/>
        </a:solidFill>
        <a:latin typeface="Times" pitchFamily="18" charset="0"/>
        <a:ea typeface="+mn-ea"/>
        <a:cs typeface="+mn-cs"/>
      </a:defRPr>
    </a:lvl5pPr>
    <a:lvl6pPr marL="2285766" algn="l" defTabSz="914306" rtl="0" eaLnBrk="1" latinLnBrk="0" hangingPunct="1">
      <a:defRPr sz="1200" kern="1200">
        <a:solidFill>
          <a:schemeClr val="tx1"/>
        </a:solidFill>
        <a:latin typeface="+mn-lt"/>
        <a:ea typeface="+mn-ea"/>
        <a:cs typeface="+mn-cs"/>
      </a:defRPr>
    </a:lvl6pPr>
    <a:lvl7pPr marL="2742919" algn="l" defTabSz="914306" rtl="0" eaLnBrk="1" latinLnBrk="0" hangingPunct="1">
      <a:defRPr sz="1200" kern="1200">
        <a:solidFill>
          <a:schemeClr val="tx1"/>
        </a:solidFill>
        <a:latin typeface="+mn-lt"/>
        <a:ea typeface="+mn-ea"/>
        <a:cs typeface="+mn-cs"/>
      </a:defRPr>
    </a:lvl7pPr>
    <a:lvl8pPr marL="3200072" algn="l" defTabSz="914306" rtl="0" eaLnBrk="1" latinLnBrk="0" hangingPunct="1">
      <a:defRPr sz="1200" kern="1200">
        <a:solidFill>
          <a:schemeClr val="tx1"/>
        </a:solidFill>
        <a:latin typeface="+mn-lt"/>
        <a:ea typeface="+mn-ea"/>
        <a:cs typeface="+mn-cs"/>
      </a:defRPr>
    </a:lvl8pPr>
    <a:lvl9pPr marL="3657226" algn="l" defTabSz="91430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0" y="701675"/>
            <a:ext cx="6378575" cy="3589338"/>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3200" b="1" kern="0" dirty="0"/>
              <a:t>How to Use This Template </a:t>
            </a:r>
            <a:r>
              <a:rPr lang="en-US" sz="1200" b="1" i="1" kern="0" dirty="0"/>
              <a:t>(Remove from distributed product)</a:t>
            </a:r>
            <a:endParaRPr lang="en-US" sz="1200" b="1" i="1" kern="0" dirty="0">
              <a:solidFill>
                <a:srgbClr val="FF0000"/>
              </a:solidFill>
            </a:endParaRPr>
          </a:p>
          <a:p>
            <a:endParaRPr lang="en-US" sz="900" dirty="0"/>
          </a:p>
          <a:p>
            <a:r>
              <a:rPr lang="en-US" sz="900" dirty="0"/>
              <a:t>This product is intended to be the deliverable produced coming out of that </a:t>
            </a:r>
            <a:r>
              <a:rPr lang="en-US" sz="900" b="1" dirty="0"/>
              <a:t>Initial IMAT/RRCS/NRCS Meeting </a:t>
            </a:r>
            <a:r>
              <a:rPr lang="en-US" sz="900" dirty="0"/>
              <a:t>at the end of the leg of the ICS </a:t>
            </a:r>
            <a:r>
              <a:rPr lang="en-US" sz="900" i="1" dirty="0"/>
              <a:t>Planning P </a:t>
            </a:r>
            <a:r>
              <a:rPr lang="en-US" sz="900" dirty="0"/>
              <a:t>prior to the first operational period, and continually revised in a </a:t>
            </a:r>
            <a:r>
              <a:rPr lang="en-US" sz="900" b="1" dirty="0"/>
              <a:t>Strategy Meeting </a:t>
            </a:r>
            <a:r>
              <a:rPr lang="en-US" sz="900" dirty="0"/>
              <a:t>as part of the ICS </a:t>
            </a:r>
            <a:r>
              <a:rPr lang="en-US" sz="900" i="1" dirty="0"/>
              <a:t>Operations O </a:t>
            </a:r>
            <a:r>
              <a:rPr lang="en-US" sz="900" dirty="0"/>
              <a:t>in subsequent operational periods. </a:t>
            </a:r>
          </a:p>
          <a:p>
            <a:endParaRPr lang="en-US" sz="900" b="1" dirty="0"/>
          </a:p>
          <a:p>
            <a:r>
              <a:rPr lang="en-US" sz="900" b="1" dirty="0"/>
              <a:t>There are four primary sections:</a:t>
            </a:r>
            <a:endParaRPr lang="en-US" sz="900" b="1" u="sng" dirty="0"/>
          </a:p>
          <a:p>
            <a:pPr marL="747728" lvl="1" indent="-400059">
              <a:buFont typeface="+mj-lt"/>
              <a:buAutoNum type="romanUcPeriod"/>
            </a:pPr>
            <a:r>
              <a:rPr lang="en-US" sz="900" u="sng" dirty="0"/>
              <a:t>Problem Framing:</a:t>
            </a:r>
            <a:r>
              <a:rPr lang="en-US" sz="900" dirty="0"/>
              <a:t> Identify the </a:t>
            </a:r>
            <a:r>
              <a:rPr lang="en-US" sz="900" b="1" dirty="0"/>
              <a:t>Current State</a:t>
            </a:r>
            <a:r>
              <a:rPr lang="en-US" sz="900" dirty="0"/>
              <a:t> (or assumed post-hazard impact) of the incident and articulate a </a:t>
            </a:r>
            <a:r>
              <a:rPr lang="en-US" sz="900" b="1" dirty="0"/>
              <a:t>Desired End State </a:t>
            </a:r>
            <a:r>
              <a:rPr lang="en-US" sz="900" dirty="0"/>
              <a:t>for incident stabilization or restoration/resilience. Determine the </a:t>
            </a:r>
            <a:r>
              <a:rPr lang="en-US" sz="900" b="1" dirty="0"/>
              <a:t>Federal Lines of Effort </a:t>
            </a:r>
            <a:r>
              <a:rPr lang="en-US" sz="900" dirty="0"/>
              <a:t>to achieve the Desired End State. </a:t>
            </a:r>
          </a:p>
          <a:p>
            <a:pPr marL="747728" lvl="1" indent="-400059">
              <a:buFont typeface="+mj-lt"/>
              <a:buAutoNum type="romanUcPeriod"/>
            </a:pPr>
            <a:r>
              <a:rPr lang="en-US" sz="900" u="sng" dirty="0"/>
              <a:t>Lines of Effort:</a:t>
            </a:r>
            <a:r>
              <a:rPr lang="en-US" sz="900" dirty="0"/>
              <a:t> Identify anticipated/potential </a:t>
            </a:r>
            <a:r>
              <a:rPr lang="en-US" sz="900" b="1" dirty="0"/>
              <a:t>Intermediate Objectives </a:t>
            </a:r>
            <a:r>
              <a:rPr lang="en-US" sz="900" dirty="0"/>
              <a:t>(i.e., milestones) that will need to be accomplished for each Line of Effort  to achieve the Desired End State. Analyze the </a:t>
            </a:r>
            <a:r>
              <a:rPr lang="en-US" sz="900" b="1" dirty="0"/>
              <a:t>Intermediate Objectives </a:t>
            </a:r>
            <a:r>
              <a:rPr lang="en-US" sz="900" dirty="0"/>
              <a:t>to understand how to </a:t>
            </a:r>
            <a:r>
              <a:rPr lang="en-US" sz="900" b="1" dirty="0"/>
              <a:t>Assess Progress, </a:t>
            </a:r>
            <a:r>
              <a:rPr lang="en-US" sz="900" dirty="0"/>
              <a:t>what</a:t>
            </a:r>
            <a:r>
              <a:rPr lang="en-US" sz="900" b="1" dirty="0"/>
              <a:t> Resources are Required, </a:t>
            </a:r>
            <a:r>
              <a:rPr lang="en-US" sz="900" dirty="0"/>
              <a:t>what</a:t>
            </a:r>
            <a:r>
              <a:rPr lang="en-US" sz="900" b="1" dirty="0"/>
              <a:t> Resource Shortfalls </a:t>
            </a:r>
            <a:r>
              <a:rPr lang="en-US" sz="900" dirty="0"/>
              <a:t>exist, and what </a:t>
            </a:r>
            <a:r>
              <a:rPr lang="en-US" sz="900" b="1" dirty="0"/>
              <a:t>Non-Resource Limiting Factors </a:t>
            </a:r>
            <a:r>
              <a:rPr lang="en-US" sz="900" dirty="0"/>
              <a:t>will prevent achieving the Desired End State.</a:t>
            </a:r>
          </a:p>
          <a:p>
            <a:pPr marL="747728" lvl="1" indent="-400059">
              <a:buFont typeface="+mj-lt"/>
              <a:buAutoNum type="romanUcPeriod"/>
            </a:pPr>
            <a:r>
              <a:rPr lang="en-US" sz="900" u="sng" dirty="0"/>
              <a:t>Areas of Operations:</a:t>
            </a:r>
            <a:r>
              <a:rPr lang="en-US" sz="900" dirty="0"/>
              <a:t> Identify, for each geographic area, the </a:t>
            </a:r>
            <a:r>
              <a:rPr lang="en-US" sz="900" b="1" dirty="0"/>
              <a:t>Relevant Lines of Effort</a:t>
            </a:r>
            <a:r>
              <a:rPr lang="en-US" sz="900" dirty="0"/>
              <a:t>. These geographic areas are identified prior to (and may become) the geographic architecture for the incident (i.e., branches and divisions) or serve to identify priorities of effort and support across multiple states.</a:t>
            </a:r>
          </a:p>
          <a:p>
            <a:pPr marL="747728" lvl="1" indent="-400059">
              <a:buFont typeface="+mj-lt"/>
              <a:buAutoNum type="romanUcPeriod"/>
            </a:pPr>
            <a:r>
              <a:rPr lang="en-US" sz="900" u="sng" dirty="0"/>
              <a:t>Concept of Logistics Support:</a:t>
            </a:r>
            <a:r>
              <a:rPr lang="en-US" sz="900" dirty="0"/>
              <a:t> Describe how </a:t>
            </a:r>
            <a:r>
              <a:rPr lang="en-US" sz="900" b="1" dirty="0"/>
              <a:t>Logistics</a:t>
            </a:r>
            <a:r>
              <a:rPr lang="en-US" sz="900" dirty="0"/>
              <a:t> will support the Lines of Effort to achieve the Desired End State. This includes a map for Planning, Operations and Logistics to divide the incident into </a:t>
            </a:r>
            <a:r>
              <a:rPr lang="en-US" sz="900" b="1" dirty="0"/>
              <a:t>Geographic Areas of Operation </a:t>
            </a:r>
            <a:r>
              <a:rPr lang="en-US" sz="900" dirty="0"/>
              <a:t>and sketch out the physical progression of response resources and key locations and facilities.</a:t>
            </a:r>
            <a:endParaRPr lang="en-US" sz="900" u="sng" dirty="0"/>
          </a:p>
          <a:p>
            <a:pPr marL="747728" lvl="1" indent="-400059">
              <a:buFont typeface="+mj-lt"/>
              <a:buAutoNum type="romanUcPeriod"/>
            </a:pPr>
            <a:r>
              <a:rPr lang="en-US" sz="900" u="sng" dirty="0"/>
              <a:t>Senior Leader Decisions:</a:t>
            </a:r>
            <a:r>
              <a:rPr lang="en-US" sz="900" dirty="0"/>
              <a:t> Decisions that are </a:t>
            </a:r>
            <a:r>
              <a:rPr lang="en-US" sz="900" b="1" dirty="0"/>
              <a:t>Required by the Senior Leaders or the Unified Coordination Group </a:t>
            </a:r>
            <a:r>
              <a:rPr lang="en-US" sz="900" dirty="0"/>
              <a:t>in order to </a:t>
            </a:r>
            <a:r>
              <a:rPr lang="en-US" sz="900" b="1" dirty="0"/>
              <a:t>Continue Operations</a:t>
            </a:r>
            <a:r>
              <a:rPr lang="en-US" sz="900" dirty="0"/>
              <a:t>.</a:t>
            </a:r>
          </a:p>
          <a:p>
            <a:endParaRPr lang="en-US" sz="900" b="1" i="1" dirty="0"/>
          </a:p>
          <a:p>
            <a:r>
              <a:rPr lang="en-US" sz="900" b="1" i="1" dirty="0"/>
              <a:t>The product is iterative</a:t>
            </a:r>
            <a:r>
              <a:rPr lang="en-US" sz="900" dirty="0"/>
              <a:t> and the initial product will not address the entire chronology of response. As assumptions are validated or invalidate to become facts, the product should be updated to reflect refinements to the Lines of Effort and Concept of Support.</a:t>
            </a:r>
            <a:endParaRPr lang="en-US" sz="900" b="1" i="1" dirty="0"/>
          </a:p>
          <a:p>
            <a:r>
              <a:rPr lang="en-US" sz="900" b="1" i="1" dirty="0"/>
              <a:t>The Product is not intended to be used in its entirety </a:t>
            </a:r>
            <a:r>
              <a:rPr lang="en-US" sz="900" dirty="0"/>
              <a:t>– Use what you need and what time allows; remove what is not necessary; re-organize and re-invent to meet the unique situation.</a:t>
            </a:r>
          </a:p>
          <a:p>
            <a:endParaRPr lang="en-US" sz="900" b="1" i="1" dirty="0"/>
          </a:p>
          <a:p>
            <a:r>
              <a:rPr lang="en-US" sz="900" b="1" i="1" dirty="0"/>
              <a:t>Leverage deliberate plans to the greatest extent possible, primarily Annexes B (Intelligence), C (Operations) and D (Logistics).</a:t>
            </a:r>
          </a:p>
          <a:p>
            <a:endParaRPr lang="en-US" sz="900" b="1" i="1" dirty="0"/>
          </a:p>
          <a:p>
            <a:r>
              <a:rPr lang="en-US" sz="900" b="1" i="1" dirty="0"/>
              <a:t>Synchronize development </a:t>
            </a:r>
            <a:r>
              <a:rPr lang="en-US" sz="900" dirty="0"/>
              <a:t>amongst planners across all active echelons (i.e., NRCS / RRCS / UCS / State) to ensure consistency.</a:t>
            </a:r>
          </a:p>
          <a:p>
            <a:endParaRPr lang="en-US" sz="900" b="1" i="1" dirty="0"/>
          </a:p>
          <a:p>
            <a:r>
              <a:rPr lang="en-US" sz="900" b="1" i="1" dirty="0"/>
              <a:t>Widely distribute the final product </a:t>
            </a:r>
            <a:r>
              <a:rPr lang="en-US" sz="900" dirty="0"/>
              <a:t>to ensure a common understanding amongst responders of the approach that will be taken. The product may be distributed daily with the Incident Action Plan or Regional/National Support Plan to ensure the widest distribution as the incident workforce builds, even in the absence of updates.</a:t>
            </a:r>
          </a:p>
          <a:p>
            <a:r>
              <a:rPr lang="en-US" sz="900" b="1" i="1" dirty="0"/>
              <a:t>Transition </a:t>
            </a:r>
            <a:r>
              <a:rPr lang="en-US" sz="900" dirty="0"/>
              <a:t>the product as the response matures into recovery into the Incident Strategic Plan.</a:t>
            </a:r>
          </a:p>
          <a:p>
            <a:endParaRPr lang="en-US" dirty="0"/>
          </a:p>
          <a:p>
            <a:pPr marL="0" indent="0">
              <a:buNone/>
            </a:pPr>
            <a:r>
              <a:rPr lang="en-US" sz="1200" b="1" dirty="0"/>
              <a:t>The Federal Incident Approach should be developed at the Incident Management and Incident Support Levels concurrently, but must be synchronized.</a:t>
            </a:r>
            <a:endParaRPr lang="en-US" sz="1200" b="1" u="sng" dirty="0"/>
          </a:p>
          <a:p>
            <a:pPr marL="171450" indent="-171450">
              <a:buFont typeface="Arial" panose="020B0604020202020204" pitchFamily="34" charset="0"/>
              <a:buChar char="•"/>
            </a:pPr>
            <a:r>
              <a:rPr lang="en-US" sz="1200" u="sng" dirty="0"/>
              <a:t>Problem Framing:</a:t>
            </a:r>
            <a:r>
              <a:rPr lang="en-US" sz="1200" dirty="0"/>
              <a:t> During problem framing, Incident Support planners review existing assumptions and adapt them to the specifics of the incident. Incident Management planners validate or invalidate those assumptions to generate facts.</a:t>
            </a:r>
          </a:p>
          <a:p>
            <a:pPr marL="171450" indent="-171450">
              <a:buFont typeface="Arial" panose="020B0604020202020204" pitchFamily="34" charset="0"/>
              <a:buChar char="•"/>
            </a:pPr>
            <a:r>
              <a:rPr lang="en-US" sz="1200" u="sng" dirty="0"/>
              <a:t>Lines of Effort:</a:t>
            </a:r>
            <a:r>
              <a:rPr lang="en-US" sz="1200" dirty="0"/>
              <a:t> Incident Support Planners identify anticipated Lines of Effort across the entire incident area (i.e., multiple states and regions). Incident Management planners identify anticipated Lines of Effort within the specific geographic area to which they are assigned.</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u="sng" dirty="0"/>
              <a:t>Areas of Operations:</a:t>
            </a:r>
            <a:r>
              <a:rPr lang="en-US" sz="1200" dirty="0"/>
              <a:t> Incident Support planners inform priorities of effort and priorities of support for resource allocation and adjudication across multiple states. Incident Management planners inform priorities of effort and priorities of support for resource allocation and adjudication within a specific state.</a:t>
            </a:r>
            <a:endParaRPr lang="en-US" sz="1200" u="sng" dirty="0"/>
          </a:p>
          <a:p>
            <a:pPr marL="171450" indent="-171450">
              <a:buFont typeface="Arial" panose="020B0604020202020204" pitchFamily="34" charset="0"/>
              <a:buChar char="•"/>
            </a:pPr>
            <a:r>
              <a:rPr lang="en-US" sz="1200" u="sng" dirty="0"/>
              <a:t>Concept of Logistics Support:</a:t>
            </a:r>
            <a:r>
              <a:rPr lang="en-US" sz="1200" dirty="0"/>
              <a:t> Incident Support planners design the regional or national concept of logistics support (e.g., Incident Support Bases). Incident Management planners design the incident-level concept of logistics support (e.g., Federal Staging Areas, Initial Operating Facilities, Joint Field Offices and Area Field Offices)</a:t>
            </a:r>
          </a:p>
          <a:p>
            <a:pPr marL="171450" indent="-171450">
              <a:buFont typeface="Arial" panose="020B0604020202020204" pitchFamily="34" charset="0"/>
              <a:buChar char="•"/>
            </a:pPr>
            <a:r>
              <a:rPr lang="en-US" sz="1200" u="sng" dirty="0"/>
              <a:t>Senior Leader Decisions:</a:t>
            </a:r>
            <a:r>
              <a:rPr lang="en-US" sz="1200" dirty="0"/>
              <a:t> Incident Support planners present decisions for Regional and National Leadership regarding early phase resource activation and mobilization based on assumptions. Incident Management planners present decisions to the Unified Coordination Group for resource activation and mobilization once operational control has transitioned to the incident-level. </a:t>
            </a:r>
          </a:p>
          <a:p>
            <a:endParaRPr lang="en-US" dirty="0"/>
          </a:p>
          <a:p>
            <a:endParaRPr lang="en-US" dirty="0"/>
          </a:p>
        </p:txBody>
      </p:sp>
      <p:sp>
        <p:nvSpPr>
          <p:cNvPr id="4" name="Slide Number Placeholder 3"/>
          <p:cNvSpPr>
            <a:spLocks noGrp="1"/>
          </p:cNvSpPr>
          <p:nvPr>
            <p:ph type="sldNum" sz="quarter" idx="10"/>
          </p:nvPr>
        </p:nvSpPr>
        <p:spPr/>
        <p:txBody>
          <a:bodyPr/>
          <a:lstStyle/>
          <a:p>
            <a:fld id="{24822901-0C4F-41B3-AE8C-453B7DA18ADD}" type="slidenum">
              <a:rPr lang="en-US" smtClean="0"/>
              <a:pPr/>
              <a:t>1</a:t>
            </a:fld>
            <a:endParaRPr lang="en-US" dirty="0"/>
          </a:p>
        </p:txBody>
      </p:sp>
    </p:spTree>
    <p:extLst>
      <p:ext uri="{BB962C8B-B14F-4D97-AF65-F5344CB8AC3E}">
        <p14:creationId xmlns:p14="http://schemas.microsoft.com/office/powerpoint/2010/main" val="928703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b="1" dirty="0"/>
              <a:t>Instructions:</a:t>
            </a:r>
          </a:p>
          <a:p>
            <a:pPr marL="0" indent="0">
              <a:buFont typeface="+mj-lt"/>
              <a:buNone/>
            </a:pPr>
            <a:r>
              <a:rPr lang="en-US" b="0" dirty="0"/>
              <a:t>The goal of this slide is to show the progression of Incident Objectives in the Incident Action Plan over time and the level of effort associated with each Incident Objective (i.e., number of work assignments in the Incident Action Plan for that operational period for each Incident Objective).</a:t>
            </a:r>
          </a:p>
          <a:p>
            <a:pPr marL="228600" indent="-228600">
              <a:buFont typeface="+mj-lt"/>
              <a:buAutoNum type="arabicPeriod"/>
            </a:pPr>
            <a:r>
              <a:rPr lang="en-US" dirty="0"/>
              <a:t>Double click to open the embedded Excel object.</a:t>
            </a:r>
          </a:p>
          <a:p>
            <a:pPr marL="228600" indent="-228600">
              <a:buFont typeface="+mj-lt"/>
              <a:buAutoNum type="arabicPeriod"/>
            </a:pPr>
            <a:r>
              <a:rPr lang="en-US" dirty="0"/>
              <a:t>Complete the header incident number and updated date/time/time zone.</a:t>
            </a:r>
          </a:p>
          <a:p>
            <a:pPr marL="228600" indent="-228600">
              <a:buFont typeface="+mj-lt"/>
              <a:buAutoNum type="arabicPeriod"/>
            </a:pPr>
            <a:r>
              <a:rPr lang="en-US" dirty="0"/>
              <a:t>Number the operational periods and identify the relevant operational period dates.</a:t>
            </a:r>
          </a:p>
          <a:p>
            <a:pPr marL="228600" indent="-228600">
              <a:buFont typeface="+mj-lt"/>
              <a:buAutoNum type="arabicPeriod"/>
            </a:pPr>
            <a:r>
              <a:rPr lang="en-US" dirty="0"/>
              <a:t>Record objectives from each LOE on the objectives tracking matrix as they appear on the Incident Action Plan.</a:t>
            </a:r>
          </a:p>
          <a:p>
            <a:pPr marL="228600" indent="-228600">
              <a:buFont typeface="+mj-lt"/>
              <a:buAutoNum type="arabicPeriod"/>
            </a:pPr>
            <a:r>
              <a:rPr lang="en-US" dirty="0"/>
              <a:t>Mark each Lifeline and Recovery Outcome the objective works towards.</a:t>
            </a:r>
          </a:p>
          <a:p>
            <a:pPr marL="228600" indent="-228600">
              <a:buFont typeface="+mj-lt"/>
              <a:buAutoNum type="arabicPeriod"/>
            </a:pPr>
            <a:r>
              <a:rPr lang="en-US" dirty="0"/>
              <a:t>For each Operational Period, track the progress of each objective by shading the operational period column cell Yellow (in progress), Orange (modified), Green (complete).</a:t>
            </a:r>
          </a:p>
          <a:p>
            <a:pPr marL="228600" indent="-228600">
              <a:buFont typeface="+mj-lt"/>
              <a:buAutoNum type="arabicPeriod"/>
            </a:pPr>
            <a:r>
              <a:rPr lang="en-US" dirty="0"/>
              <a:t>Record the number of work assignments listed in the Incident Action Plan in the operational period column cell.</a:t>
            </a:r>
          </a:p>
          <a:p>
            <a:pPr marL="228600" indent="-228600">
              <a:buFont typeface="+mj-lt"/>
              <a:buAutoNum type="arabicPeriod"/>
            </a:pPr>
            <a:r>
              <a:rPr lang="en-US" dirty="0"/>
              <a:t>Save the Excel file and close Excel.</a:t>
            </a:r>
          </a:p>
          <a:p>
            <a:pPr marL="228600" indent="-228600">
              <a:buFont typeface="+mj-lt"/>
              <a:buAutoNum type="arabicPeriod"/>
            </a:pPr>
            <a:r>
              <a:rPr lang="en-US" dirty="0"/>
              <a:t>The results of the edits to the Excel object will appear on the slide.</a:t>
            </a:r>
          </a:p>
          <a:p>
            <a:pPr marL="228600" indent="-228600">
              <a:buFont typeface="+mj-lt"/>
              <a:buAutoNum type="arabicPeriod"/>
            </a:pPr>
            <a:endParaRPr lang="en-US" dirty="0"/>
          </a:p>
        </p:txBody>
      </p:sp>
      <p:sp>
        <p:nvSpPr>
          <p:cNvPr id="4" name="Slide Number Placeholder 3"/>
          <p:cNvSpPr>
            <a:spLocks noGrp="1"/>
          </p:cNvSpPr>
          <p:nvPr>
            <p:ph type="sldNum" sz="quarter" idx="5"/>
          </p:nvPr>
        </p:nvSpPr>
        <p:spPr/>
        <p:txBody>
          <a:bodyPr/>
          <a:lstStyle/>
          <a:p>
            <a:fld id="{24822901-0C4F-41B3-AE8C-453B7DA18ADD}" type="slidenum">
              <a:rPr lang="en-US" smtClean="0"/>
              <a:pPr/>
              <a:t>10</a:t>
            </a:fld>
            <a:endParaRPr lang="en-US" dirty="0"/>
          </a:p>
        </p:txBody>
      </p:sp>
    </p:spTree>
    <p:extLst>
      <p:ext uri="{BB962C8B-B14F-4D97-AF65-F5344CB8AC3E}">
        <p14:creationId xmlns:p14="http://schemas.microsoft.com/office/powerpoint/2010/main" val="3067065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dirty="0"/>
              <a:t>:</a:t>
            </a:r>
          </a:p>
          <a:p>
            <a:pPr marL="228600" indent="-228600">
              <a:buAutoNum type="arabicPeriod"/>
            </a:pPr>
            <a:r>
              <a:rPr lang="en-US" sz="1200" b="0" dirty="0"/>
              <a:t>Describe how Logistics will support the Lines of Effort to achieve the Desired End States and ultimately Lifeline Stabilization and Recovery Outcomes</a:t>
            </a:r>
          </a:p>
          <a:p>
            <a:pPr marL="228600" indent="-228600">
              <a:buAutoNum type="arabicPeriod"/>
            </a:pPr>
            <a:r>
              <a:rPr lang="en-US" sz="1200" b="0" dirty="0"/>
              <a:t>This may include a map detailing open and anticipated Incident Support Facilities</a:t>
            </a:r>
            <a:endParaRPr lang="en-US" b="0" dirty="0"/>
          </a:p>
        </p:txBody>
      </p:sp>
      <p:sp>
        <p:nvSpPr>
          <p:cNvPr id="4" name="Slide Number Placeholder 3"/>
          <p:cNvSpPr>
            <a:spLocks noGrp="1"/>
          </p:cNvSpPr>
          <p:nvPr>
            <p:ph type="sldNum" sz="quarter" idx="5"/>
          </p:nvPr>
        </p:nvSpPr>
        <p:spPr/>
        <p:txBody>
          <a:bodyPr/>
          <a:lstStyle/>
          <a:p>
            <a:fld id="{24822901-0C4F-41B3-AE8C-453B7DA18ADD}" type="slidenum">
              <a:rPr lang="en-US" smtClean="0"/>
              <a:pPr/>
              <a:t>11</a:t>
            </a:fld>
            <a:endParaRPr lang="en-US" dirty="0"/>
          </a:p>
        </p:txBody>
      </p:sp>
    </p:spTree>
    <p:extLst>
      <p:ext uri="{BB962C8B-B14F-4D97-AF65-F5344CB8AC3E}">
        <p14:creationId xmlns:p14="http://schemas.microsoft.com/office/powerpoint/2010/main" val="3775154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r>
              <a:rPr lang="en-US" b="0" dirty="0"/>
              <a:t>Move Lines of Effort that are no longer being executed behind the slide as an archive of </a:t>
            </a:r>
            <a:r>
              <a:rPr lang="en-US" b="0"/>
              <a:t>past disaster activity</a:t>
            </a:r>
            <a:r>
              <a:rPr lang="en-US" b="0" dirty="0"/>
              <a:t>.</a:t>
            </a:r>
          </a:p>
        </p:txBody>
      </p:sp>
      <p:sp>
        <p:nvSpPr>
          <p:cNvPr id="4" name="Slide Number Placeholder 3"/>
          <p:cNvSpPr>
            <a:spLocks noGrp="1"/>
          </p:cNvSpPr>
          <p:nvPr>
            <p:ph type="sldNum" sz="quarter" idx="5"/>
          </p:nvPr>
        </p:nvSpPr>
        <p:spPr/>
        <p:txBody>
          <a:bodyPr/>
          <a:lstStyle/>
          <a:p>
            <a:fld id="{24822901-0C4F-41B3-AE8C-453B7DA18ADD}" type="slidenum">
              <a:rPr lang="en-US" smtClean="0"/>
              <a:pPr/>
              <a:t>13</a:t>
            </a:fld>
            <a:endParaRPr lang="en-US" dirty="0"/>
          </a:p>
        </p:txBody>
      </p:sp>
    </p:spTree>
    <p:extLst>
      <p:ext uri="{BB962C8B-B14F-4D97-AF65-F5344CB8AC3E}">
        <p14:creationId xmlns:p14="http://schemas.microsoft.com/office/powerpoint/2010/main" val="2009103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provided for education purposes on the Incident Approach Product</a:t>
            </a:r>
          </a:p>
        </p:txBody>
      </p:sp>
      <p:sp>
        <p:nvSpPr>
          <p:cNvPr id="4" name="Slide Number Placeholder 3"/>
          <p:cNvSpPr>
            <a:spLocks noGrp="1"/>
          </p:cNvSpPr>
          <p:nvPr>
            <p:ph type="sldNum" sz="quarter" idx="5"/>
          </p:nvPr>
        </p:nvSpPr>
        <p:spPr/>
        <p:txBody>
          <a:bodyPr/>
          <a:lstStyle/>
          <a:p>
            <a:pPr marL="0" marR="0" lvl="0" indent="0" algn="r" defTabSz="811303" rtl="0" eaLnBrk="0" fontAlgn="base" latinLnBrk="0" hangingPunct="0">
              <a:lnSpc>
                <a:spcPct val="100000"/>
              </a:lnSpc>
              <a:spcBef>
                <a:spcPct val="0"/>
              </a:spcBef>
              <a:spcAft>
                <a:spcPct val="0"/>
              </a:spcAft>
              <a:buClrTx/>
              <a:buSzTx/>
              <a:buFontTx/>
              <a:buNone/>
              <a:tabLst/>
              <a:defRPr/>
            </a:pPr>
            <a:fld id="{24822901-0C4F-41B3-AE8C-453B7DA18ADD}" type="slidenum">
              <a:rPr kumimoji="0" lang="en-US" sz="1100" b="0" i="0" u="none" strike="noStrike" kern="1200" cap="none" spc="0" normalizeH="0" baseline="0" noProof="0">
                <a:ln>
                  <a:noFill/>
                </a:ln>
                <a:solidFill>
                  <a:srgbClr val="000000"/>
                </a:solidFill>
                <a:effectLst/>
                <a:uLnTx/>
                <a:uFillTx/>
                <a:latin typeface="Times" pitchFamily="18" charset="0"/>
                <a:ea typeface="+mn-ea"/>
                <a:cs typeface="+mn-cs"/>
              </a:rPr>
              <a:pPr marL="0" marR="0" lvl="0" indent="0" algn="r" defTabSz="811303" rtl="0" eaLnBrk="0" fontAlgn="base" latinLnBrk="0" hangingPunct="0">
                <a:lnSpc>
                  <a:spcPct val="100000"/>
                </a:lnSpc>
                <a:spcBef>
                  <a:spcPct val="0"/>
                </a:spcBef>
                <a:spcAft>
                  <a:spcPct val="0"/>
                </a:spcAft>
                <a:buClrTx/>
                <a:buSzTx/>
                <a:buFontTx/>
                <a:buNone/>
                <a:tabLst/>
                <a:defRPr/>
              </a:pPr>
              <a:t>2</a:t>
            </a:fld>
            <a:endParaRPr kumimoji="0" lang="en-US" sz="1100" b="0" i="0" u="none" strike="noStrike" kern="1200" cap="none" spc="0" normalizeH="0" baseline="0" noProof="0" dirty="0">
              <a:ln>
                <a:noFill/>
              </a:ln>
              <a:solidFill>
                <a:srgbClr val="000000"/>
              </a:solidFill>
              <a:effectLst/>
              <a:uLnTx/>
              <a:uFillTx/>
              <a:latin typeface="Times" pitchFamily="18" charset="0"/>
              <a:ea typeface="+mn-ea"/>
              <a:cs typeface="+mn-cs"/>
            </a:endParaRPr>
          </a:p>
        </p:txBody>
      </p:sp>
    </p:spTree>
    <p:extLst>
      <p:ext uri="{BB962C8B-B14F-4D97-AF65-F5344CB8AC3E}">
        <p14:creationId xmlns:p14="http://schemas.microsoft.com/office/powerpoint/2010/main" val="4279482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74688"/>
            <a:ext cx="6138862" cy="3454400"/>
          </a:xfrm>
        </p:spPr>
      </p:sp>
      <p:sp>
        <p:nvSpPr>
          <p:cNvPr id="3" name="Notes Placeholder 2"/>
          <p:cNvSpPr>
            <a:spLocks noGrp="1"/>
          </p:cNvSpPr>
          <p:nvPr>
            <p:ph type="body" idx="1"/>
          </p:nvPr>
        </p:nvSpPr>
        <p:spPr/>
        <p:txBody>
          <a:bodyPr/>
          <a:lstStyle/>
          <a:p>
            <a:r>
              <a:rPr lang="en-US" b="1" dirty="0"/>
              <a:t>Instructions:</a:t>
            </a:r>
          </a:p>
          <a:p>
            <a:r>
              <a:rPr lang="en-US" dirty="0"/>
              <a:t>Decisions are</a:t>
            </a:r>
            <a:r>
              <a:rPr lang="en-US" baseline="0" dirty="0"/>
              <a:t> questions/objectives you would like the senior leader to give an answer to/direction for and information requirements are what needs to be provided to the Senior Leader in order for him/her to make that decision.</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781312" rtl="0" eaLnBrk="0" fontAlgn="base" latinLnBrk="0" hangingPunct="0">
              <a:lnSpc>
                <a:spcPct val="100000"/>
              </a:lnSpc>
              <a:spcBef>
                <a:spcPct val="0"/>
              </a:spcBef>
              <a:spcAft>
                <a:spcPct val="0"/>
              </a:spcAft>
              <a:buClrTx/>
              <a:buSzTx/>
              <a:buFontTx/>
              <a:buNone/>
              <a:tabLst/>
              <a:defRPr/>
            </a:pPr>
            <a:fld id="{24822901-0C4F-41B3-AE8C-453B7DA18ADD}" type="slidenum">
              <a:rPr kumimoji="0" lang="en-US" sz="1000" b="0" i="0" u="none" strike="noStrike" kern="1200" cap="none" spc="0" normalizeH="0" baseline="0" noProof="0" smtClean="0">
                <a:ln>
                  <a:noFill/>
                </a:ln>
                <a:solidFill>
                  <a:srgbClr val="000000"/>
                </a:solidFill>
                <a:effectLst/>
                <a:uLnTx/>
                <a:uFillTx/>
                <a:latin typeface="Times" pitchFamily="18" charset="0"/>
                <a:ea typeface="+mn-ea"/>
                <a:cs typeface="+mn-cs"/>
              </a:rPr>
              <a:pPr marL="0" marR="0" lvl="0" indent="0" algn="r" defTabSz="781312" rtl="0" eaLnBrk="0" fontAlgn="base" latinLnBrk="0" hangingPunct="0">
                <a:lnSpc>
                  <a:spcPct val="100000"/>
                </a:lnSpc>
                <a:spcBef>
                  <a:spcPct val="0"/>
                </a:spcBef>
                <a:spcAft>
                  <a:spcPct val="0"/>
                </a:spcAft>
                <a:buClrTx/>
                <a:buSzTx/>
                <a:buFontTx/>
                <a:buNone/>
                <a:tabLst/>
                <a:defRPr/>
              </a:pPr>
              <a:t>3</a:t>
            </a:fld>
            <a:endParaRPr kumimoji="0" lang="en-US" sz="1000" b="0" i="0" u="none" strike="noStrike" kern="1200" cap="none" spc="0" normalizeH="0" baseline="0" noProof="0" dirty="0">
              <a:ln>
                <a:noFill/>
              </a:ln>
              <a:solidFill>
                <a:srgbClr val="000000"/>
              </a:solidFill>
              <a:effectLst/>
              <a:uLnTx/>
              <a:uFillTx/>
              <a:latin typeface="Times" pitchFamily="18" charset="0"/>
              <a:ea typeface="+mn-ea"/>
              <a:cs typeface="+mn-cs"/>
            </a:endParaRPr>
          </a:p>
        </p:txBody>
      </p:sp>
    </p:spTree>
    <p:extLst>
      <p:ext uri="{BB962C8B-B14F-4D97-AF65-F5344CB8AC3E}">
        <p14:creationId xmlns:p14="http://schemas.microsoft.com/office/powerpoint/2010/main" val="2177113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5613" y="679450"/>
            <a:ext cx="6175375" cy="3475038"/>
          </a:xfrm>
        </p:spPr>
      </p:sp>
      <p:sp>
        <p:nvSpPr>
          <p:cNvPr id="3" name="Notes Placeholder 2"/>
          <p:cNvSpPr>
            <a:spLocks noGrp="1"/>
          </p:cNvSpPr>
          <p:nvPr>
            <p:ph type="body" idx="1"/>
          </p:nvPr>
        </p:nvSpPr>
        <p:spPr/>
        <p:txBody>
          <a:bodyPr/>
          <a:lstStyle/>
          <a:p>
            <a:r>
              <a:rPr lang="en-US" b="1" dirty="0"/>
              <a:t>Instructions:</a:t>
            </a:r>
          </a:p>
          <a:p>
            <a:pPr marL="228600" indent="-228600">
              <a:buAutoNum type="arabicPeriod"/>
            </a:pPr>
            <a:r>
              <a:rPr lang="en-US" b="0" dirty="0"/>
              <a:t>Leverage modeling and subject matter expertise to develop the Planning Factors (i.e., Maximum Anticipated Impacts); be sure to cite sources of information</a:t>
            </a:r>
          </a:p>
          <a:p>
            <a:pPr marL="228600" indent="-228600">
              <a:buAutoNum type="arabicPeriod"/>
            </a:pPr>
            <a:r>
              <a:rPr lang="en-US" b="0" dirty="0"/>
              <a:t>Validate and refine the Lifeline Stabilization Targets with the Unified Coordination Group</a:t>
            </a:r>
          </a:p>
          <a:p>
            <a:pPr marL="228600" indent="-228600">
              <a:buAutoNum type="arabicPeriod"/>
            </a:pPr>
            <a:r>
              <a:rPr lang="en-US" b="0" dirty="0"/>
              <a:t>Identify anticipated or actual (denoting as such) Federal Lines of Effort to address the Maximum Anticipated Impacts and achieve the Lifeline Stabilization Targets</a:t>
            </a:r>
          </a:p>
          <a:p>
            <a:endParaRPr lang="en-US" b="1" dirty="0"/>
          </a:p>
          <a:p>
            <a:r>
              <a:rPr lang="en-US" b="1" dirty="0"/>
              <a:t>Potential Models for Maximum Anticipated Impacts can be found in FEMA’s Modeling and Data Inventory (MODI), and may include:</a:t>
            </a:r>
          </a:p>
          <a:p>
            <a:pPr marL="171450" indent="-171450">
              <a:buFont typeface="Arial" panose="020B0604020202020204" pitchFamily="34" charset="0"/>
              <a:buChar char="•"/>
            </a:pPr>
            <a:r>
              <a:rPr lang="en-US" dirty="0"/>
              <a:t>FEMA Decision Support Tool</a:t>
            </a:r>
          </a:p>
          <a:p>
            <a:pPr marL="171450" indent="-171450">
              <a:buFont typeface="Arial" panose="020B0604020202020204" pitchFamily="34" charset="0"/>
              <a:buChar char="•"/>
            </a:pPr>
            <a:r>
              <a:rPr lang="en-US" dirty="0"/>
              <a:t>Department of Homeland Security National Risk Management Center</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Hazus</a:t>
            </a:r>
          </a:p>
          <a:p>
            <a:pPr marL="171450" indent="-171450">
              <a:buFont typeface="Arial" panose="020B0604020202020204" pitchFamily="34" charset="0"/>
              <a:buChar char="•"/>
            </a:pPr>
            <a:r>
              <a:rPr lang="en-US" dirty="0"/>
              <a:t>Army Corps Of Engineers Disaster Impact Models</a:t>
            </a:r>
          </a:p>
          <a:p>
            <a:pPr marL="171450" indent="-171450">
              <a:buFont typeface="Arial" panose="020B0604020202020204" pitchFamily="34" charset="0"/>
              <a:buChar char="•"/>
            </a:pPr>
            <a:r>
              <a:rPr lang="en-US" dirty="0"/>
              <a:t>American Red Cross Advance Operation Planning</a:t>
            </a:r>
          </a:p>
          <a:p>
            <a:pPr marL="171450" indent="-171450">
              <a:buFont typeface="Arial" panose="020B0604020202020204" pitchFamily="34" charset="0"/>
              <a:buChar char="•"/>
            </a:pPr>
            <a:r>
              <a:rPr lang="en-US" dirty="0"/>
              <a:t>FEMA Regional and Headquarter’s Information Analysis Briefings (IABs) </a:t>
            </a:r>
          </a:p>
          <a:p>
            <a:pPr marL="171450" indent="-171450">
              <a:buFont typeface="Arial" panose="020B0604020202020204" pitchFamily="34" charset="0"/>
              <a:buChar char="•"/>
            </a:pPr>
            <a:r>
              <a:rPr lang="en-US" dirty="0"/>
              <a:t>FEMA Individual Assistance Registration Intake Projection</a:t>
            </a:r>
          </a:p>
          <a:p>
            <a:pPr marL="171450" indent="-171450">
              <a:buFont typeface="Arial" panose="020B0604020202020204" pitchFamily="34" charset="0"/>
              <a:buChar char="•"/>
            </a:pPr>
            <a:endParaRPr lang="en-US" dirty="0"/>
          </a:p>
          <a:p>
            <a:pPr marL="0" indent="0">
              <a:buFontTx/>
              <a:buNone/>
            </a:pPr>
            <a:endParaRPr lang="en-US" dirty="0"/>
          </a:p>
        </p:txBody>
      </p:sp>
      <p:sp>
        <p:nvSpPr>
          <p:cNvPr id="4" name="Slide Number Placeholder 3"/>
          <p:cNvSpPr>
            <a:spLocks noGrp="1"/>
          </p:cNvSpPr>
          <p:nvPr>
            <p:ph type="sldNum" sz="quarter" idx="10"/>
          </p:nvPr>
        </p:nvSpPr>
        <p:spPr/>
        <p:txBody>
          <a:bodyPr/>
          <a:lstStyle/>
          <a:p>
            <a:fld id="{24822901-0C4F-41B3-AE8C-453B7DA18ADD}" type="slidenum">
              <a:rPr lang="en-US" smtClean="0"/>
              <a:pPr/>
              <a:t>4</a:t>
            </a:fld>
            <a:endParaRPr lang="en-US" dirty="0"/>
          </a:p>
        </p:txBody>
      </p:sp>
    </p:spTree>
    <p:extLst>
      <p:ext uri="{BB962C8B-B14F-4D97-AF65-F5344CB8AC3E}">
        <p14:creationId xmlns:p14="http://schemas.microsoft.com/office/powerpoint/2010/main" val="2703293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5613" y="679450"/>
            <a:ext cx="6175375" cy="3475038"/>
          </a:xfrm>
        </p:spPr>
      </p:sp>
      <p:sp>
        <p:nvSpPr>
          <p:cNvPr id="3" name="Notes Placeholder 2"/>
          <p:cNvSpPr>
            <a:spLocks noGrp="1"/>
          </p:cNvSpPr>
          <p:nvPr>
            <p:ph type="body" idx="1"/>
          </p:nvPr>
        </p:nvSpPr>
        <p:spPr/>
        <p:txBody>
          <a:bodyPr/>
          <a:lstStyle/>
          <a:p>
            <a:r>
              <a:rPr lang="en-US" b="1" dirty="0"/>
              <a:t>Instructions:</a:t>
            </a:r>
          </a:p>
          <a:p>
            <a:pPr marL="228600" indent="-228600">
              <a:buAutoNum type="arabicPeriod"/>
            </a:pPr>
            <a:r>
              <a:rPr lang="en-US" b="0" dirty="0"/>
              <a:t>Leverage modeling and subject matter expertise to develop the Maximum Anticipated Impacts; be sure to cite sources of information</a:t>
            </a:r>
          </a:p>
          <a:p>
            <a:pPr marL="228600" indent="-228600">
              <a:buAutoNum type="arabicPeriod"/>
            </a:pPr>
            <a:r>
              <a:rPr lang="en-US" b="0" dirty="0"/>
              <a:t>Validate and refine the Lifeline Stabilization Targets with the Unified Coordination Group</a:t>
            </a:r>
          </a:p>
          <a:p>
            <a:pPr marL="228600" indent="-228600">
              <a:buAutoNum type="arabicPeriod"/>
            </a:pPr>
            <a:r>
              <a:rPr lang="en-US" b="0" dirty="0"/>
              <a:t>Identify anticipated or actual (denoting as such) Federal Lines of Effort to address the Maximum Anticipated Impacts and achieve the Lifeline Stabilization Targets</a:t>
            </a:r>
          </a:p>
          <a:p>
            <a:endParaRPr lang="en-US" b="1" dirty="0"/>
          </a:p>
          <a:p>
            <a:r>
              <a:rPr lang="en-US" b="1" dirty="0"/>
              <a:t>Potential Models for Maximum Anticipated Impacts can be found in FEMA’s Modeling and Data Inventory (MODI), and may include:</a:t>
            </a:r>
          </a:p>
          <a:p>
            <a:pPr marL="171450" indent="-171450">
              <a:buFont typeface="Arial" panose="020B0604020202020204" pitchFamily="34" charset="0"/>
              <a:buChar char="•"/>
            </a:pPr>
            <a:r>
              <a:rPr lang="en-US" dirty="0"/>
              <a:t>Department of Homeland Security National Risk Management Center Impact Summary</a:t>
            </a:r>
          </a:p>
          <a:p>
            <a:pPr marL="171450" indent="-171450">
              <a:buFont typeface="Arial" panose="020B0604020202020204" pitchFamily="34" charset="0"/>
              <a:buChar char="•"/>
            </a:pPr>
            <a:r>
              <a:rPr lang="en-US" dirty="0"/>
              <a:t>Department of Homeland Security National Risk Management Center Sector Analyses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Hazus</a:t>
            </a:r>
          </a:p>
          <a:p>
            <a:pPr marL="171450" indent="-171450">
              <a:buFont typeface="Arial" panose="020B0604020202020204" pitchFamily="34" charset="0"/>
              <a:buChar char="•"/>
            </a:pPr>
            <a:r>
              <a:rPr lang="en-US" dirty="0"/>
              <a:t>Army Corps Of Engineers Disaster Impact Models</a:t>
            </a:r>
          </a:p>
          <a:p>
            <a:pPr marL="171450" indent="-171450">
              <a:buFont typeface="Arial" panose="020B0604020202020204" pitchFamily="34" charset="0"/>
              <a:buChar char="•"/>
            </a:pPr>
            <a:r>
              <a:rPr lang="en-US" dirty="0"/>
              <a:t>American Red Cross Advance Operation Plan</a:t>
            </a:r>
          </a:p>
          <a:p>
            <a:pPr marL="171450" indent="-171450">
              <a:buFont typeface="Arial" panose="020B0604020202020204" pitchFamily="34" charset="0"/>
              <a:buChar char="•"/>
            </a:pPr>
            <a:r>
              <a:rPr lang="en-US" dirty="0"/>
              <a:t>FEMA Regional and Headquarter’s Information Analysis Briefings (IABs) </a:t>
            </a:r>
          </a:p>
          <a:p>
            <a:pPr marL="171450" indent="-171450">
              <a:buFont typeface="Arial" panose="020B0604020202020204" pitchFamily="34" charset="0"/>
              <a:buChar char="•"/>
            </a:pPr>
            <a:r>
              <a:rPr lang="en-US" dirty="0"/>
              <a:t>FEMA Individual Assistance Registration Intake Projection</a:t>
            </a:r>
          </a:p>
          <a:p>
            <a:pPr marL="171450" indent="-171450">
              <a:buFont typeface="Arial" panose="020B0604020202020204" pitchFamily="34" charset="0"/>
              <a:buChar char="•"/>
            </a:pPr>
            <a:endParaRPr lang="en-US" dirty="0"/>
          </a:p>
          <a:p>
            <a:pPr marL="0" indent="0">
              <a:buFontTx/>
              <a:buNone/>
            </a:pPr>
            <a:endParaRPr lang="en-US" dirty="0"/>
          </a:p>
        </p:txBody>
      </p:sp>
      <p:sp>
        <p:nvSpPr>
          <p:cNvPr id="4" name="Slide Number Placeholder 3"/>
          <p:cNvSpPr>
            <a:spLocks noGrp="1"/>
          </p:cNvSpPr>
          <p:nvPr>
            <p:ph type="sldNum" sz="quarter" idx="10"/>
          </p:nvPr>
        </p:nvSpPr>
        <p:spPr/>
        <p:txBody>
          <a:bodyPr/>
          <a:lstStyle/>
          <a:p>
            <a:fld id="{24822901-0C4F-41B3-AE8C-453B7DA18ADD}" type="slidenum">
              <a:rPr lang="en-US" smtClean="0"/>
              <a:pPr/>
              <a:t>5</a:t>
            </a:fld>
            <a:endParaRPr lang="en-US" dirty="0"/>
          </a:p>
        </p:txBody>
      </p:sp>
    </p:spTree>
    <p:extLst>
      <p:ext uri="{BB962C8B-B14F-4D97-AF65-F5344CB8AC3E}">
        <p14:creationId xmlns:p14="http://schemas.microsoft.com/office/powerpoint/2010/main" val="234656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228600" indent="-228600">
              <a:buAutoNum type="arabicPeriod"/>
            </a:pPr>
            <a:r>
              <a:rPr lang="en-US" b="0" dirty="0"/>
              <a:t>Leverage modeling and subject matter expertise to develop the Maximum Anticipated Impacts; be sure to cite sources of information</a:t>
            </a:r>
          </a:p>
          <a:p>
            <a:pPr marL="228600" indent="-228600">
              <a:buAutoNum type="arabicPeriod"/>
            </a:pPr>
            <a:r>
              <a:rPr lang="en-US" b="0" dirty="0"/>
              <a:t>Validate and refine the Recovery Outcomes with the Unified Coordination Group</a:t>
            </a:r>
          </a:p>
          <a:p>
            <a:pPr marL="228600" indent="-228600">
              <a:buAutoNum type="arabicPeriod"/>
            </a:pPr>
            <a:r>
              <a:rPr lang="en-US" b="0" dirty="0"/>
              <a:t>Identify anticipated or actual (denoting as such) Federal Lines of Effort to address the Maximum Anticipated Impacts and achieve the Recovery Outcomes</a:t>
            </a:r>
          </a:p>
          <a:p>
            <a:endParaRPr lang="en-US" b="1" dirty="0"/>
          </a:p>
          <a:p>
            <a:endParaRPr lang="en-US" b="1" dirty="0"/>
          </a:p>
          <a:p>
            <a:r>
              <a:rPr lang="en-US" b="1" dirty="0"/>
              <a:t>Potential Models for Maximum Anticipated Impacts can be found in FEMA’s Modeling and Data Inventory (MODI), and may include:</a:t>
            </a:r>
          </a:p>
          <a:p>
            <a:pPr marL="171450" indent="-171450">
              <a:buFont typeface="Arial" panose="020B0604020202020204" pitchFamily="34" charset="0"/>
              <a:buChar char="•"/>
            </a:pPr>
            <a:r>
              <a:rPr lang="en-US" dirty="0"/>
              <a:t>Department of Homeland Security National Risk Management Center Impact Summary</a:t>
            </a:r>
          </a:p>
          <a:p>
            <a:pPr marL="171450" indent="-171450">
              <a:buFont typeface="Arial" panose="020B0604020202020204" pitchFamily="34" charset="0"/>
              <a:buChar char="•"/>
            </a:pPr>
            <a:r>
              <a:rPr lang="en-US" dirty="0"/>
              <a:t>Department of Homeland Security National Risk Management Center Sector Analyses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Hazus</a:t>
            </a:r>
          </a:p>
          <a:p>
            <a:pPr marL="171450" indent="-171450">
              <a:buFont typeface="Arial" panose="020B0604020202020204" pitchFamily="34" charset="0"/>
              <a:buChar char="•"/>
            </a:pPr>
            <a:r>
              <a:rPr lang="en-US" dirty="0"/>
              <a:t>Army Corps Of Engineers Disaster Impact Models</a:t>
            </a:r>
          </a:p>
          <a:p>
            <a:pPr marL="171450" indent="-171450">
              <a:buFont typeface="Arial" panose="020B0604020202020204" pitchFamily="34" charset="0"/>
              <a:buChar char="•"/>
            </a:pPr>
            <a:r>
              <a:rPr lang="en-US" dirty="0"/>
              <a:t>American Red Cross Advance Operation Plan</a:t>
            </a:r>
          </a:p>
          <a:p>
            <a:pPr marL="171450" indent="-171450">
              <a:buFont typeface="Arial" panose="020B0604020202020204" pitchFamily="34" charset="0"/>
              <a:buChar char="•"/>
            </a:pPr>
            <a:r>
              <a:rPr lang="en-US" dirty="0"/>
              <a:t>FEMA Regional and Headquarter’s Information Analysis Briefings (IABs) </a:t>
            </a:r>
          </a:p>
          <a:p>
            <a:pPr marL="171450" indent="-171450">
              <a:buFont typeface="Arial" panose="020B0604020202020204" pitchFamily="34" charset="0"/>
              <a:buChar char="•"/>
            </a:pPr>
            <a:r>
              <a:rPr lang="en-US" dirty="0"/>
              <a:t>FEMA Individual Assistance Registration Intake Projection</a:t>
            </a:r>
          </a:p>
        </p:txBody>
      </p:sp>
      <p:sp>
        <p:nvSpPr>
          <p:cNvPr id="4" name="Slide Number Placeholder 3"/>
          <p:cNvSpPr>
            <a:spLocks noGrp="1"/>
          </p:cNvSpPr>
          <p:nvPr>
            <p:ph type="sldNum" sz="quarter" idx="10"/>
          </p:nvPr>
        </p:nvSpPr>
        <p:spPr/>
        <p:txBody>
          <a:bodyPr/>
          <a:lstStyle/>
          <a:p>
            <a:fld id="{24822901-0C4F-41B3-AE8C-453B7DA18ADD}" type="slidenum">
              <a:rPr lang="en-US" smtClean="0"/>
              <a:pPr/>
              <a:t>6</a:t>
            </a:fld>
            <a:endParaRPr lang="en-US" dirty="0"/>
          </a:p>
        </p:txBody>
      </p:sp>
    </p:spTree>
    <p:extLst>
      <p:ext uri="{BB962C8B-B14F-4D97-AF65-F5344CB8AC3E}">
        <p14:creationId xmlns:p14="http://schemas.microsoft.com/office/powerpoint/2010/main" val="1273558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dirty="0"/>
              <a:t>:</a:t>
            </a:r>
          </a:p>
          <a:p>
            <a:r>
              <a:rPr lang="en-US" dirty="0"/>
              <a:t>The goal of this slide is to list (in priority order) the Federal Assistance Lines of Effort that are actively being executed or are anticipate within the planning time horizon of this product. Similar to the Incident Objective numbering scheme in the FEMA Incident Action Planning Guide, Line of effort numbering should not change based on re-prioritization.</a:t>
            </a:r>
          </a:p>
        </p:txBody>
      </p:sp>
      <p:sp>
        <p:nvSpPr>
          <p:cNvPr id="4" name="Slide Number Placeholder 3"/>
          <p:cNvSpPr>
            <a:spLocks noGrp="1"/>
          </p:cNvSpPr>
          <p:nvPr>
            <p:ph type="sldNum" sz="quarter" idx="5"/>
          </p:nvPr>
        </p:nvSpPr>
        <p:spPr/>
        <p:txBody>
          <a:bodyPr/>
          <a:lstStyle/>
          <a:p>
            <a:pPr marL="0" marR="0" lvl="0" indent="0" algn="r" defTabSz="811303" rtl="0" eaLnBrk="0" fontAlgn="base" latinLnBrk="0" hangingPunct="0">
              <a:lnSpc>
                <a:spcPct val="100000"/>
              </a:lnSpc>
              <a:spcBef>
                <a:spcPct val="0"/>
              </a:spcBef>
              <a:spcAft>
                <a:spcPct val="0"/>
              </a:spcAft>
              <a:buClrTx/>
              <a:buSzTx/>
              <a:buFontTx/>
              <a:buNone/>
              <a:tabLst/>
              <a:defRPr/>
            </a:pPr>
            <a:fld id="{24822901-0C4F-41B3-AE8C-453B7DA18ADD}" type="slidenum">
              <a:rPr kumimoji="0" lang="en-US" sz="1100" b="0" i="0" u="none" strike="noStrike" kern="1200" cap="none" spc="0" normalizeH="0" baseline="0" noProof="0">
                <a:ln>
                  <a:noFill/>
                </a:ln>
                <a:solidFill>
                  <a:srgbClr val="000000"/>
                </a:solidFill>
                <a:effectLst/>
                <a:uLnTx/>
                <a:uFillTx/>
                <a:latin typeface="Times" pitchFamily="18" charset="0"/>
                <a:ea typeface="+mn-ea"/>
                <a:cs typeface="+mn-cs"/>
              </a:rPr>
              <a:pPr marL="0" marR="0" lvl="0" indent="0" algn="r" defTabSz="811303" rtl="0" eaLnBrk="0" fontAlgn="base" latinLnBrk="0" hangingPunct="0">
                <a:lnSpc>
                  <a:spcPct val="100000"/>
                </a:lnSpc>
                <a:spcBef>
                  <a:spcPct val="0"/>
                </a:spcBef>
                <a:spcAft>
                  <a:spcPct val="0"/>
                </a:spcAft>
                <a:buClrTx/>
                <a:buSzTx/>
                <a:buFontTx/>
                <a:buNone/>
                <a:tabLst/>
                <a:defRPr/>
              </a:pPr>
              <a:t>7</a:t>
            </a:fld>
            <a:endParaRPr kumimoji="0" lang="en-US" sz="1100" b="0" i="0" u="none" strike="noStrike" kern="1200" cap="none" spc="0" normalizeH="0" baseline="0" noProof="0" dirty="0">
              <a:ln>
                <a:noFill/>
              </a:ln>
              <a:solidFill>
                <a:srgbClr val="000000"/>
              </a:solidFill>
              <a:effectLst/>
              <a:uLnTx/>
              <a:uFillTx/>
              <a:latin typeface="Times" pitchFamily="18" charset="0"/>
              <a:ea typeface="+mn-ea"/>
              <a:cs typeface="+mn-cs"/>
            </a:endParaRPr>
          </a:p>
        </p:txBody>
      </p:sp>
    </p:spTree>
    <p:extLst>
      <p:ext uri="{BB962C8B-B14F-4D97-AF65-F5344CB8AC3E}">
        <p14:creationId xmlns:p14="http://schemas.microsoft.com/office/powerpoint/2010/main" val="189502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dirty="0"/>
              <a:t>:</a:t>
            </a:r>
          </a:p>
          <a:p>
            <a:r>
              <a:rPr lang="en-US" dirty="0"/>
              <a:t>The goal of this slide is to paint a picture of the gradient of disaster impacts across geographic areas. Some tools that help paint that picture are:</a:t>
            </a:r>
          </a:p>
          <a:p>
            <a:pPr marL="204203" indent="-204203">
              <a:buFont typeface="+mj-lt"/>
              <a:buAutoNum type="arabicPeriod"/>
            </a:pPr>
            <a:r>
              <a:rPr lang="en-US" dirty="0"/>
              <a:t>The FEMA Response GIS Prioritizing Operations Support Tool (POST)</a:t>
            </a:r>
          </a:p>
          <a:p>
            <a:pPr marL="204203" indent="-204203">
              <a:buFont typeface="+mj-lt"/>
              <a:buAutoNum type="arabicPeriod"/>
            </a:pPr>
            <a:r>
              <a:rPr lang="en-US" dirty="0"/>
              <a:t>NOAA forecasting products</a:t>
            </a:r>
          </a:p>
          <a:p>
            <a:pPr marL="204203" indent="-204203">
              <a:buFont typeface="+mj-lt"/>
              <a:buAutoNum type="arabicPeriod"/>
            </a:pPr>
            <a:r>
              <a:rPr lang="en-US" dirty="0"/>
              <a:t>USGS ShakeMaps</a:t>
            </a:r>
          </a:p>
          <a:p>
            <a:pPr marL="204203" indent="-204203">
              <a:buFont typeface="+mj-lt"/>
              <a:buAutoNum type="arabicPeriod"/>
            </a:pPr>
            <a:r>
              <a:rPr lang="en-US" dirty="0"/>
              <a:t>Other geospatial products from the relevant subject matter expert agencies</a:t>
            </a:r>
          </a:p>
        </p:txBody>
      </p:sp>
      <p:sp>
        <p:nvSpPr>
          <p:cNvPr id="4" name="Slide Number Placeholder 3"/>
          <p:cNvSpPr>
            <a:spLocks noGrp="1"/>
          </p:cNvSpPr>
          <p:nvPr>
            <p:ph type="sldNum" sz="quarter" idx="5"/>
          </p:nvPr>
        </p:nvSpPr>
        <p:spPr/>
        <p:txBody>
          <a:bodyPr/>
          <a:lstStyle/>
          <a:p>
            <a:fld id="{24822901-0C4F-41B3-AE8C-453B7DA18ADD}" type="slidenum">
              <a:rPr lang="en-US" smtClean="0"/>
              <a:pPr/>
              <a:t>8</a:t>
            </a:fld>
            <a:endParaRPr lang="en-US" dirty="0"/>
          </a:p>
        </p:txBody>
      </p:sp>
    </p:spTree>
    <p:extLst>
      <p:ext uri="{BB962C8B-B14F-4D97-AF65-F5344CB8AC3E}">
        <p14:creationId xmlns:p14="http://schemas.microsoft.com/office/powerpoint/2010/main" val="926050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5613" y="679450"/>
            <a:ext cx="6175375" cy="3475038"/>
          </a:xfrm>
        </p:spPr>
      </p:sp>
      <p:sp>
        <p:nvSpPr>
          <p:cNvPr id="3" name="Notes Placeholder 2"/>
          <p:cNvSpPr>
            <a:spLocks noGrp="1"/>
          </p:cNvSpPr>
          <p:nvPr>
            <p:ph type="body" idx="1"/>
          </p:nvPr>
        </p:nvSpPr>
        <p:spPr/>
        <p:txBody>
          <a:bodyPr/>
          <a:lstStyle/>
          <a:p>
            <a:r>
              <a:rPr lang="en-US" b="1" dirty="0"/>
              <a:t>Instructions:</a:t>
            </a:r>
          </a:p>
          <a:p>
            <a:pPr marL="228600" indent="-228600">
              <a:buFont typeface="+mj-lt"/>
              <a:buAutoNum type="arabicPeriod"/>
            </a:pPr>
            <a:r>
              <a:rPr lang="en-US" b="0" dirty="0"/>
              <a:t>Identify any relevant deliberate All Hazards Planning or Incident Specific Planning that can be leveraged as a starting point for Line of Effort Development</a:t>
            </a:r>
          </a:p>
          <a:p>
            <a:pPr marL="228600" indent="-228600">
              <a:buFont typeface="+mj-lt"/>
              <a:buAutoNum type="arabicPeriod"/>
            </a:pPr>
            <a:r>
              <a:rPr lang="en-US" b="0" dirty="0"/>
              <a:t>Complete the header information:</a:t>
            </a:r>
          </a:p>
          <a:p>
            <a:pPr marL="685754" lvl="1" indent="-228600">
              <a:buFont typeface="+mj-lt"/>
              <a:buAutoNum type="alphaLcParenR"/>
            </a:pPr>
            <a:r>
              <a:rPr lang="en-US" b="0" dirty="0"/>
              <a:t>Identifying the Line of Effort Name</a:t>
            </a:r>
          </a:p>
          <a:p>
            <a:pPr marL="685754" lvl="1" indent="-228600">
              <a:buFont typeface="+mj-lt"/>
              <a:buAutoNum type="alphaLcParenR"/>
            </a:pPr>
            <a:r>
              <a:rPr lang="en-US" b="0" dirty="0"/>
              <a:t>Which objective on the ICS Form 202 the Line of Effort is associated</a:t>
            </a:r>
          </a:p>
          <a:p>
            <a:pPr marL="685754" lvl="1" indent="-228600">
              <a:buFont typeface="+mj-lt"/>
              <a:buAutoNum type="alphaLcParenR"/>
            </a:pPr>
            <a:r>
              <a:rPr lang="en-US" b="0" dirty="0"/>
              <a:t>The lead organization</a:t>
            </a:r>
          </a:p>
          <a:p>
            <a:pPr marL="685754" lvl="1" indent="-228600">
              <a:buFont typeface="+mj-lt"/>
              <a:buAutoNum type="alphaLcParenR"/>
            </a:pPr>
            <a:r>
              <a:rPr lang="en-US" b="0" dirty="0"/>
              <a:t>The lead individuals</a:t>
            </a:r>
          </a:p>
          <a:p>
            <a:pPr marL="685754" lvl="1" indent="-228600">
              <a:buFont typeface="+mj-lt"/>
              <a:buAutoNum type="alphaLcParenR"/>
            </a:pPr>
            <a:r>
              <a:rPr lang="en-US" b="0" dirty="0"/>
              <a:t>The lead individual’s contact information</a:t>
            </a:r>
          </a:p>
          <a:p>
            <a:pPr marL="228600" lvl="0" indent="-228600">
              <a:buFont typeface="+mj-lt"/>
              <a:buAutoNum type="arabicPeriod"/>
            </a:pPr>
            <a:r>
              <a:rPr lang="en-US" b="0" dirty="0"/>
              <a:t>Determine the condition that signifies the end of the requirement for the provision of the Line of Effort as the End State</a:t>
            </a:r>
          </a:p>
          <a:p>
            <a:pPr marL="228600" lvl="0" indent="-228600">
              <a:buFont typeface="+mj-lt"/>
              <a:buAutoNum type="arabicPeriod"/>
            </a:pPr>
            <a:r>
              <a:rPr lang="en-US" b="0" dirty="0"/>
              <a:t>Develop the intermediate objectives (i.e., milestones) that represent the progression of activity towards achieving the End State</a:t>
            </a:r>
          </a:p>
          <a:p>
            <a:pPr marL="228600" lvl="0" indent="-228600">
              <a:buFont typeface="+mj-lt"/>
              <a:buAutoNum type="arabicPeriod"/>
            </a:pPr>
            <a:r>
              <a:rPr lang="en-US" b="0" dirty="0"/>
              <a:t>Determine the projected achievement date for each Intermediate Objective</a:t>
            </a:r>
          </a:p>
          <a:p>
            <a:pPr marL="228600" lvl="0" indent="-228600">
              <a:buFont typeface="+mj-lt"/>
              <a:buAutoNum type="arabicPeriod"/>
            </a:pPr>
            <a:r>
              <a:rPr lang="en-US" b="0" dirty="0"/>
              <a:t>Number the intermediate objectives (e.g., a, b, c, d) based on the order of progression and according to the FEMA Incident Action Planning Guide</a:t>
            </a:r>
          </a:p>
          <a:p>
            <a:pPr marL="228600" lvl="0" indent="-228600">
              <a:buFont typeface="+mj-lt"/>
              <a:buAutoNum type="arabicPeriod"/>
            </a:pPr>
            <a:r>
              <a:rPr lang="en-US" b="0" dirty="0"/>
              <a:t>Determine the key indicator(s) for each Intermediate Objective that can be used to track or measure progress towards achievement</a:t>
            </a:r>
          </a:p>
          <a:p>
            <a:pPr marL="228600" lvl="0" indent="-228600">
              <a:buFont typeface="+mj-lt"/>
              <a:buAutoNum type="arabicPeriod"/>
            </a:pPr>
            <a:r>
              <a:rPr lang="en-US" b="0" dirty="0"/>
              <a:t>Identify the relevant required resources for the Line of Effort by recording Sourcing ID (e.g., if the resource was acquired via Mission Assignment, record the Mission Assignment #).</a:t>
            </a:r>
          </a:p>
          <a:p>
            <a:pPr marL="228600" lvl="0" indent="-228600">
              <a:buFont typeface="+mj-lt"/>
              <a:buAutoNum type="arabicPeriod"/>
            </a:pPr>
            <a:r>
              <a:rPr lang="en-US" b="0" dirty="0"/>
              <a:t>Identify any resource shortfalls and the measures that will be taken to mitigate the shortfalls</a:t>
            </a:r>
          </a:p>
          <a:p>
            <a:pPr marL="228600" lvl="0" indent="-228600">
              <a:buFont typeface="+mj-lt"/>
              <a:buAutoNum type="arabicPeriod"/>
            </a:pPr>
            <a:r>
              <a:rPr lang="en-US" b="0" dirty="0"/>
              <a:t>Identify any non-resources limiting factors (i.e., unstable Lifelines that are preventing efficient and effective operations, laws, or policies) that are inhibiting the achievement of the End State</a:t>
            </a:r>
          </a:p>
          <a:p>
            <a:pPr marL="228600" lvl="0" indent="-228600">
              <a:buFont typeface="+mj-lt"/>
              <a:buAutoNum type="arabicPeriod"/>
            </a:pPr>
            <a:r>
              <a:rPr lang="en-US" b="0" dirty="0"/>
              <a:t>As execution of the Line of Effort progresses,. color code the dots on the Line of Effort, and supporting information below, to track the progress of completion with Green (Complete), Yellow (In–Progress), Grey (Not-Yet-Started)</a:t>
            </a:r>
          </a:p>
          <a:p>
            <a:pPr marL="228600" lvl="0" indent="-228600">
              <a:buFont typeface="+mj-lt"/>
              <a:buAutoNum type="arabicPeriod"/>
            </a:pPr>
            <a:r>
              <a:rPr lang="en-US" b="0" dirty="0"/>
              <a:t>If the assumption is that Intermediate Objectives are executed concurrently, craft the language for Objectives in the Incident Action Plan to account for that concurrence; Objectives writing in the Incident Action Plan is an art, but should follow the progression of Intermediate Objectives in the Incident Approach (this document) while accounting for this potential concurrence</a:t>
            </a:r>
          </a:p>
          <a:p>
            <a:pPr marL="228600" lvl="0" indent="-228600">
              <a:buFont typeface="+mj-lt"/>
              <a:buAutoNum type="arabicPeriod"/>
            </a:pPr>
            <a:r>
              <a:rPr lang="en-US" b="0" dirty="0"/>
              <a:t>Retroactively modify completed objective language on the Line of Effort to match what was stated in the Incident Action Plan.</a:t>
            </a:r>
          </a:p>
        </p:txBody>
      </p:sp>
      <p:sp>
        <p:nvSpPr>
          <p:cNvPr id="4" name="Slide Number Placeholder 3"/>
          <p:cNvSpPr>
            <a:spLocks noGrp="1"/>
          </p:cNvSpPr>
          <p:nvPr>
            <p:ph type="sldNum" sz="quarter" idx="10"/>
          </p:nvPr>
        </p:nvSpPr>
        <p:spPr/>
        <p:txBody>
          <a:bodyPr/>
          <a:lstStyle/>
          <a:p>
            <a:pPr marL="0" marR="0" lvl="0" indent="0" algn="r" defTabSz="908231" rtl="0" eaLnBrk="0" fontAlgn="base" latinLnBrk="0" hangingPunct="0">
              <a:lnSpc>
                <a:spcPct val="100000"/>
              </a:lnSpc>
              <a:spcBef>
                <a:spcPct val="0"/>
              </a:spcBef>
              <a:spcAft>
                <a:spcPct val="0"/>
              </a:spcAft>
              <a:buClrTx/>
              <a:buSzTx/>
              <a:buFontTx/>
              <a:buNone/>
              <a:tabLst/>
              <a:defRPr/>
            </a:pPr>
            <a:fld id="{24822901-0C4F-41B3-AE8C-453B7DA18ADD}" type="slidenum">
              <a:rPr kumimoji="0" lang="en-US" sz="1200" b="0" i="0" u="none" strike="noStrike" kern="1200" cap="none" spc="0" normalizeH="0" baseline="0" noProof="0" smtClean="0">
                <a:ln>
                  <a:noFill/>
                </a:ln>
                <a:solidFill>
                  <a:srgbClr val="000000"/>
                </a:solidFill>
                <a:effectLst/>
                <a:uLnTx/>
                <a:uFillTx/>
                <a:latin typeface="Times" pitchFamily="18" charset="0"/>
                <a:ea typeface="+mn-ea"/>
                <a:cs typeface="+mn-cs"/>
              </a:rPr>
              <a:pPr marL="0" marR="0" lvl="0" indent="0" algn="r" defTabSz="908231"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Times" pitchFamily="18" charset="0"/>
              <a:ea typeface="+mn-ea"/>
              <a:cs typeface="+mn-cs"/>
            </a:endParaRPr>
          </a:p>
        </p:txBody>
      </p:sp>
    </p:spTree>
    <p:extLst>
      <p:ext uri="{BB962C8B-B14F-4D97-AF65-F5344CB8AC3E}">
        <p14:creationId xmlns:p14="http://schemas.microsoft.com/office/powerpoint/2010/main" val="24422170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Content Placeholder 5"/>
          <p:cNvSpPr>
            <a:spLocks noGrp="1"/>
          </p:cNvSpPr>
          <p:nvPr>
            <p:ph sz="quarter" idx="4"/>
          </p:nvPr>
        </p:nvSpPr>
        <p:spPr>
          <a:xfrm>
            <a:off x="5867400" y="1276350"/>
            <a:ext cx="2514600" cy="2514600"/>
          </a:xfrm>
          <a:prstGeom prst="rect">
            <a:avLst/>
          </a:prstGeom>
        </p:spPr>
        <p:txBody>
          <a:bodyPr/>
          <a:lstStyle>
            <a:lvl1pPr marL="0" indent="0">
              <a:buNone/>
              <a:defRPr sz="2400">
                <a:solidFill>
                  <a:srgbClr val="333333"/>
                </a:solidFill>
              </a:defRPr>
            </a:lvl1pPr>
            <a:lvl2pPr>
              <a:defRPr sz="2000">
                <a:solidFill>
                  <a:srgbClr val="333333"/>
                </a:solidFill>
              </a:defRPr>
            </a:lvl2pPr>
            <a:lvl3pPr>
              <a:defRPr sz="1800">
                <a:solidFill>
                  <a:srgbClr val="333333"/>
                </a:solidFill>
              </a:defRPr>
            </a:lvl3pPr>
            <a:lvl4pPr>
              <a:defRPr sz="1600">
                <a:solidFill>
                  <a:srgbClr val="333333"/>
                </a:solidFill>
              </a:defRPr>
            </a:lvl4pPr>
            <a:lvl5pPr>
              <a:defRPr sz="1600">
                <a:solidFill>
                  <a:srgbClr val="333333"/>
                </a:solidFill>
              </a:defRPr>
            </a:lvl5pPr>
            <a:lvl6pPr>
              <a:defRPr sz="1600"/>
            </a:lvl6pPr>
            <a:lvl7pPr>
              <a:defRPr sz="1600"/>
            </a:lvl7pPr>
            <a:lvl8pPr>
              <a:defRPr sz="1600"/>
            </a:lvl8pPr>
            <a:lvl9pPr>
              <a:defRPr sz="1600"/>
            </a:lvl9pPr>
          </a:lstStyle>
          <a:p>
            <a:pPr lvl="0"/>
            <a:endParaRPr lang="en-US" dirty="0"/>
          </a:p>
        </p:txBody>
      </p:sp>
      <p:sp>
        <p:nvSpPr>
          <p:cNvPr id="2" name="Title 1"/>
          <p:cNvSpPr>
            <a:spLocks noGrp="1"/>
          </p:cNvSpPr>
          <p:nvPr>
            <p:ph type="title"/>
          </p:nvPr>
        </p:nvSpPr>
        <p:spPr>
          <a:xfrm>
            <a:off x="228601" y="361951"/>
            <a:ext cx="5638800" cy="1905000"/>
          </a:xfrm>
        </p:spPr>
        <p:txBody>
          <a:bodyPr/>
          <a:lstStyle/>
          <a:p>
            <a:r>
              <a:rPr lang="en-US"/>
              <a:t>Click to edit Master title style</a:t>
            </a:r>
          </a:p>
        </p:txBody>
      </p:sp>
      <p:sp>
        <p:nvSpPr>
          <p:cNvPr id="10" name="TextBox 9"/>
          <p:cNvSpPr txBox="1"/>
          <p:nvPr userDrawn="1"/>
        </p:nvSpPr>
        <p:spPr>
          <a:xfrm>
            <a:off x="0" y="4840131"/>
            <a:ext cx="9144000" cy="246221"/>
          </a:xfrm>
          <a:prstGeom prst="rect">
            <a:avLst/>
          </a:prstGeom>
          <a:noFill/>
        </p:spPr>
        <p:txBody>
          <a:bodyPr wrap="square" rtlCol="0">
            <a:spAutoFit/>
          </a:bodyPr>
          <a:lstStyle/>
          <a:p>
            <a:pPr marL="0" marR="0" indent="0" algn="ctr" defTabSz="914420" rtl="0" eaLnBrk="0" fontAlgn="base" latinLnBrk="0" hangingPunct="0">
              <a:lnSpc>
                <a:spcPct val="100000"/>
              </a:lnSpc>
              <a:spcBef>
                <a:spcPct val="0"/>
              </a:spcBef>
              <a:spcAft>
                <a:spcPct val="0"/>
              </a:spcAft>
              <a:buClrTx/>
              <a:buSzTx/>
              <a:buFontTx/>
              <a:buNone/>
              <a:tabLst/>
              <a:defRPr/>
            </a:pPr>
            <a:r>
              <a:rPr lang="en-US" sz="1000" b="1" dirty="0">
                <a:solidFill>
                  <a:schemeClr val="bg1"/>
                </a:solidFill>
              </a:rPr>
              <a:t>PRE-DECISIONAL PLANNING PRODUCT</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3638954"/>
            <a:ext cx="3429000" cy="1218796"/>
          </a:xfrm>
          <a:prstGeom prst="rect">
            <a:avLst/>
          </a:prstGeom>
        </p:spPr>
      </p:pic>
    </p:spTree>
    <p:extLst>
      <p:ext uri="{BB962C8B-B14F-4D97-AF65-F5344CB8AC3E}">
        <p14:creationId xmlns:p14="http://schemas.microsoft.com/office/powerpoint/2010/main" val="385776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F80"/>
                </a:solidFill>
              </a:defRPr>
            </a:lvl1p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solidFill>
                  <a:srgbClr val="333333"/>
                </a:solidFill>
              </a:defRPr>
            </a:lvl1pPr>
            <a:lvl2pPr>
              <a:defRPr sz="2400">
                <a:solidFill>
                  <a:srgbClr val="333333"/>
                </a:solidFill>
              </a:defRPr>
            </a:lvl2pPr>
            <a:lvl3pPr>
              <a:defRPr sz="2000">
                <a:solidFill>
                  <a:srgbClr val="333333"/>
                </a:solidFill>
              </a:defRPr>
            </a:lvl3pPr>
            <a:lvl4pPr>
              <a:defRPr sz="1800">
                <a:solidFill>
                  <a:srgbClr val="333333"/>
                </a:solidFill>
              </a:defRPr>
            </a:lvl4pPr>
            <a:lvl5pPr>
              <a:defRPr sz="1800">
                <a:solidFill>
                  <a:srgbClr val="333333"/>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solidFill>
                  <a:srgbClr val="333333"/>
                </a:solidFill>
              </a:defRPr>
            </a:lvl1pPr>
            <a:lvl2pPr>
              <a:defRPr sz="2400">
                <a:solidFill>
                  <a:srgbClr val="333333"/>
                </a:solidFill>
              </a:defRPr>
            </a:lvl2pPr>
            <a:lvl3pPr>
              <a:defRPr sz="2000">
                <a:solidFill>
                  <a:srgbClr val="333333"/>
                </a:solidFill>
              </a:defRPr>
            </a:lvl3pPr>
            <a:lvl4pPr>
              <a:defRPr sz="1800">
                <a:solidFill>
                  <a:srgbClr val="333333"/>
                </a:solidFill>
              </a:defRPr>
            </a:lvl4pPr>
            <a:lvl5pPr>
              <a:defRPr sz="1800">
                <a:solidFill>
                  <a:srgbClr val="333333"/>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7EF242A7-3A9D-4851-BD96-4CF40B6324D8}"/>
              </a:ext>
            </a:extLst>
          </p:cNvPr>
          <p:cNvSpPr txBox="1"/>
          <p:nvPr userDrawn="1"/>
        </p:nvSpPr>
        <p:spPr>
          <a:xfrm>
            <a:off x="0" y="4840131"/>
            <a:ext cx="9144000" cy="246221"/>
          </a:xfrm>
          <a:prstGeom prst="rect">
            <a:avLst/>
          </a:prstGeom>
          <a:noFill/>
        </p:spPr>
        <p:txBody>
          <a:bodyPr wrap="square" rtlCol="0">
            <a:spAutoFit/>
          </a:bodyPr>
          <a:lstStyle/>
          <a:p>
            <a:pPr marL="0" marR="0" indent="0" algn="ctr" defTabSz="914397" rtl="0" eaLnBrk="0" fontAlgn="base" latinLnBrk="0" hangingPunct="0">
              <a:lnSpc>
                <a:spcPct val="100000"/>
              </a:lnSpc>
              <a:spcBef>
                <a:spcPct val="0"/>
              </a:spcBef>
              <a:spcAft>
                <a:spcPct val="0"/>
              </a:spcAft>
              <a:buClrTx/>
              <a:buSzTx/>
              <a:buFontTx/>
              <a:buNone/>
              <a:tabLst/>
              <a:defRPr/>
            </a:pPr>
            <a:r>
              <a:rPr lang="en-US" sz="1000" b="1" dirty="0">
                <a:solidFill>
                  <a:schemeClr val="bg1"/>
                </a:solidFill>
              </a:rPr>
              <a:t>PRE-DECISIONAL PLANNING PRODUCT</a:t>
            </a:r>
          </a:p>
        </p:txBody>
      </p:sp>
    </p:spTree>
    <p:extLst>
      <p:ext uri="{BB962C8B-B14F-4D97-AF65-F5344CB8AC3E}">
        <p14:creationId xmlns:p14="http://schemas.microsoft.com/office/powerpoint/2010/main" val="314154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A0995-519C-4B00-9EBB-D8ED3D3F0536}" type="datetimeFigureOut">
              <a:rPr lang="en-US" smtClean="0"/>
              <a:t>7/13/2023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24FC03-9427-41F3-8DB8-C210FE98C596}" type="slidenum">
              <a:rPr lang="en-US" smtClean="0"/>
              <a:t>‹#›</a:t>
            </a:fld>
            <a:endParaRPr lang="en-US"/>
          </a:p>
        </p:txBody>
      </p:sp>
    </p:spTree>
    <p:extLst>
      <p:ext uri="{BB962C8B-B14F-4D97-AF65-F5344CB8AC3E}">
        <p14:creationId xmlns:p14="http://schemas.microsoft.com/office/powerpoint/2010/main" val="3263538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F80"/>
                </a:solidFill>
              </a:defRPr>
            </a:lvl1pPr>
          </a:lstStyle>
          <a:p>
            <a:r>
              <a:rPr lang="en-US" dirty="0"/>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lvl1pPr>
              <a:defRPr>
                <a:solidFill>
                  <a:srgbClr val="333333"/>
                </a:solidFill>
              </a:defRPr>
            </a:lvl1pPr>
            <a:lvl2pPr>
              <a:defRPr>
                <a:solidFill>
                  <a:srgbClr val="333333"/>
                </a:solidFill>
              </a:defRPr>
            </a:lvl2pPr>
            <a:lvl3pPr>
              <a:defRPr>
                <a:solidFill>
                  <a:srgbClr val="333333"/>
                </a:solidFill>
              </a:defRPr>
            </a:lvl3pPr>
            <a:lvl4pPr>
              <a:defRPr>
                <a:solidFill>
                  <a:srgbClr val="333333"/>
                </a:solidFill>
              </a:defRPr>
            </a:lvl4pPr>
            <a:lvl5pPr>
              <a:defRPr>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Box 4">
            <a:extLst>
              <a:ext uri="{FF2B5EF4-FFF2-40B4-BE49-F238E27FC236}">
                <a16:creationId xmlns:a16="http://schemas.microsoft.com/office/drawing/2014/main" id="{882185ED-5F2E-428E-85E4-E45945498551}"/>
              </a:ext>
            </a:extLst>
          </p:cNvPr>
          <p:cNvSpPr txBox="1"/>
          <p:nvPr userDrawn="1"/>
        </p:nvSpPr>
        <p:spPr>
          <a:xfrm>
            <a:off x="0" y="4840131"/>
            <a:ext cx="9144000" cy="246221"/>
          </a:xfrm>
          <a:prstGeom prst="rect">
            <a:avLst/>
          </a:prstGeom>
          <a:noFill/>
        </p:spPr>
        <p:txBody>
          <a:bodyPr wrap="square" rtlCol="0">
            <a:spAutoFit/>
          </a:bodyPr>
          <a:lstStyle/>
          <a:p>
            <a:pPr marL="0" marR="0" indent="0" algn="ctr" defTabSz="914420" rtl="0" eaLnBrk="0" fontAlgn="base" latinLnBrk="0" hangingPunct="0">
              <a:lnSpc>
                <a:spcPct val="100000"/>
              </a:lnSpc>
              <a:spcBef>
                <a:spcPct val="0"/>
              </a:spcBef>
              <a:spcAft>
                <a:spcPct val="0"/>
              </a:spcAft>
              <a:buClrTx/>
              <a:buSzTx/>
              <a:buFontTx/>
              <a:buNone/>
              <a:tabLst/>
              <a:defRPr/>
            </a:pPr>
            <a:r>
              <a:rPr lang="en-US" sz="1000" b="1" dirty="0">
                <a:solidFill>
                  <a:schemeClr val="bg1"/>
                </a:solidFill>
              </a:rPr>
              <a:t>PRE-DECISIONAL PLANNING PRODUCT</a:t>
            </a:r>
          </a:p>
        </p:txBody>
      </p:sp>
      <p:sp>
        <p:nvSpPr>
          <p:cNvPr id="6" name="TextBox 5">
            <a:extLst>
              <a:ext uri="{FF2B5EF4-FFF2-40B4-BE49-F238E27FC236}">
                <a16:creationId xmlns:a16="http://schemas.microsoft.com/office/drawing/2014/main" id="{EE6E4FB4-B584-4BF4-8CBF-942431CE9A55}"/>
              </a:ext>
            </a:extLst>
          </p:cNvPr>
          <p:cNvSpPr txBox="1"/>
          <p:nvPr userDrawn="1"/>
        </p:nvSpPr>
        <p:spPr>
          <a:xfrm>
            <a:off x="8523732" y="4870907"/>
            <a:ext cx="533400" cy="215444"/>
          </a:xfrm>
          <a:prstGeom prst="rect">
            <a:avLst/>
          </a:prstGeom>
          <a:noFill/>
        </p:spPr>
        <p:txBody>
          <a:bodyPr wrap="square" rtlCol="0">
            <a:spAutoFit/>
          </a:bodyPr>
          <a:lstStyle/>
          <a:p>
            <a:pPr algn="r"/>
            <a:fld id="{4D8D345C-D44F-4831-8A0A-D3871C85089B}" type="slidenum">
              <a:rPr lang="en-US" sz="800" smtClean="0">
                <a:solidFill>
                  <a:schemeClr val="bg2"/>
                </a:solidFill>
              </a:rPr>
              <a:pPr algn="r"/>
              <a:t>‹#›</a:t>
            </a:fld>
            <a:endParaRPr lang="en-US" sz="800" dirty="0">
              <a:solidFill>
                <a:schemeClr val="bg2"/>
              </a:solidFill>
            </a:endParaRPr>
          </a:p>
        </p:txBody>
      </p:sp>
    </p:spTree>
    <p:extLst>
      <p:ext uri="{BB962C8B-B14F-4D97-AF65-F5344CB8AC3E}">
        <p14:creationId xmlns:p14="http://schemas.microsoft.com/office/powerpoint/2010/main" val="296616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F80"/>
                </a:solidFill>
              </a:defRPr>
            </a:lvl1p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solidFill>
                  <a:srgbClr val="333333"/>
                </a:solidFill>
              </a:defRPr>
            </a:lvl1pPr>
            <a:lvl2pPr>
              <a:defRPr sz="2400">
                <a:solidFill>
                  <a:srgbClr val="333333"/>
                </a:solidFill>
              </a:defRPr>
            </a:lvl2pPr>
            <a:lvl3pPr>
              <a:defRPr sz="2000">
                <a:solidFill>
                  <a:srgbClr val="333333"/>
                </a:solidFill>
              </a:defRPr>
            </a:lvl3pPr>
            <a:lvl4pPr>
              <a:defRPr sz="1800">
                <a:solidFill>
                  <a:srgbClr val="333333"/>
                </a:solidFill>
              </a:defRPr>
            </a:lvl4pPr>
            <a:lvl5pPr>
              <a:defRPr sz="1800">
                <a:solidFill>
                  <a:srgbClr val="333333"/>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solidFill>
                  <a:srgbClr val="333333"/>
                </a:solidFill>
              </a:defRPr>
            </a:lvl1pPr>
            <a:lvl2pPr>
              <a:defRPr sz="2400">
                <a:solidFill>
                  <a:srgbClr val="333333"/>
                </a:solidFill>
              </a:defRPr>
            </a:lvl2pPr>
            <a:lvl3pPr>
              <a:defRPr sz="2000">
                <a:solidFill>
                  <a:srgbClr val="333333"/>
                </a:solidFill>
              </a:defRPr>
            </a:lvl3pPr>
            <a:lvl4pPr>
              <a:defRPr sz="1800">
                <a:solidFill>
                  <a:srgbClr val="333333"/>
                </a:solidFill>
              </a:defRPr>
            </a:lvl4pPr>
            <a:lvl5pPr>
              <a:defRPr sz="1800">
                <a:solidFill>
                  <a:srgbClr val="333333"/>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7EF242A7-3A9D-4851-BD96-4CF40B6324D8}"/>
              </a:ext>
            </a:extLst>
          </p:cNvPr>
          <p:cNvSpPr txBox="1"/>
          <p:nvPr userDrawn="1"/>
        </p:nvSpPr>
        <p:spPr>
          <a:xfrm>
            <a:off x="0" y="4840131"/>
            <a:ext cx="9144000" cy="246221"/>
          </a:xfrm>
          <a:prstGeom prst="rect">
            <a:avLst/>
          </a:prstGeom>
          <a:noFill/>
        </p:spPr>
        <p:txBody>
          <a:bodyPr wrap="square" rtlCol="0">
            <a:spAutoFit/>
          </a:bodyPr>
          <a:lstStyle/>
          <a:p>
            <a:pPr marL="0" marR="0" indent="0" algn="ctr" defTabSz="914420" rtl="0" eaLnBrk="0" fontAlgn="base" latinLnBrk="0" hangingPunct="0">
              <a:lnSpc>
                <a:spcPct val="100000"/>
              </a:lnSpc>
              <a:spcBef>
                <a:spcPct val="0"/>
              </a:spcBef>
              <a:spcAft>
                <a:spcPct val="0"/>
              </a:spcAft>
              <a:buClrTx/>
              <a:buSzTx/>
              <a:buFontTx/>
              <a:buNone/>
              <a:tabLst/>
              <a:defRPr/>
            </a:pPr>
            <a:r>
              <a:rPr lang="en-US" sz="1000" b="1" dirty="0">
                <a:solidFill>
                  <a:schemeClr val="bg1"/>
                </a:solidFill>
              </a:rPr>
              <a:t>PRE-DECISIONAL PLANNING PRODUCT</a:t>
            </a:r>
          </a:p>
        </p:txBody>
      </p:sp>
      <p:sp>
        <p:nvSpPr>
          <p:cNvPr id="6" name="TextBox 5">
            <a:extLst>
              <a:ext uri="{FF2B5EF4-FFF2-40B4-BE49-F238E27FC236}">
                <a16:creationId xmlns:a16="http://schemas.microsoft.com/office/drawing/2014/main" id="{EBF929AF-C094-4AE2-96E8-E86AAE436187}"/>
              </a:ext>
            </a:extLst>
          </p:cNvPr>
          <p:cNvSpPr txBox="1"/>
          <p:nvPr userDrawn="1"/>
        </p:nvSpPr>
        <p:spPr>
          <a:xfrm>
            <a:off x="8523732" y="4870907"/>
            <a:ext cx="533400" cy="215444"/>
          </a:xfrm>
          <a:prstGeom prst="rect">
            <a:avLst/>
          </a:prstGeom>
          <a:noFill/>
        </p:spPr>
        <p:txBody>
          <a:bodyPr wrap="square" rtlCol="0">
            <a:spAutoFit/>
          </a:bodyPr>
          <a:lstStyle/>
          <a:p>
            <a:pPr algn="r"/>
            <a:fld id="{4D8D345C-D44F-4831-8A0A-D3871C85089B}" type="slidenum">
              <a:rPr lang="en-US" sz="800" smtClean="0">
                <a:solidFill>
                  <a:schemeClr val="bg2"/>
                </a:solidFill>
              </a:rPr>
              <a:pPr algn="r"/>
              <a:t>‹#›</a:t>
            </a:fld>
            <a:endParaRPr lang="en-US" sz="800" dirty="0">
              <a:solidFill>
                <a:schemeClr val="bg2"/>
              </a:solidFill>
            </a:endParaRPr>
          </a:p>
        </p:txBody>
      </p:sp>
    </p:spTree>
    <p:extLst>
      <p:ext uri="{BB962C8B-B14F-4D97-AF65-F5344CB8AC3E}">
        <p14:creationId xmlns:p14="http://schemas.microsoft.com/office/powerpoint/2010/main" val="2256065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Content Placeholder 5"/>
          <p:cNvSpPr>
            <a:spLocks noGrp="1"/>
          </p:cNvSpPr>
          <p:nvPr>
            <p:ph sz="quarter" idx="4"/>
          </p:nvPr>
        </p:nvSpPr>
        <p:spPr>
          <a:xfrm>
            <a:off x="5867400" y="1276350"/>
            <a:ext cx="2514600" cy="2514600"/>
          </a:xfrm>
          <a:prstGeom prst="rect">
            <a:avLst/>
          </a:prstGeom>
        </p:spPr>
        <p:txBody>
          <a:bodyPr/>
          <a:lstStyle>
            <a:lvl1pPr marL="0" indent="0">
              <a:buNone/>
              <a:defRPr sz="2400">
                <a:solidFill>
                  <a:srgbClr val="333333"/>
                </a:solidFill>
              </a:defRPr>
            </a:lvl1pPr>
            <a:lvl2pPr>
              <a:defRPr sz="2000">
                <a:solidFill>
                  <a:srgbClr val="333333"/>
                </a:solidFill>
              </a:defRPr>
            </a:lvl2pPr>
            <a:lvl3pPr>
              <a:defRPr sz="1800">
                <a:solidFill>
                  <a:srgbClr val="333333"/>
                </a:solidFill>
              </a:defRPr>
            </a:lvl3pPr>
            <a:lvl4pPr>
              <a:defRPr sz="1600">
                <a:solidFill>
                  <a:srgbClr val="333333"/>
                </a:solidFill>
              </a:defRPr>
            </a:lvl4pPr>
            <a:lvl5pPr>
              <a:defRPr sz="1600">
                <a:solidFill>
                  <a:srgbClr val="333333"/>
                </a:solidFill>
              </a:defRPr>
            </a:lvl5pPr>
            <a:lvl6pPr>
              <a:defRPr sz="1600"/>
            </a:lvl6pPr>
            <a:lvl7pPr>
              <a:defRPr sz="1600"/>
            </a:lvl7pPr>
            <a:lvl8pPr>
              <a:defRPr sz="1600"/>
            </a:lvl8pPr>
            <a:lvl9pPr>
              <a:defRPr sz="1600"/>
            </a:lvl9pPr>
          </a:lstStyle>
          <a:p>
            <a:pPr lvl="0"/>
            <a:endParaRPr lang="en-US" dirty="0"/>
          </a:p>
        </p:txBody>
      </p:sp>
      <p:sp>
        <p:nvSpPr>
          <p:cNvPr id="2" name="Title 1"/>
          <p:cNvSpPr>
            <a:spLocks noGrp="1"/>
          </p:cNvSpPr>
          <p:nvPr>
            <p:ph type="title"/>
          </p:nvPr>
        </p:nvSpPr>
        <p:spPr>
          <a:xfrm>
            <a:off x="228601" y="361951"/>
            <a:ext cx="5638800" cy="1905000"/>
          </a:xfrm>
        </p:spPr>
        <p:txBody>
          <a:bodyPr/>
          <a:lstStyle/>
          <a:p>
            <a:r>
              <a:rPr lang="en-US"/>
              <a:t>Click to edit Master title style</a:t>
            </a:r>
          </a:p>
        </p:txBody>
      </p:sp>
      <p:sp>
        <p:nvSpPr>
          <p:cNvPr id="10" name="TextBox 9"/>
          <p:cNvSpPr txBox="1"/>
          <p:nvPr userDrawn="1"/>
        </p:nvSpPr>
        <p:spPr>
          <a:xfrm>
            <a:off x="0" y="4840131"/>
            <a:ext cx="9144000" cy="246221"/>
          </a:xfrm>
          <a:prstGeom prst="rect">
            <a:avLst/>
          </a:prstGeom>
          <a:noFill/>
        </p:spPr>
        <p:txBody>
          <a:bodyPr wrap="square" rtlCol="0">
            <a:spAutoFit/>
          </a:bodyPr>
          <a:lstStyle/>
          <a:p>
            <a:pPr marL="0" marR="0" indent="0" algn="ctr" defTabSz="914420" rtl="0" eaLnBrk="0" fontAlgn="base" latinLnBrk="0" hangingPunct="0">
              <a:lnSpc>
                <a:spcPct val="100000"/>
              </a:lnSpc>
              <a:spcBef>
                <a:spcPct val="0"/>
              </a:spcBef>
              <a:spcAft>
                <a:spcPct val="0"/>
              </a:spcAft>
              <a:buClrTx/>
              <a:buSzTx/>
              <a:buFontTx/>
              <a:buNone/>
              <a:tabLst/>
              <a:defRPr/>
            </a:pPr>
            <a:r>
              <a:rPr lang="en-US" sz="1000" b="1" dirty="0">
                <a:solidFill>
                  <a:schemeClr val="bg1"/>
                </a:solidFill>
              </a:rPr>
              <a:t>PRE-DECISIONAL PLANNING PRODUCT</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3638954"/>
            <a:ext cx="3429000" cy="1218796"/>
          </a:xfrm>
          <a:prstGeom prst="rect">
            <a:avLst/>
          </a:prstGeom>
        </p:spPr>
      </p:pic>
    </p:spTree>
    <p:extLst>
      <p:ext uri="{BB962C8B-B14F-4D97-AF65-F5344CB8AC3E}">
        <p14:creationId xmlns:p14="http://schemas.microsoft.com/office/powerpoint/2010/main" val="1862817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F80"/>
                </a:solidFill>
              </a:defRPr>
            </a:lvl1pPr>
          </a:lstStyle>
          <a:p>
            <a:r>
              <a:rPr lang="en-US" dirty="0"/>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lvl1pPr>
              <a:defRPr>
                <a:solidFill>
                  <a:srgbClr val="333333"/>
                </a:solidFill>
              </a:defRPr>
            </a:lvl1pPr>
            <a:lvl2pPr>
              <a:defRPr>
                <a:solidFill>
                  <a:srgbClr val="333333"/>
                </a:solidFill>
              </a:defRPr>
            </a:lvl2pPr>
            <a:lvl3pPr>
              <a:defRPr>
                <a:solidFill>
                  <a:srgbClr val="333333"/>
                </a:solidFill>
              </a:defRPr>
            </a:lvl3pPr>
            <a:lvl4pPr>
              <a:defRPr>
                <a:solidFill>
                  <a:srgbClr val="333333"/>
                </a:solidFill>
              </a:defRPr>
            </a:lvl4pPr>
            <a:lvl5pPr>
              <a:defRPr>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Box 4">
            <a:extLst>
              <a:ext uri="{FF2B5EF4-FFF2-40B4-BE49-F238E27FC236}">
                <a16:creationId xmlns:a16="http://schemas.microsoft.com/office/drawing/2014/main" id="{882185ED-5F2E-428E-85E4-E45945498551}"/>
              </a:ext>
            </a:extLst>
          </p:cNvPr>
          <p:cNvSpPr txBox="1"/>
          <p:nvPr userDrawn="1"/>
        </p:nvSpPr>
        <p:spPr>
          <a:xfrm>
            <a:off x="0" y="4840131"/>
            <a:ext cx="9144000" cy="246221"/>
          </a:xfrm>
          <a:prstGeom prst="rect">
            <a:avLst/>
          </a:prstGeom>
          <a:noFill/>
        </p:spPr>
        <p:txBody>
          <a:bodyPr wrap="square" rtlCol="0">
            <a:spAutoFit/>
          </a:bodyPr>
          <a:lstStyle/>
          <a:p>
            <a:pPr marL="0" marR="0" indent="0" algn="ctr" defTabSz="914420" rtl="0" eaLnBrk="0" fontAlgn="base" latinLnBrk="0" hangingPunct="0">
              <a:lnSpc>
                <a:spcPct val="100000"/>
              </a:lnSpc>
              <a:spcBef>
                <a:spcPct val="0"/>
              </a:spcBef>
              <a:spcAft>
                <a:spcPct val="0"/>
              </a:spcAft>
              <a:buClrTx/>
              <a:buSzTx/>
              <a:buFontTx/>
              <a:buNone/>
              <a:tabLst/>
              <a:defRPr/>
            </a:pPr>
            <a:r>
              <a:rPr lang="en-US" sz="1000" b="1" dirty="0">
                <a:solidFill>
                  <a:schemeClr val="bg1"/>
                </a:solidFill>
              </a:rPr>
              <a:t>PRE-DECISIONAL PLANNING PRODUCT</a:t>
            </a:r>
          </a:p>
        </p:txBody>
      </p:sp>
    </p:spTree>
    <p:extLst>
      <p:ext uri="{BB962C8B-B14F-4D97-AF65-F5344CB8AC3E}">
        <p14:creationId xmlns:p14="http://schemas.microsoft.com/office/powerpoint/2010/main" val="3785749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F80"/>
                </a:solidFill>
              </a:defRPr>
            </a:lvl1p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solidFill>
                  <a:srgbClr val="333333"/>
                </a:solidFill>
              </a:defRPr>
            </a:lvl1pPr>
            <a:lvl2pPr>
              <a:defRPr sz="2400">
                <a:solidFill>
                  <a:srgbClr val="333333"/>
                </a:solidFill>
              </a:defRPr>
            </a:lvl2pPr>
            <a:lvl3pPr>
              <a:defRPr sz="2000">
                <a:solidFill>
                  <a:srgbClr val="333333"/>
                </a:solidFill>
              </a:defRPr>
            </a:lvl3pPr>
            <a:lvl4pPr>
              <a:defRPr sz="1800">
                <a:solidFill>
                  <a:srgbClr val="333333"/>
                </a:solidFill>
              </a:defRPr>
            </a:lvl4pPr>
            <a:lvl5pPr>
              <a:defRPr sz="1800">
                <a:solidFill>
                  <a:srgbClr val="333333"/>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solidFill>
                  <a:srgbClr val="333333"/>
                </a:solidFill>
              </a:defRPr>
            </a:lvl1pPr>
            <a:lvl2pPr>
              <a:defRPr sz="2400">
                <a:solidFill>
                  <a:srgbClr val="333333"/>
                </a:solidFill>
              </a:defRPr>
            </a:lvl2pPr>
            <a:lvl3pPr>
              <a:defRPr sz="2000">
                <a:solidFill>
                  <a:srgbClr val="333333"/>
                </a:solidFill>
              </a:defRPr>
            </a:lvl3pPr>
            <a:lvl4pPr>
              <a:defRPr sz="1800">
                <a:solidFill>
                  <a:srgbClr val="333333"/>
                </a:solidFill>
              </a:defRPr>
            </a:lvl4pPr>
            <a:lvl5pPr>
              <a:defRPr sz="1800">
                <a:solidFill>
                  <a:srgbClr val="333333"/>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7EF242A7-3A9D-4851-BD96-4CF40B6324D8}"/>
              </a:ext>
            </a:extLst>
          </p:cNvPr>
          <p:cNvSpPr txBox="1"/>
          <p:nvPr userDrawn="1"/>
        </p:nvSpPr>
        <p:spPr>
          <a:xfrm>
            <a:off x="0" y="4840131"/>
            <a:ext cx="9144000" cy="246221"/>
          </a:xfrm>
          <a:prstGeom prst="rect">
            <a:avLst/>
          </a:prstGeom>
          <a:noFill/>
        </p:spPr>
        <p:txBody>
          <a:bodyPr wrap="square" rtlCol="0">
            <a:spAutoFit/>
          </a:bodyPr>
          <a:lstStyle/>
          <a:p>
            <a:pPr marL="0" marR="0" indent="0" algn="ctr" defTabSz="914420" rtl="0" eaLnBrk="0" fontAlgn="base" latinLnBrk="0" hangingPunct="0">
              <a:lnSpc>
                <a:spcPct val="100000"/>
              </a:lnSpc>
              <a:spcBef>
                <a:spcPct val="0"/>
              </a:spcBef>
              <a:spcAft>
                <a:spcPct val="0"/>
              </a:spcAft>
              <a:buClrTx/>
              <a:buSzTx/>
              <a:buFontTx/>
              <a:buNone/>
              <a:tabLst/>
              <a:defRPr/>
            </a:pPr>
            <a:r>
              <a:rPr lang="en-US" sz="1000" b="1" dirty="0">
                <a:solidFill>
                  <a:schemeClr val="bg1"/>
                </a:solidFill>
              </a:rPr>
              <a:t>PRE-DECISIONAL PLANNING PRODUCT</a:t>
            </a:r>
          </a:p>
        </p:txBody>
      </p:sp>
    </p:spTree>
    <p:extLst>
      <p:ext uri="{BB962C8B-B14F-4D97-AF65-F5344CB8AC3E}">
        <p14:creationId xmlns:p14="http://schemas.microsoft.com/office/powerpoint/2010/main" val="382326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A0995-519C-4B00-9EBB-D8ED3D3F0536}" type="datetimeFigureOut">
              <a:rPr lang="en-US" smtClean="0"/>
              <a:t>7/13/2023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24FC03-9427-41F3-8DB8-C210FE98C596}" type="slidenum">
              <a:rPr lang="en-US" smtClean="0"/>
              <a:t>‹#›</a:t>
            </a:fld>
            <a:endParaRPr lang="en-US"/>
          </a:p>
        </p:txBody>
      </p:sp>
    </p:spTree>
    <p:extLst>
      <p:ext uri="{BB962C8B-B14F-4D97-AF65-F5344CB8AC3E}">
        <p14:creationId xmlns:p14="http://schemas.microsoft.com/office/powerpoint/2010/main" val="1111701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Content Placeholder 5"/>
          <p:cNvSpPr>
            <a:spLocks noGrp="1"/>
          </p:cNvSpPr>
          <p:nvPr>
            <p:ph sz="quarter" idx="4"/>
          </p:nvPr>
        </p:nvSpPr>
        <p:spPr>
          <a:xfrm>
            <a:off x="5867400" y="1276350"/>
            <a:ext cx="2514600" cy="2514600"/>
          </a:xfrm>
          <a:prstGeom prst="rect">
            <a:avLst/>
          </a:prstGeom>
        </p:spPr>
        <p:txBody>
          <a:bodyPr/>
          <a:lstStyle>
            <a:lvl1pPr marL="0" indent="0">
              <a:buNone/>
              <a:defRPr sz="2400">
                <a:solidFill>
                  <a:srgbClr val="333333"/>
                </a:solidFill>
              </a:defRPr>
            </a:lvl1pPr>
            <a:lvl2pPr>
              <a:defRPr sz="2000">
                <a:solidFill>
                  <a:srgbClr val="333333"/>
                </a:solidFill>
              </a:defRPr>
            </a:lvl2pPr>
            <a:lvl3pPr>
              <a:defRPr sz="1800">
                <a:solidFill>
                  <a:srgbClr val="333333"/>
                </a:solidFill>
              </a:defRPr>
            </a:lvl3pPr>
            <a:lvl4pPr>
              <a:defRPr sz="1600">
                <a:solidFill>
                  <a:srgbClr val="333333"/>
                </a:solidFill>
              </a:defRPr>
            </a:lvl4pPr>
            <a:lvl5pPr>
              <a:defRPr sz="1600">
                <a:solidFill>
                  <a:srgbClr val="333333"/>
                </a:solidFill>
              </a:defRPr>
            </a:lvl5pPr>
            <a:lvl6pPr>
              <a:defRPr sz="1600"/>
            </a:lvl6pPr>
            <a:lvl7pPr>
              <a:defRPr sz="1600"/>
            </a:lvl7pPr>
            <a:lvl8pPr>
              <a:defRPr sz="1600"/>
            </a:lvl8pPr>
            <a:lvl9pPr>
              <a:defRPr sz="1600"/>
            </a:lvl9pPr>
          </a:lstStyle>
          <a:p>
            <a:pPr lvl="0"/>
            <a:endParaRPr lang="en-US" dirty="0"/>
          </a:p>
        </p:txBody>
      </p:sp>
      <p:sp>
        <p:nvSpPr>
          <p:cNvPr id="2" name="Title 1"/>
          <p:cNvSpPr>
            <a:spLocks noGrp="1"/>
          </p:cNvSpPr>
          <p:nvPr>
            <p:ph type="title"/>
          </p:nvPr>
        </p:nvSpPr>
        <p:spPr>
          <a:xfrm>
            <a:off x="228601" y="361951"/>
            <a:ext cx="5638800" cy="1905000"/>
          </a:xfrm>
        </p:spPr>
        <p:txBody>
          <a:bodyPr/>
          <a:lstStyle/>
          <a:p>
            <a:r>
              <a:rPr lang="en-US"/>
              <a:t>Click to edit Master title style</a:t>
            </a:r>
          </a:p>
        </p:txBody>
      </p:sp>
      <p:sp>
        <p:nvSpPr>
          <p:cNvPr id="10" name="TextBox 9"/>
          <p:cNvSpPr txBox="1"/>
          <p:nvPr userDrawn="1"/>
        </p:nvSpPr>
        <p:spPr>
          <a:xfrm>
            <a:off x="0" y="4840131"/>
            <a:ext cx="9144000" cy="246221"/>
          </a:xfrm>
          <a:prstGeom prst="rect">
            <a:avLst/>
          </a:prstGeom>
          <a:noFill/>
        </p:spPr>
        <p:txBody>
          <a:bodyPr wrap="square" rtlCol="0">
            <a:spAutoFit/>
          </a:bodyPr>
          <a:lstStyle/>
          <a:p>
            <a:pPr marL="0" marR="0" indent="0" algn="ctr" defTabSz="914397" rtl="0" eaLnBrk="0" fontAlgn="base" latinLnBrk="0" hangingPunct="0">
              <a:lnSpc>
                <a:spcPct val="100000"/>
              </a:lnSpc>
              <a:spcBef>
                <a:spcPct val="0"/>
              </a:spcBef>
              <a:spcAft>
                <a:spcPct val="0"/>
              </a:spcAft>
              <a:buClrTx/>
              <a:buSzTx/>
              <a:buFontTx/>
              <a:buNone/>
              <a:tabLst/>
              <a:defRPr/>
            </a:pPr>
            <a:r>
              <a:rPr lang="en-US" sz="1000" b="1" dirty="0">
                <a:solidFill>
                  <a:schemeClr val="bg1"/>
                </a:solidFill>
              </a:rPr>
              <a:t>PRE-DECISIONAL PLANNING PRODUCT</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3638955"/>
            <a:ext cx="3429000" cy="1218796"/>
          </a:xfrm>
          <a:prstGeom prst="rect">
            <a:avLst/>
          </a:prstGeom>
        </p:spPr>
      </p:pic>
    </p:spTree>
    <p:extLst>
      <p:ext uri="{BB962C8B-B14F-4D97-AF65-F5344CB8AC3E}">
        <p14:creationId xmlns:p14="http://schemas.microsoft.com/office/powerpoint/2010/main" val="237490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F80"/>
                </a:solidFill>
              </a:defRPr>
            </a:lvl1pPr>
          </a:lstStyle>
          <a:p>
            <a:r>
              <a:rPr lang="en-US" dirty="0"/>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lvl1pPr>
              <a:defRPr>
                <a:solidFill>
                  <a:srgbClr val="333333"/>
                </a:solidFill>
              </a:defRPr>
            </a:lvl1pPr>
            <a:lvl2pPr>
              <a:defRPr>
                <a:solidFill>
                  <a:srgbClr val="333333"/>
                </a:solidFill>
              </a:defRPr>
            </a:lvl2pPr>
            <a:lvl3pPr>
              <a:defRPr>
                <a:solidFill>
                  <a:srgbClr val="333333"/>
                </a:solidFill>
              </a:defRPr>
            </a:lvl3pPr>
            <a:lvl4pPr>
              <a:defRPr>
                <a:solidFill>
                  <a:srgbClr val="333333"/>
                </a:solidFill>
              </a:defRPr>
            </a:lvl4pPr>
            <a:lvl5pPr>
              <a:defRPr>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Box 4">
            <a:extLst>
              <a:ext uri="{FF2B5EF4-FFF2-40B4-BE49-F238E27FC236}">
                <a16:creationId xmlns:a16="http://schemas.microsoft.com/office/drawing/2014/main" id="{882185ED-5F2E-428E-85E4-E45945498551}"/>
              </a:ext>
            </a:extLst>
          </p:cNvPr>
          <p:cNvSpPr txBox="1"/>
          <p:nvPr userDrawn="1"/>
        </p:nvSpPr>
        <p:spPr>
          <a:xfrm>
            <a:off x="0" y="4840131"/>
            <a:ext cx="9144000" cy="246221"/>
          </a:xfrm>
          <a:prstGeom prst="rect">
            <a:avLst/>
          </a:prstGeom>
          <a:noFill/>
        </p:spPr>
        <p:txBody>
          <a:bodyPr wrap="square" rtlCol="0">
            <a:spAutoFit/>
          </a:bodyPr>
          <a:lstStyle/>
          <a:p>
            <a:pPr marL="0" marR="0" indent="0" algn="ctr" defTabSz="914397" rtl="0" eaLnBrk="0" fontAlgn="base" latinLnBrk="0" hangingPunct="0">
              <a:lnSpc>
                <a:spcPct val="100000"/>
              </a:lnSpc>
              <a:spcBef>
                <a:spcPct val="0"/>
              </a:spcBef>
              <a:spcAft>
                <a:spcPct val="0"/>
              </a:spcAft>
              <a:buClrTx/>
              <a:buSzTx/>
              <a:buFontTx/>
              <a:buNone/>
              <a:tabLst/>
              <a:defRPr/>
            </a:pPr>
            <a:r>
              <a:rPr lang="en-US" sz="1000" b="1" dirty="0">
                <a:solidFill>
                  <a:schemeClr val="bg1"/>
                </a:solidFill>
              </a:rPr>
              <a:t>PRE-DECISIONAL PLANNING PRODUCT</a:t>
            </a:r>
          </a:p>
        </p:txBody>
      </p:sp>
    </p:spTree>
    <p:extLst>
      <p:ext uri="{BB962C8B-B14F-4D97-AF65-F5344CB8AC3E}">
        <p14:creationId xmlns:p14="http://schemas.microsoft.com/office/powerpoint/2010/main" val="28807583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3.png"/><Relationship Id="rId5" Type="http://schemas.openxmlformats.org/officeDocument/2006/relationships/theme" Target="../theme/theme3.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bwMode="auto">
          <a:xfrm>
            <a:off x="315915" y="0"/>
            <a:ext cx="7469187" cy="788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47463" name="Rectangle 7"/>
          <p:cNvSpPr>
            <a:spLocks noChangeArrowheads="1"/>
          </p:cNvSpPr>
          <p:nvPr/>
        </p:nvSpPr>
        <p:spPr bwMode="black">
          <a:xfrm>
            <a:off x="5791200" y="4800600"/>
            <a:ext cx="3505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100" dirty="0">
                <a:solidFill>
                  <a:srgbClr val="FFFFFF"/>
                </a:solidFill>
              </a:rPr>
              <a:t>Presenter’s Name          June 17, 2003</a:t>
            </a:r>
          </a:p>
        </p:txBody>
      </p:sp>
      <p:pic>
        <p:nvPicPr>
          <p:cNvPr id="2" name="Picture 1"/>
          <p:cNvPicPr>
            <a:picLocks noChangeAspect="1"/>
          </p:cNvPicPr>
          <p:nvPr userDrawn="1"/>
        </p:nvPicPr>
        <p:blipFill rotWithShape="1">
          <a:blip r:embed="rId5" cstate="email">
            <a:extLst>
              <a:ext uri="{28A0092B-C50C-407E-A947-70E740481C1C}">
                <a14:useLocalDpi xmlns:a14="http://schemas.microsoft.com/office/drawing/2010/main"/>
              </a:ext>
            </a:extLst>
          </a:blip>
          <a:srcRect/>
          <a:stretch/>
        </p:blipFill>
        <p:spPr>
          <a:xfrm>
            <a:off x="147183" y="4775041"/>
            <a:ext cx="538619" cy="322177"/>
          </a:xfrm>
          <a:prstGeom prst="rect">
            <a:avLst/>
          </a:prstGeom>
        </p:spPr>
      </p:pic>
    </p:spTree>
    <p:extLst>
      <p:ext uri="{BB962C8B-B14F-4D97-AF65-F5344CB8AC3E}">
        <p14:creationId xmlns:p14="http://schemas.microsoft.com/office/powerpoint/2010/main" val="560274808"/>
      </p:ext>
    </p:extLst>
  </p:cSld>
  <p:clrMap bg1="dk2" tx1="lt1" bg2="dk1" tx2="lt2" accent1="accent1" accent2="accent2" accent3="accent3" accent4="accent4" accent5="accent5" accent6="accent6" hlink="hlink" folHlink="folHlink"/>
  <p:sldLayoutIdLst>
    <p:sldLayoutId id="2147483664" r:id="rId1"/>
    <p:sldLayoutId id="2147483665" r:id="rId2"/>
    <p:sldLayoutId id="2147483667" r:id="rId3"/>
  </p:sldLayoutIdLst>
  <p:hf hdr="0" ftr="0" dt="0"/>
  <p:txStyles>
    <p:titleStyle>
      <a:lvl1pPr algn="l" rtl="0" eaLnBrk="1" fontAlgn="base" hangingPunct="1">
        <a:spcBef>
          <a:spcPct val="0"/>
        </a:spcBef>
        <a:spcAft>
          <a:spcPct val="0"/>
        </a:spcAft>
        <a:defRPr sz="4200">
          <a:solidFill>
            <a:srgbClr val="002F80"/>
          </a:solidFill>
          <a:latin typeface="+mj-lt"/>
          <a:ea typeface="+mj-ea"/>
          <a:cs typeface="+mj-cs"/>
        </a:defRPr>
      </a:lvl1pPr>
      <a:lvl2pPr algn="l" rtl="0" eaLnBrk="1" fontAlgn="base" hangingPunct="1">
        <a:spcBef>
          <a:spcPct val="0"/>
        </a:spcBef>
        <a:spcAft>
          <a:spcPct val="0"/>
        </a:spcAft>
        <a:defRPr sz="4200">
          <a:solidFill>
            <a:srgbClr val="000063"/>
          </a:solidFill>
          <a:latin typeface="Times New Roman" charset="0"/>
        </a:defRPr>
      </a:lvl2pPr>
      <a:lvl3pPr algn="l" rtl="0" eaLnBrk="1" fontAlgn="base" hangingPunct="1">
        <a:spcBef>
          <a:spcPct val="0"/>
        </a:spcBef>
        <a:spcAft>
          <a:spcPct val="0"/>
        </a:spcAft>
        <a:defRPr sz="4200">
          <a:solidFill>
            <a:srgbClr val="000063"/>
          </a:solidFill>
          <a:latin typeface="Times New Roman" charset="0"/>
        </a:defRPr>
      </a:lvl3pPr>
      <a:lvl4pPr algn="l" rtl="0" eaLnBrk="1" fontAlgn="base" hangingPunct="1">
        <a:spcBef>
          <a:spcPct val="0"/>
        </a:spcBef>
        <a:spcAft>
          <a:spcPct val="0"/>
        </a:spcAft>
        <a:defRPr sz="4200">
          <a:solidFill>
            <a:srgbClr val="000063"/>
          </a:solidFill>
          <a:latin typeface="Times New Roman" charset="0"/>
        </a:defRPr>
      </a:lvl4pPr>
      <a:lvl5pPr algn="l" rtl="0" eaLnBrk="1" fontAlgn="base" hangingPunct="1">
        <a:spcBef>
          <a:spcPct val="0"/>
        </a:spcBef>
        <a:spcAft>
          <a:spcPct val="0"/>
        </a:spcAft>
        <a:defRPr sz="4200">
          <a:solidFill>
            <a:srgbClr val="000063"/>
          </a:solidFill>
          <a:latin typeface="Times New Roman" charset="0"/>
        </a:defRPr>
      </a:lvl5pPr>
      <a:lvl6pPr marL="457211" algn="l" rtl="0" eaLnBrk="1" fontAlgn="base" hangingPunct="1">
        <a:spcBef>
          <a:spcPct val="0"/>
        </a:spcBef>
        <a:spcAft>
          <a:spcPct val="0"/>
        </a:spcAft>
        <a:defRPr sz="4200">
          <a:solidFill>
            <a:srgbClr val="000063"/>
          </a:solidFill>
          <a:latin typeface="Times New Roman" charset="0"/>
        </a:defRPr>
      </a:lvl6pPr>
      <a:lvl7pPr marL="914420" algn="l" rtl="0" eaLnBrk="1" fontAlgn="base" hangingPunct="1">
        <a:spcBef>
          <a:spcPct val="0"/>
        </a:spcBef>
        <a:spcAft>
          <a:spcPct val="0"/>
        </a:spcAft>
        <a:defRPr sz="4200">
          <a:solidFill>
            <a:srgbClr val="000063"/>
          </a:solidFill>
          <a:latin typeface="Times New Roman" charset="0"/>
        </a:defRPr>
      </a:lvl7pPr>
      <a:lvl8pPr marL="1371631" algn="l" rtl="0" eaLnBrk="1" fontAlgn="base" hangingPunct="1">
        <a:spcBef>
          <a:spcPct val="0"/>
        </a:spcBef>
        <a:spcAft>
          <a:spcPct val="0"/>
        </a:spcAft>
        <a:defRPr sz="4200">
          <a:solidFill>
            <a:srgbClr val="000063"/>
          </a:solidFill>
          <a:latin typeface="Times New Roman" charset="0"/>
        </a:defRPr>
      </a:lvl8pPr>
      <a:lvl9pPr marL="1828841" algn="l" rtl="0" eaLnBrk="1" fontAlgn="base" hangingPunct="1">
        <a:spcBef>
          <a:spcPct val="0"/>
        </a:spcBef>
        <a:spcAft>
          <a:spcPct val="0"/>
        </a:spcAft>
        <a:defRPr sz="4200">
          <a:solidFill>
            <a:srgbClr val="000063"/>
          </a:solidFill>
          <a:latin typeface="Times New Roman" charset="0"/>
        </a:defRPr>
      </a:lvl9pPr>
    </p:titleStyle>
    <p:bodyStyle>
      <a:lvl1pPr marL="233368" indent="-233368" algn="l" rtl="0" eaLnBrk="1" fontAlgn="base" hangingPunct="1">
        <a:spcBef>
          <a:spcPct val="60000"/>
        </a:spcBef>
        <a:spcAft>
          <a:spcPct val="0"/>
        </a:spcAft>
        <a:buClr>
          <a:srgbClr val="B0B1B3"/>
        </a:buClr>
        <a:buFont typeface="Wingdings" pitchFamily="2" charset="2"/>
        <a:buChar char="§"/>
        <a:defRPr sz="2200">
          <a:solidFill>
            <a:srgbClr val="EFF7FF"/>
          </a:solidFill>
          <a:latin typeface="+mn-lt"/>
          <a:ea typeface="+mn-ea"/>
          <a:cs typeface="+mn-cs"/>
        </a:defRPr>
      </a:lvl1pPr>
      <a:lvl2pPr marL="571513" indent="-223843" algn="l" rtl="0" eaLnBrk="1" fontAlgn="base" hangingPunct="1">
        <a:spcBef>
          <a:spcPct val="30000"/>
        </a:spcBef>
        <a:spcAft>
          <a:spcPct val="0"/>
        </a:spcAft>
        <a:buClr>
          <a:srgbClr val="B0B1B3"/>
        </a:buClr>
        <a:buFont typeface="Wingdings" pitchFamily="2" charset="2"/>
        <a:buChar char="§"/>
        <a:defRPr sz="1700">
          <a:solidFill>
            <a:srgbClr val="EFF7FF"/>
          </a:solidFill>
          <a:latin typeface="+mn-lt"/>
        </a:defRPr>
      </a:lvl2pPr>
      <a:lvl3pPr marL="909658"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3pPr>
      <a:lvl4pPr marL="1258917" indent="-231781" algn="l" rtl="0" eaLnBrk="1" fontAlgn="base" hangingPunct="1">
        <a:spcBef>
          <a:spcPct val="30000"/>
        </a:spcBef>
        <a:spcAft>
          <a:spcPct val="0"/>
        </a:spcAft>
        <a:buClr>
          <a:srgbClr val="B0B1B3"/>
        </a:buClr>
        <a:buFont typeface="Wingdings" pitchFamily="2" charset="2"/>
        <a:buChar char="§"/>
        <a:defRPr sz="1700">
          <a:solidFill>
            <a:srgbClr val="EFF7FF"/>
          </a:solidFill>
          <a:latin typeface="+mn-lt"/>
        </a:defRPr>
      </a:lvl4pPr>
      <a:lvl5pPr marL="1598649"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5pPr>
      <a:lvl6pPr marL="2055859"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69"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79"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90"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p:bodyStyle>
    <p:otherStyle>
      <a:defPPr>
        <a:defRPr lang="en-US"/>
      </a:defPPr>
      <a:lvl1pPr marL="0" algn="l" defTabSz="914420" rtl="0" eaLnBrk="1" latinLnBrk="0" hangingPunct="1">
        <a:defRPr sz="1800" kern="1200">
          <a:solidFill>
            <a:schemeClr val="tx1"/>
          </a:solidFill>
          <a:latin typeface="+mn-lt"/>
          <a:ea typeface="+mn-ea"/>
          <a:cs typeface="+mn-cs"/>
        </a:defRPr>
      </a:lvl1pPr>
      <a:lvl2pPr marL="457211" algn="l" defTabSz="914420" rtl="0" eaLnBrk="1" latinLnBrk="0" hangingPunct="1">
        <a:defRPr sz="1800" kern="1200">
          <a:solidFill>
            <a:schemeClr val="tx1"/>
          </a:solidFill>
          <a:latin typeface="+mn-lt"/>
          <a:ea typeface="+mn-ea"/>
          <a:cs typeface="+mn-cs"/>
        </a:defRPr>
      </a:lvl2pPr>
      <a:lvl3pPr marL="914420" algn="l" defTabSz="914420" rtl="0" eaLnBrk="1" latinLnBrk="0" hangingPunct="1">
        <a:defRPr sz="1800" kern="1200">
          <a:solidFill>
            <a:schemeClr val="tx1"/>
          </a:solidFill>
          <a:latin typeface="+mn-lt"/>
          <a:ea typeface="+mn-ea"/>
          <a:cs typeface="+mn-cs"/>
        </a:defRPr>
      </a:lvl3pPr>
      <a:lvl4pPr marL="1371631" algn="l" defTabSz="914420" rtl="0" eaLnBrk="1" latinLnBrk="0" hangingPunct="1">
        <a:defRPr sz="1800" kern="1200">
          <a:solidFill>
            <a:schemeClr val="tx1"/>
          </a:solidFill>
          <a:latin typeface="+mn-lt"/>
          <a:ea typeface="+mn-ea"/>
          <a:cs typeface="+mn-cs"/>
        </a:defRPr>
      </a:lvl4pPr>
      <a:lvl5pPr marL="1828841" algn="l" defTabSz="914420" rtl="0" eaLnBrk="1" latinLnBrk="0" hangingPunct="1">
        <a:defRPr sz="1800" kern="1200">
          <a:solidFill>
            <a:schemeClr val="tx1"/>
          </a:solidFill>
          <a:latin typeface="+mn-lt"/>
          <a:ea typeface="+mn-ea"/>
          <a:cs typeface="+mn-cs"/>
        </a:defRPr>
      </a:lvl5pPr>
      <a:lvl6pPr marL="2286052" algn="l" defTabSz="914420" rtl="0" eaLnBrk="1" latinLnBrk="0" hangingPunct="1">
        <a:defRPr sz="1800" kern="1200">
          <a:solidFill>
            <a:schemeClr val="tx1"/>
          </a:solidFill>
          <a:latin typeface="+mn-lt"/>
          <a:ea typeface="+mn-ea"/>
          <a:cs typeface="+mn-cs"/>
        </a:defRPr>
      </a:lvl6pPr>
      <a:lvl7pPr marL="2743261" algn="l" defTabSz="914420" rtl="0" eaLnBrk="1" latinLnBrk="0" hangingPunct="1">
        <a:defRPr sz="1800" kern="1200">
          <a:solidFill>
            <a:schemeClr val="tx1"/>
          </a:solidFill>
          <a:latin typeface="+mn-lt"/>
          <a:ea typeface="+mn-ea"/>
          <a:cs typeface="+mn-cs"/>
        </a:defRPr>
      </a:lvl7pPr>
      <a:lvl8pPr marL="3200472" algn="l" defTabSz="914420" rtl="0" eaLnBrk="1" latinLnBrk="0" hangingPunct="1">
        <a:defRPr sz="1800" kern="1200">
          <a:solidFill>
            <a:schemeClr val="tx1"/>
          </a:solidFill>
          <a:latin typeface="+mn-lt"/>
          <a:ea typeface="+mn-ea"/>
          <a:cs typeface="+mn-cs"/>
        </a:defRPr>
      </a:lvl8pPr>
      <a:lvl9pPr marL="3657683" algn="l" defTabSz="91442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bwMode="auto">
          <a:xfrm>
            <a:off x="315915" y="0"/>
            <a:ext cx="7469187" cy="788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47463" name="Rectangle 7"/>
          <p:cNvSpPr>
            <a:spLocks noChangeArrowheads="1"/>
          </p:cNvSpPr>
          <p:nvPr/>
        </p:nvSpPr>
        <p:spPr bwMode="black">
          <a:xfrm>
            <a:off x="5791200" y="4800600"/>
            <a:ext cx="3505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100" dirty="0">
                <a:solidFill>
                  <a:srgbClr val="FFFFFF"/>
                </a:solidFill>
              </a:rPr>
              <a:t>Presenter’s Name          June 17, 2003</a:t>
            </a:r>
          </a:p>
        </p:txBody>
      </p:sp>
      <p:pic>
        <p:nvPicPr>
          <p:cNvPr id="5" name="Picture 4">
            <a:extLst>
              <a:ext uri="{FF2B5EF4-FFF2-40B4-BE49-F238E27FC236}">
                <a16:creationId xmlns:a16="http://schemas.microsoft.com/office/drawing/2014/main" id="{6DD61BDD-C04E-429A-A0BC-B3100CC25D7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200" y="4870906"/>
            <a:ext cx="944930" cy="215444"/>
          </a:xfrm>
          <a:prstGeom prst="rect">
            <a:avLst/>
          </a:prstGeom>
        </p:spPr>
      </p:pic>
      <p:sp>
        <p:nvSpPr>
          <p:cNvPr id="3" name="TextBox 2">
            <a:extLst>
              <a:ext uri="{FF2B5EF4-FFF2-40B4-BE49-F238E27FC236}">
                <a16:creationId xmlns:a16="http://schemas.microsoft.com/office/drawing/2014/main" id="{4F1B376F-239A-44AF-A493-D36397243B38}"/>
              </a:ext>
            </a:extLst>
          </p:cNvPr>
          <p:cNvSpPr txBox="1"/>
          <p:nvPr userDrawn="1"/>
        </p:nvSpPr>
        <p:spPr>
          <a:xfrm>
            <a:off x="8523732" y="4870906"/>
            <a:ext cx="533400" cy="215444"/>
          </a:xfrm>
          <a:prstGeom prst="rect">
            <a:avLst/>
          </a:prstGeom>
          <a:noFill/>
        </p:spPr>
        <p:txBody>
          <a:bodyPr wrap="square" rtlCol="0">
            <a:spAutoFit/>
          </a:bodyPr>
          <a:lstStyle/>
          <a:p>
            <a:pPr algn="r"/>
            <a:fld id="{4D8D345C-D44F-4831-8A0A-D3871C85089B}" type="slidenum">
              <a:rPr lang="en-US" sz="800" smtClean="0">
                <a:solidFill>
                  <a:schemeClr val="bg2"/>
                </a:solidFill>
              </a:rPr>
              <a:pPr algn="r"/>
              <a:t>‹#›</a:t>
            </a:fld>
            <a:endParaRPr lang="en-US" sz="800" dirty="0">
              <a:solidFill>
                <a:schemeClr val="bg2"/>
              </a:solidFill>
            </a:endParaRPr>
          </a:p>
        </p:txBody>
      </p:sp>
    </p:spTree>
    <p:extLst>
      <p:ext uri="{BB962C8B-B14F-4D97-AF65-F5344CB8AC3E}">
        <p14:creationId xmlns:p14="http://schemas.microsoft.com/office/powerpoint/2010/main" val="25082330"/>
      </p:ext>
    </p:extLst>
  </p:cSld>
  <p:clrMap bg1="dk2" tx1="lt1" bg2="dk1"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hf hdr="0" ftr="0" dt="0"/>
  <p:txStyles>
    <p:titleStyle>
      <a:lvl1pPr algn="l" rtl="0" eaLnBrk="1" fontAlgn="base" hangingPunct="1">
        <a:spcBef>
          <a:spcPct val="0"/>
        </a:spcBef>
        <a:spcAft>
          <a:spcPct val="0"/>
        </a:spcAft>
        <a:defRPr sz="4200">
          <a:solidFill>
            <a:srgbClr val="002F80"/>
          </a:solidFill>
          <a:latin typeface="+mj-lt"/>
          <a:ea typeface="+mj-ea"/>
          <a:cs typeface="+mj-cs"/>
        </a:defRPr>
      </a:lvl1pPr>
      <a:lvl2pPr algn="l" rtl="0" eaLnBrk="1" fontAlgn="base" hangingPunct="1">
        <a:spcBef>
          <a:spcPct val="0"/>
        </a:spcBef>
        <a:spcAft>
          <a:spcPct val="0"/>
        </a:spcAft>
        <a:defRPr sz="4200">
          <a:solidFill>
            <a:srgbClr val="000063"/>
          </a:solidFill>
          <a:latin typeface="Times New Roman" charset="0"/>
        </a:defRPr>
      </a:lvl2pPr>
      <a:lvl3pPr algn="l" rtl="0" eaLnBrk="1" fontAlgn="base" hangingPunct="1">
        <a:spcBef>
          <a:spcPct val="0"/>
        </a:spcBef>
        <a:spcAft>
          <a:spcPct val="0"/>
        </a:spcAft>
        <a:defRPr sz="4200">
          <a:solidFill>
            <a:srgbClr val="000063"/>
          </a:solidFill>
          <a:latin typeface="Times New Roman" charset="0"/>
        </a:defRPr>
      </a:lvl3pPr>
      <a:lvl4pPr algn="l" rtl="0" eaLnBrk="1" fontAlgn="base" hangingPunct="1">
        <a:spcBef>
          <a:spcPct val="0"/>
        </a:spcBef>
        <a:spcAft>
          <a:spcPct val="0"/>
        </a:spcAft>
        <a:defRPr sz="4200">
          <a:solidFill>
            <a:srgbClr val="000063"/>
          </a:solidFill>
          <a:latin typeface="Times New Roman" charset="0"/>
        </a:defRPr>
      </a:lvl4pPr>
      <a:lvl5pPr algn="l" rtl="0" eaLnBrk="1" fontAlgn="base" hangingPunct="1">
        <a:spcBef>
          <a:spcPct val="0"/>
        </a:spcBef>
        <a:spcAft>
          <a:spcPct val="0"/>
        </a:spcAft>
        <a:defRPr sz="4200">
          <a:solidFill>
            <a:srgbClr val="000063"/>
          </a:solidFill>
          <a:latin typeface="Times New Roman" charset="0"/>
        </a:defRPr>
      </a:lvl5pPr>
      <a:lvl6pPr marL="457211" algn="l" rtl="0" eaLnBrk="1" fontAlgn="base" hangingPunct="1">
        <a:spcBef>
          <a:spcPct val="0"/>
        </a:spcBef>
        <a:spcAft>
          <a:spcPct val="0"/>
        </a:spcAft>
        <a:defRPr sz="4200">
          <a:solidFill>
            <a:srgbClr val="000063"/>
          </a:solidFill>
          <a:latin typeface="Times New Roman" charset="0"/>
        </a:defRPr>
      </a:lvl6pPr>
      <a:lvl7pPr marL="914420" algn="l" rtl="0" eaLnBrk="1" fontAlgn="base" hangingPunct="1">
        <a:spcBef>
          <a:spcPct val="0"/>
        </a:spcBef>
        <a:spcAft>
          <a:spcPct val="0"/>
        </a:spcAft>
        <a:defRPr sz="4200">
          <a:solidFill>
            <a:srgbClr val="000063"/>
          </a:solidFill>
          <a:latin typeface="Times New Roman" charset="0"/>
        </a:defRPr>
      </a:lvl7pPr>
      <a:lvl8pPr marL="1371631" algn="l" rtl="0" eaLnBrk="1" fontAlgn="base" hangingPunct="1">
        <a:spcBef>
          <a:spcPct val="0"/>
        </a:spcBef>
        <a:spcAft>
          <a:spcPct val="0"/>
        </a:spcAft>
        <a:defRPr sz="4200">
          <a:solidFill>
            <a:srgbClr val="000063"/>
          </a:solidFill>
          <a:latin typeface="Times New Roman" charset="0"/>
        </a:defRPr>
      </a:lvl8pPr>
      <a:lvl9pPr marL="1828841" algn="l" rtl="0" eaLnBrk="1" fontAlgn="base" hangingPunct="1">
        <a:spcBef>
          <a:spcPct val="0"/>
        </a:spcBef>
        <a:spcAft>
          <a:spcPct val="0"/>
        </a:spcAft>
        <a:defRPr sz="4200">
          <a:solidFill>
            <a:srgbClr val="000063"/>
          </a:solidFill>
          <a:latin typeface="Times New Roman" charset="0"/>
        </a:defRPr>
      </a:lvl9pPr>
    </p:titleStyle>
    <p:bodyStyle>
      <a:lvl1pPr marL="233368" indent="-233368" algn="l" rtl="0" eaLnBrk="1" fontAlgn="base" hangingPunct="1">
        <a:spcBef>
          <a:spcPct val="60000"/>
        </a:spcBef>
        <a:spcAft>
          <a:spcPct val="0"/>
        </a:spcAft>
        <a:buClr>
          <a:srgbClr val="B0B1B3"/>
        </a:buClr>
        <a:buFont typeface="Wingdings" pitchFamily="2" charset="2"/>
        <a:buChar char="§"/>
        <a:defRPr sz="2200">
          <a:solidFill>
            <a:srgbClr val="EFF7FF"/>
          </a:solidFill>
          <a:latin typeface="+mn-lt"/>
          <a:ea typeface="+mn-ea"/>
          <a:cs typeface="+mn-cs"/>
        </a:defRPr>
      </a:lvl1pPr>
      <a:lvl2pPr marL="571513" indent="-223843" algn="l" rtl="0" eaLnBrk="1" fontAlgn="base" hangingPunct="1">
        <a:spcBef>
          <a:spcPct val="30000"/>
        </a:spcBef>
        <a:spcAft>
          <a:spcPct val="0"/>
        </a:spcAft>
        <a:buClr>
          <a:srgbClr val="B0B1B3"/>
        </a:buClr>
        <a:buFont typeface="Wingdings" pitchFamily="2" charset="2"/>
        <a:buChar char="§"/>
        <a:defRPr sz="1700">
          <a:solidFill>
            <a:srgbClr val="EFF7FF"/>
          </a:solidFill>
          <a:latin typeface="+mn-lt"/>
        </a:defRPr>
      </a:lvl2pPr>
      <a:lvl3pPr marL="909658"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3pPr>
      <a:lvl4pPr marL="1258917" indent="-231781" algn="l" rtl="0" eaLnBrk="1" fontAlgn="base" hangingPunct="1">
        <a:spcBef>
          <a:spcPct val="30000"/>
        </a:spcBef>
        <a:spcAft>
          <a:spcPct val="0"/>
        </a:spcAft>
        <a:buClr>
          <a:srgbClr val="B0B1B3"/>
        </a:buClr>
        <a:buFont typeface="Wingdings" pitchFamily="2" charset="2"/>
        <a:buChar char="§"/>
        <a:defRPr sz="1700">
          <a:solidFill>
            <a:srgbClr val="EFF7FF"/>
          </a:solidFill>
          <a:latin typeface="+mn-lt"/>
        </a:defRPr>
      </a:lvl4pPr>
      <a:lvl5pPr marL="1598649"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5pPr>
      <a:lvl6pPr marL="2055859"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69"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79"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90"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p:bodyStyle>
    <p:otherStyle>
      <a:defPPr>
        <a:defRPr lang="en-US"/>
      </a:defPPr>
      <a:lvl1pPr marL="0" algn="l" defTabSz="914420" rtl="0" eaLnBrk="1" latinLnBrk="0" hangingPunct="1">
        <a:defRPr sz="1800" kern="1200">
          <a:solidFill>
            <a:schemeClr val="tx1"/>
          </a:solidFill>
          <a:latin typeface="+mn-lt"/>
          <a:ea typeface="+mn-ea"/>
          <a:cs typeface="+mn-cs"/>
        </a:defRPr>
      </a:lvl1pPr>
      <a:lvl2pPr marL="457211" algn="l" defTabSz="914420" rtl="0" eaLnBrk="1" latinLnBrk="0" hangingPunct="1">
        <a:defRPr sz="1800" kern="1200">
          <a:solidFill>
            <a:schemeClr val="tx1"/>
          </a:solidFill>
          <a:latin typeface="+mn-lt"/>
          <a:ea typeface="+mn-ea"/>
          <a:cs typeface="+mn-cs"/>
        </a:defRPr>
      </a:lvl2pPr>
      <a:lvl3pPr marL="914420" algn="l" defTabSz="914420" rtl="0" eaLnBrk="1" latinLnBrk="0" hangingPunct="1">
        <a:defRPr sz="1800" kern="1200">
          <a:solidFill>
            <a:schemeClr val="tx1"/>
          </a:solidFill>
          <a:latin typeface="+mn-lt"/>
          <a:ea typeface="+mn-ea"/>
          <a:cs typeface="+mn-cs"/>
        </a:defRPr>
      </a:lvl3pPr>
      <a:lvl4pPr marL="1371631" algn="l" defTabSz="914420" rtl="0" eaLnBrk="1" latinLnBrk="0" hangingPunct="1">
        <a:defRPr sz="1800" kern="1200">
          <a:solidFill>
            <a:schemeClr val="tx1"/>
          </a:solidFill>
          <a:latin typeface="+mn-lt"/>
          <a:ea typeface="+mn-ea"/>
          <a:cs typeface="+mn-cs"/>
        </a:defRPr>
      </a:lvl4pPr>
      <a:lvl5pPr marL="1828841" algn="l" defTabSz="914420" rtl="0" eaLnBrk="1" latinLnBrk="0" hangingPunct="1">
        <a:defRPr sz="1800" kern="1200">
          <a:solidFill>
            <a:schemeClr val="tx1"/>
          </a:solidFill>
          <a:latin typeface="+mn-lt"/>
          <a:ea typeface="+mn-ea"/>
          <a:cs typeface="+mn-cs"/>
        </a:defRPr>
      </a:lvl5pPr>
      <a:lvl6pPr marL="2286052" algn="l" defTabSz="914420" rtl="0" eaLnBrk="1" latinLnBrk="0" hangingPunct="1">
        <a:defRPr sz="1800" kern="1200">
          <a:solidFill>
            <a:schemeClr val="tx1"/>
          </a:solidFill>
          <a:latin typeface="+mn-lt"/>
          <a:ea typeface="+mn-ea"/>
          <a:cs typeface="+mn-cs"/>
        </a:defRPr>
      </a:lvl6pPr>
      <a:lvl7pPr marL="2743261" algn="l" defTabSz="914420" rtl="0" eaLnBrk="1" latinLnBrk="0" hangingPunct="1">
        <a:defRPr sz="1800" kern="1200">
          <a:solidFill>
            <a:schemeClr val="tx1"/>
          </a:solidFill>
          <a:latin typeface="+mn-lt"/>
          <a:ea typeface="+mn-ea"/>
          <a:cs typeface="+mn-cs"/>
        </a:defRPr>
      </a:lvl7pPr>
      <a:lvl8pPr marL="3200472" algn="l" defTabSz="914420" rtl="0" eaLnBrk="1" latinLnBrk="0" hangingPunct="1">
        <a:defRPr sz="1800" kern="1200">
          <a:solidFill>
            <a:schemeClr val="tx1"/>
          </a:solidFill>
          <a:latin typeface="+mn-lt"/>
          <a:ea typeface="+mn-ea"/>
          <a:cs typeface="+mn-cs"/>
        </a:defRPr>
      </a:lvl8pPr>
      <a:lvl9pPr marL="3657683" algn="l" defTabSz="91442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bwMode="auto">
          <a:xfrm>
            <a:off x="315916" y="0"/>
            <a:ext cx="7469187" cy="788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47463" name="Rectangle 7"/>
          <p:cNvSpPr>
            <a:spLocks noChangeArrowheads="1"/>
          </p:cNvSpPr>
          <p:nvPr/>
        </p:nvSpPr>
        <p:spPr bwMode="black">
          <a:xfrm>
            <a:off x="5791200" y="4800600"/>
            <a:ext cx="3505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100" dirty="0">
                <a:solidFill>
                  <a:srgbClr val="FFFFFF"/>
                </a:solidFill>
              </a:rPr>
              <a:t>Presenter’s Name          June 17, 2003</a:t>
            </a:r>
          </a:p>
        </p:txBody>
      </p:sp>
      <p:pic>
        <p:nvPicPr>
          <p:cNvPr id="5" name="Picture 4">
            <a:extLst>
              <a:ext uri="{FF2B5EF4-FFF2-40B4-BE49-F238E27FC236}">
                <a16:creationId xmlns:a16="http://schemas.microsoft.com/office/drawing/2014/main" id="{6DD61BDD-C04E-429A-A0BC-B3100CC25D7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201" y="4870906"/>
            <a:ext cx="944930" cy="215444"/>
          </a:xfrm>
          <a:prstGeom prst="rect">
            <a:avLst/>
          </a:prstGeom>
        </p:spPr>
      </p:pic>
      <p:sp>
        <p:nvSpPr>
          <p:cNvPr id="3" name="TextBox 2">
            <a:extLst>
              <a:ext uri="{FF2B5EF4-FFF2-40B4-BE49-F238E27FC236}">
                <a16:creationId xmlns:a16="http://schemas.microsoft.com/office/drawing/2014/main" id="{4F1B376F-239A-44AF-A493-D36397243B38}"/>
              </a:ext>
            </a:extLst>
          </p:cNvPr>
          <p:cNvSpPr txBox="1"/>
          <p:nvPr userDrawn="1"/>
        </p:nvSpPr>
        <p:spPr>
          <a:xfrm>
            <a:off x="8523732" y="4870907"/>
            <a:ext cx="533400" cy="215444"/>
          </a:xfrm>
          <a:prstGeom prst="rect">
            <a:avLst/>
          </a:prstGeom>
          <a:noFill/>
        </p:spPr>
        <p:txBody>
          <a:bodyPr wrap="square" rtlCol="0">
            <a:spAutoFit/>
          </a:bodyPr>
          <a:lstStyle/>
          <a:p>
            <a:pPr algn="r"/>
            <a:fld id="{4D8D345C-D44F-4831-8A0A-D3871C85089B}" type="slidenum">
              <a:rPr lang="en-US" sz="800" smtClean="0">
                <a:solidFill>
                  <a:schemeClr val="bg2"/>
                </a:solidFill>
              </a:rPr>
              <a:pPr algn="r"/>
              <a:t>‹#›</a:t>
            </a:fld>
            <a:endParaRPr lang="en-US" sz="800" dirty="0">
              <a:solidFill>
                <a:schemeClr val="bg2"/>
              </a:solidFill>
            </a:endParaRPr>
          </a:p>
        </p:txBody>
      </p:sp>
    </p:spTree>
    <p:extLst>
      <p:ext uri="{BB962C8B-B14F-4D97-AF65-F5344CB8AC3E}">
        <p14:creationId xmlns:p14="http://schemas.microsoft.com/office/powerpoint/2010/main" val="2264588921"/>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hf hdr="0" ftr="0" dt="0"/>
  <p:txStyles>
    <p:titleStyle>
      <a:lvl1pPr algn="l" rtl="0" eaLnBrk="1" fontAlgn="base" hangingPunct="1">
        <a:spcBef>
          <a:spcPct val="0"/>
        </a:spcBef>
        <a:spcAft>
          <a:spcPct val="0"/>
        </a:spcAft>
        <a:defRPr sz="4200">
          <a:solidFill>
            <a:srgbClr val="002F80"/>
          </a:solidFill>
          <a:latin typeface="+mj-lt"/>
          <a:ea typeface="+mj-ea"/>
          <a:cs typeface="+mj-cs"/>
        </a:defRPr>
      </a:lvl1pPr>
      <a:lvl2pPr algn="l" rtl="0" eaLnBrk="1" fontAlgn="base" hangingPunct="1">
        <a:spcBef>
          <a:spcPct val="0"/>
        </a:spcBef>
        <a:spcAft>
          <a:spcPct val="0"/>
        </a:spcAft>
        <a:defRPr sz="4200">
          <a:solidFill>
            <a:srgbClr val="000063"/>
          </a:solidFill>
          <a:latin typeface="Times New Roman" charset="0"/>
        </a:defRPr>
      </a:lvl2pPr>
      <a:lvl3pPr algn="l" rtl="0" eaLnBrk="1" fontAlgn="base" hangingPunct="1">
        <a:spcBef>
          <a:spcPct val="0"/>
        </a:spcBef>
        <a:spcAft>
          <a:spcPct val="0"/>
        </a:spcAft>
        <a:defRPr sz="4200">
          <a:solidFill>
            <a:srgbClr val="000063"/>
          </a:solidFill>
          <a:latin typeface="Times New Roman" charset="0"/>
        </a:defRPr>
      </a:lvl3pPr>
      <a:lvl4pPr algn="l" rtl="0" eaLnBrk="1" fontAlgn="base" hangingPunct="1">
        <a:spcBef>
          <a:spcPct val="0"/>
        </a:spcBef>
        <a:spcAft>
          <a:spcPct val="0"/>
        </a:spcAft>
        <a:defRPr sz="4200">
          <a:solidFill>
            <a:srgbClr val="000063"/>
          </a:solidFill>
          <a:latin typeface="Times New Roman" charset="0"/>
        </a:defRPr>
      </a:lvl4pPr>
      <a:lvl5pPr algn="l" rtl="0" eaLnBrk="1" fontAlgn="base" hangingPunct="1">
        <a:spcBef>
          <a:spcPct val="0"/>
        </a:spcBef>
        <a:spcAft>
          <a:spcPct val="0"/>
        </a:spcAft>
        <a:defRPr sz="4200">
          <a:solidFill>
            <a:srgbClr val="000063"/>
          </a:solidFill>
          <a:latin typeface="Times New Roman" charset="0"/>
        </a:defRPr>
      </a:lvl5pPr>
      <a:lvl6pPr marL="457199" algn="l" rtl="0" eaLnBrk="1" fontAlgn="base" hangingPunct="1">
        <a:spcBef>
          <a:spcPct val="0"/>
        </a:spcBef>
        <a:spcAft>
          <a:spcPct val="0"/>
        </a:spcAft>
        <a:defRPr sz="4200">
          <a:solidFill>
            <a:srgbClr val="000063"/>
          </a:solidFill>
          <a:latin typeface="Times New Roman" charset="0"/>
        </a:defRPr>
      </a:lvl6pPr>
      <a:lvl7pPr marL="914397" algn="l" rtl="0" eaLnBrk="1" fontAlgn="base" hangingPunct="1">
        <a:spcBef>
          <a:spcPct val="0"/>
        </a:spcBef>
        <a:spcAft>
          <a:spcPct val="0"/>
        </a:spcAft>
        <a:defRPr sz="4200">
          <a:solidFill>
            <a:srgbClr val="000063"/>
          </a:solidFill>
          <a:latin typeface="Times New Roman" charset="0"/>
        </a:defRPr>
      </a:lvl7pPr>
      <a:lvl8pPr marL="1371597" algn="l" rtl="0" eaLnBrk="1" fontAlgn="base" hangingPunct="1">
        <a:spcBef>
          <a:spcPct val="0"/>
        </a:spcBef>
        <a:spcAft>
          <a:spcPct val="0"/>
        </a:spcAft>
        <a:defRPr sz="4200">
          <a:solidFill>
            <a:srgbClr val="000063"/>
          </a:solidFill>
          <a:latin typeface="Times New Roman" charset="0"/>
        </a:defRPr>
      </a:lvl8pPr>
      <a:lvl9pPr marL="1828796" algn="l" rtl="0" eaLnBrk="1" fontAlgn="base" hangingPunct="1">
        <a:spcBef>
          <a:spcPct val="0"/>
        </a:spcBef>
        <a:spcAft>
          <a:spcPct val="0"/>
        </a:spcAft>
        <a:defRPr sz="4200">
          <a:solidFill>
            <a:srgbClr val="000063"/>
          </a:solidFill>
          <a:latin typeface="Times New Roman" charset="0"/>
        </a:defRPr>
      </a:lvl9pPr>
    </p:titleStyle>
    <p:bodyStyle>
      <a:lvl1pPr marL="233363" indent="-233363" algn="l" rtl="0" eaLnBrk="1" fontAlgn="base" hangingPunct="1">
        <a:spcBef>
          <a:spcPct val="60000"/>
        </a:spcBef>
        <a:spcAft>
          <a:spcPct val="0"/>
        </a:spcAft>
        <a:buClr>
          <a:srgbClr val="B0B1B3"/>
        </a:buClr>
        <a:buFont typeface="Wingdings" pitchFamily="2" charset="2"/>
        <a:buChar char="§"/>
        <a:defRPr sz="2200">
          <a:solidFill>
            <a:srgbClr val="EFF7FF"/>
          </a:solidFill>
          <a:latin typeface="+mn-lt"/>
          <a:ea typeface="+mn-ea"/>
          <a:cs typeface="+mn-cs"/>
        </a:defRPr>
      </a:lvl1pPr>
      <a:lvl2pPr marL="571499" indent="-223838" algn="l" rtl="0" eaLnBrk="1" fontAlgn="base" hangingPunct="1">
        <a:spcBef>
          <a:spcPct val="30000"/>
        </a:spcBef>
        <a:spcAft>
          <a:spcPct val="0"/>
        </a:spcAft>
        <a:buClr>
          <a:srgbClr val="B0B1B3"/>
        </a:buClr>
        <a:buFont typeface="Wingdings" pitchFamily="2" charset="2"/>
        <a:buChar char="§"/>
        <a:defRPr sz="1700">
          <a:solidFill>
            <a:srgbClr val="EFF7FF"/>
          </a:solidFill>
          <a:latin typeface="+mn-lt"/>
        </a:defRPr>
      </a:lvl2pPr>
      <a:lvl3pPr marL="909635"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3pPr>
      <a:lvl4pPr marL="1258886" indent="-231776" algn="l" rtl="0" eaLnBrk="1" fontAlgn="base" hangingPunct="1">
        <a:spcBef>
          <a:spcPct val="30000"/>
        </a:spcBef>
        <a:spcAft>
          <a:spcPct val="0"/>
        </a:spcAft>
        <a:buClr>
          <a:srgbClr val="B0B1B3"/>
        </a:buClr>
        <a:buFont typeface="Wingdings" pitchFamily="2" charset="2"/>
        <a:buChar char="§"/>
        <a:defRPr sz="1700">
          <a:solidFill>
            <a:srgbClr val="EFF7FF"/>
          </a:solidFill>
          <a:latin typeface="+mn-lt"/>
        </a:defRPr>
      </a:lvl4pPr>
      <a:lvl5pPr marL="1598609"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5pPr>
      <a:lvl6pPr marL="2055808"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06"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05"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04"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p:bodyStyle>
    <p:otherStyle>
      <a:defPPr>
        <a:defRPr lang="en-US"/>
      </a:defPPr>
      <a:lvl1pPr marL="0" algn="l" defTabSz="914397" rtl="0" eaLnBrk="1" latinLnBrk="0" hangingPunct="1">
        <a:defRPr sz="1800" kern="1200">
          <a:solidFill>
            <a:schemeClr val="tx1"/>
          </a:solidFill>
          <a:latin typeface="+mn-lt"/>
          <a:ea typeface="+mn-ea"/>
          <a:cs typeface="+mn-cs"/>
        </a:defRPr>
      </a:lvl1pPr>
      <a:lvl2pPr marL="457199" algn="l" defTabSz="914397" rtl="0" eaLnBrk="1" latinLnBrk="0" hangingPunct="1">
        <a:defRPr sz="1800" kern="1200">
          <a:solidFill>
            <a:schemeClr val="tx1"/>
          </a:solidFill>
          <a:latin typeface="+mn-lt"/>
          <a:ea typeface="+mn-ea"/>
          <a:cs typeface="+mn-cs"/>
        </a:defRPr>
      </a:lvl2pPr>
      <a:lvl3pPr marL="914397" algn="l" defTabSz="914397" rtl="0" eaLnBrk="1" latinLnBrk="0" hangingPunct="1">
        <a:defRPr sz="1800" kern="1200">
          <a:solidFill>
            <a:schemeClr val="tx1"/>
          </a:solidFill>
          <a:latin typeface="+mn-lt"/>
          <a:ea typeface="+mn-ea"/>
          <a:cs typeface="+mn-cs"/>
        </a:defRPr>
      </a:lvl3pPr>
      <a:lvl4pPr marL="1371597" algn="l" defTabSz="914397" rtl="0" eaLnBrk="1" latinLnBrk="0" hangingPunct="1">
        <a:defRPr sz="1800" kern="1200">
          <a:solidFill>
            <a:schemeClr val="tx1"/>
          </a:solidFill>
          <a:latin typeface="+mn-lt"/>
          <a:ea typeface="+mn-ea"/>
          <a:cs typeface="+mn-cs"/>
        </a:defRPr>
      </a:lvl4pPr>
      <a:lvl5pPr marL="1828796" algn="l" defTabSz="914397" rtl="0" eaLnBrk="1" latinLnBrk="0" hangingPunct="1">
        <a:defRPr sz="1800" kern="1200">
          <a:solidFill>
            <a:schemeClr val="tx1"/>
          </a:solidFill>
          <a:latin typeface="+mn-lt"/>
          <a:ea typeface="+mn-ea"/>
          <a:cs typeface="+mn-cs"/>
        </a:defRPr>
      </a:lvl5pPr>
      <a:lvl6pPr marL="2285995" algn="l" defTabSz="914397" rtl="0" eaLnBrk="1" latinLnBrk="0" hangingPunct="1">
        <a:defRPr sz="1800" kern="1200">
          <a:solidFill>
            <a:schemeClr val="tx1"/>
          </a:solidFill>
          <a:latin typeface="+mn-lt"/>
          <a:ea typeface="+mn-ea"/>
          <a:cs typeface="+mn-cs"/>
        </a:defRPr>
      </a:lvl6pPr>
      <a:lvl7pPr marL="2743193" algn="l" defTabSz="914397" rtl="0" eaLnBrk="1" latinLnBrk="0" hangingPunct="1">
        <a:defRPr sz="1800" kern="1200">
          <a:solidFill>
            <a:schemeClr val="tx1"/>
          </a:solidFill>
          <a:latin typeface="+mn-lt"/>
          <a:ea typeface="+mn-ea"/>
          <a:cs typeface="+mn-cs"/>
        </a:defRPr>
      </a:lvl7pPr>
      <a:lvl8pPr marL="3200392" algn="l" defTabSz="914397" rtl="0" eaLnBrk="1" latinLnBrk="0" hangingPunct="1">
        <a:defRPr sz="1800" kern="1200">
          <a:solidFill>
            <a:schemeClr val="tx1"/>
          </a:solidFill>
          <a:latin typeface="+mn-lt"/>
          <a:ea typeface="+mn-ea"/>
          <a:cs typeface="+mn-cs"/>
        </a:defRPr>
      </a:lvl8pPr>
      <a:lvl9pPr marL="3657592" algn="l" defTabSz="91439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image" Target="../media/image5.png"/><Relationship Id="rId7" Type="http://schemas.openxmlformats.org/officeDocument/2006/relationships/slide" Target="slide9.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slide" Target="slide7.xml"/><Relationship Id="rId5" Type="http://schemas.openxmlformats.org/officeDocument/2006/relationships/slide" Target="slide4.xml"/><Relationship Id="rId4" Type="http://schemas.openxmlformats.org/officeDocument/2006/relationships/slide" Target="slide3.xml"/><Relationship Id="rId9" Type="http://schemas.openxmlformats.org/officeDocument/2006/relationships/slide" Target="slide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
          <p:cNvSpPr>
            <a:spLocks noGrp="1"/>
          </p:cNvSpPr>
          <p:nvPr>
            <p:ph type="title"/>
          </p:nvPr>
        </p:nvSpPr>
        <p:spPr>
          <a:xfrm>
            <a:off x="228601" y="285750"/>
            <a:ext cx="8686800" cy="1905000"/>
          </a:xfrm>
        </p:spPr>
        <p:txBody>
          <a:bodyPr anchor="ctr"/>
          <a:lstStyle/>
          <a:p>
            <a:r>
              <a:rPr lang="en-US" dirty="0">
                <a:latin typeface="Franklin Gothic Book" panose="020B0503020102020204" pitchFamily="34" charset="0"/>
              </a:rPr>
              <a:t>[Incident/Scenario]</a:t>
            </a:r>
            <a:br>
              <a:rPr lang="en-US" dirty="0">
                <a:latin typeface="Franklin Gothic Book" panose="020B0503020102020204" pitchFamily="34" charset="0"/>
              </a:rPr>
            </a:br>
            <a:r>
              <a:rPr lang="en-US" sz="2800" dirty="0">
                <a:latin typeface="Franklin Gothic Book" panose="020B0503020102020204" pitchFamily="34" charset="0"/>
              </a:rPr>
              <a:t>Federal Incident Approach</a:t>
            </a:r>
          </a:p>
        </p:txBody>
      </p:sp>
      <p:sp>
        <p:nvSpPr>
          <p:cNvPr id="4" name="Title B"/>
          <p:cNvSpPr txBox="1">
            <a:spLocks/>
          </p:cNvSpPr>
          <p:nvPr/>
        </p:nvSpPr>
        <p:spPr bwMode="auto">
          <a:xfrm>
            <a:off x="228602" y="2496820"/>
            <a:ext cx="6222998" cy="68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rgbClr val="002F80"/>
                </a:solidFill>
                <a:latin typeface="+mj-lt"/>
                <a:ea typeface="+mj-ea"/>
                <a:cs typeface="+mj-cs"/>
              </a:defRPr>
            </a:lvl1pPr>
            <a:lvl2pPr algn="l" rtl="0" eaLnBrk="1" fontAlgn="base" hangingPunct="1">
              <a:spcBef>
                <a:spcPct val="0"/>
              </a:spcBef>
              <a:spcAft>
                <a:spcPct val="0"/>
              </a:spcAft>
              <a:defRPr sz="4200">
                <a:solidFill>
                  <a:srgbClr val="000063"/>
                </a:solidFill>
                <a:latin typeface="Times New Roman" charset="0"/>
              </a:defRPr>
            </a:lvl2pPr>
            <a:lvl3pPr algn="l" rtl="0" eaLnBrk="1" fontAlgn="base" hangingPunct="1">
              <a:spcBef>
                <a:spcPct val="0"/>
              </a:spcBef>
              <a:spcAft>
                <a:spcPct val="0"/>
              </a:spcAft>
              <a:defRPr sz="4200">
                <a:solidFill>
                  <a:srgbClr val="000063"/>
                </a:solidFill>
                <a:latin typeface="Times New Roman" charset="0"/>
              </a:defRPr>
            </a:lvl3pPr>
            <a:lvl4pPr algn="l" rtl="0" eaLnBrk="1" fontAlgn="base" hangingPunct="1">
              <a:spcBef>
                <a:spcPct val="0"/>
              </a:spcBef>
              <a:spcAft>
                <a:spcPct val="0"/>
              </a:spcAft>
              <a:defRPr sz="4200">
                <a:solidFill>
                  <a:srgbClr val="000063"/>
                </a:solidFill>
                <a:latin typeface="Times New Roman" charset="0"/>
              </a:defRPr>
            </a:lvl4pPr>
            <a:lvl5pPr algn="l" rtl="0" eaLnBrk="1" fontAlgn="base" hangingPunct="1">
              <a:spcBef>
                <a:spcPct val="0"/>
              </a:spcBef>
              <a:spcAft>
                <a:spcPct val="0"/>
              </a:spcAft>
              <a:defRPr sz="4200">
                <a:solidFill>
                  <a:srgbClr val="000063"/>
                </a:solidFill>
                <a:latin typeface="Times New Roman" charset="0"/>
              </a:defRPr>
            </a:lvl5pPr>
            <a:lvl6pPr marL="457200" algn="l" rtl="0" eaLnBrk="1" fontAlgn="base" hangingPunct="1">
              <a:spcBef>
                <a:spcPct val="0"/>
              </a:spcBef>
              <a:spcAft>
                <a:spcPct val="0"/>
              </a:spcAft>
              <a:defRPr sz="4200">
                <a:solidFill>
                  <a:srgbClr val="000063"/>
                </a:solidFill>
                <a:latin typeface="Times New Roman" charset="0"/>
              </a:defRPr>
            </a:lvl6pPr>
            <a:lvl7pPr marL="914400" algn="l" rtl="0" eaLnBrk="1" fontAlgn="base" hangingPunct="1">
              <a:spcBef>
                <a:spcPct val="0"/>
              </a:spcBef>
              <a:spcAft>
                <a:spcPct val="0"/>
              </a:spcAft>
              <a:defRPr sz="4200">
                <a:solidFill>
                  <a:srgbClr val="000063"/>
                </a:solidFill>
                <a:latin typeface="Times New Roman" charset="0"/>
              </a:defRPr>
            </a:lvl7pPr>
            <a:lvl8pPr marL="1371600" algn="l" rtl="0" eaLnBrk="1" fontAlgn="base" hangingPunct="1">
              <a:spcBef>
                <a:spcPct val="0"/>
              </a:spcBef>
              <a:spcAft>
                <a:spcPct val="0"/>
              </a:spcAft>
              <a:defRPr sz="4200">
                <a:solidFill>
                  <a:srgbClr val="000063"/>
                </a:solidFill>
                <a:latin typeface="Times New Roman" charset="0"/>
              </a:defRPr>
            </a:lvl8pPr>
            <a:lvl9pPr marL="1828800" algn="l" rtl="0" eaLnBrk="1" fontAlgn="base" hangingPunct="1">
              <a:spcBef>
                <a:spcPct val="0"/>
              </a:spcBef>
              <a:spcAft>
                <a:spcPct val="0"/>
              </a:spcAft>
              <a:defRPr sz="4200">
                <a:solidFill>
                  <a:srgbClr val="000063"/>
                </a:solidFill>
                <a:latin typeface="Times New Roman" charset="0"/>
              </a:defRPr>
            </a:lvl9pPr>
          </a:lstStyle>
          <a:p>
            <a:endParaRPr lang="en-US" sz="2000" kern="0" dirty="0">
              <a:solidFill>
                <a:srgbClr val="C00000"/>
              </a:solidFill>
              <a:latin typeface="Franklin Gothic Book" panose="020B0503020102020204" pitchFamily="34" charset="0"/>
            </a:endParaRPr>
          </a:p>
          <a:p>
            <a:r>
              <a:rPr lang="en-US" sz="2000" kern="0" dirty="0">
                <a:solidFill>
                  <a:srgbClr val="FF0000"/>
                </a:solidFill>
                <a:latin typeface="Franklin Gothic Book" panose="020B0503020102020204" pitchFamily="34" charset="0"/>
              </a:rPr>
              <a:t>MM/DD/YY HHMM TZ</a:t>
            </a:r>
          </a:p>
          <a:p>
            <a:r>
              <a:rPr lang="en-US" sz="2000" i="1" kern="0" dirty="0">
                <a:solidFill>
                  <a:srgbClr val="002060"/>
                </a:solidFill>
                <a:latin typeface="Franklin Gothic Book" panose="020B0503020102020204" pitchFamily="34" charset="0"/>
              </a:rPr>
              <a:t>(Updated Every </a:t>
            </a:r>
            <a:r>
              <a:rPr lang="en-US" sz="2000" i="1" kern="0" dirty="0">
                <a:solidFill>
                  <a:srgbClr val="FF0000"/>
                </a:solidFill>
                <a:latin typeface="Franklin Gothic Book" panose="020B0503020102020204" pitchFamily="34" charset="0"/>
              </a:rPr>
              <a:t>XX</a:t>
            </a:r>
            <a:r>
              <a:rPr lang="en-US" sz="2000" i="1" kern="0" dirty="0">
                <a:solidFill>
                  <a:srgbClr val="002060"/>
                </a:solidFill>
                <a:latin typeface="Franklin Gothic Book" panose="020B0503020102020204" pitchFamily="34" charset="0"/>
              </a:rPr>
              <a:t> Hours)</a:t>
            </a:r>
          </a:p>
        </p:txBody>
      </p:sp>
      <p:pic>
        <p:nvPicPr>
          <p:cNvPr id="6" name="Picture 8" descr="The figure on this slide represents the Strategic Planning element. By putting an emphasis on Stabilization, the Incident Approach, Recovery Outcomes, and the Integrated Strategic Plan, this figure details the aspects of Strategic Planning. ">
            <a:extLst>
              <a:ext uri="{FF2B5EF4-FFF2-40B4-BE49-F238E27FC236}">
                <a16:creationId xmlns:a16="http://schemas.microsoft.com/office/drawing/2014/main" id="{B12817DC-C8D3-3A4F-AE1E-922F73F4D6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2282" y="2571750"/>
            <a:ext cx="3631718" cy="2240340"/>
          </a:xfrm>
          <a:prstGeom prst="rect">
            <a:avLst/>
          </a:prstGeom>
        </p:spPr>
      </p:pic>
      <p:sp>
        <p:nvSpPr>
          <p:cNvPr id="5" name="TextBox 4">
            <a:extLst>
              <a:ext uri="{FF2B5EF4-FFF2-40B4-BE49-F238E27FC236}">
                <a16:creationId xmlns:a16="http://schemas.microsoft.com/office/drawing/2014/main" id="{7CED5E23-6C88-4EE4-9547-52181BC96EA0}"/>
              </a:ext>
            </a:extLst>
          </p:cNvPr>
          <p:cNvSpPr txBox="1"/>
          <p:nvPr/>
        </p:nvSpPr>
        <p:spPr>
          <a:xfrm>
            <a:off x="7305040" y="4917896"/>
            <a:ext cx="1828800" cy="215444"/>
          </a:xfrm>
          <a:prstGeom prst="rect">
            <a:avLst/>
          </a:prstGeom>
          <a:noFill/>
          <a:ln>
            <a:solidFill>
              <a:schemeClr val="tx1"/>
            </a:solidFill>
          </a:ln>
        </p:spPr>
        <p:txBody>
          <a:bodyPr wrap="square" rtlCol="0" anchor="t">
            <a:spAutoFit/>
          </a:bodyPr>
          <a:lstStyle/>
          <a:p>
            <a:pPr algn="r"/>
            <a:r>
              <a:rPr lang="en-US" sz="800" b="1" dirty="0">
                <a:solidFill>
                  <a:srgbClr val="FF0000"/>
                </a:solidFill>
                <a:latin typeface="Franklin Gothic Book" panose="020B0503020102020204" pitchFamily="34" charset="0"/>
              </a:rPr>
              <a:t>TEMPLATE UPDATED: 10/30/2019</a:t>
            </a:r>
          </a:p>
        </p:txBody>
      </p:sp>
    </p:spTree>
    <p:extLst>
      <p:ext uri="{BB962C8B-B14F-4D97-AF65-F5344CB8AC3E}">
        <p14:creationId xmlns:p14="http://schemas.microsoft.com/office/powerpoint/2010/main" val="800660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D8C662D9-119E-474B-9EFE-B6CB5684FACC}"/>
              </a:ext>
            </a:extLst>
          </p:cNvPr>
          <p:cNvSpPr>
            <a:spLocks noGrp="1"/>
          </p:cNvSpPr>
          <p:nvPr>
            <p:ph type="title"/>
          </p:nvPr>
        </p:nvSpPr>
        <p:spPr>
          <a:xfrm>
            <a:off x="152400" y="971550"/>
            <a:ext cx="979485" cy="2009775"/>
          </a:xfrm>
        </p:spPr>
        <p:txBody>
          <a:bodyPr/>
          <a:lstStyle/>
          <a:p>
            <a:r>
              <a:rPr lang="en-US" dirty="0"/>
              <a:t>Slide 10</a:t>
            </a:r>
          </a:p>
        </p:txBody>
      </p:sp>
      <p:graphicFrame>
        <p:nvGraphicFramePr>
          <p:cNvPr id="2" name="Object 1" descr="This chart shows the progression of Incident Objectives in the Incident Action Plan over time and the level of effort associated with each Incident Objective (i.e., number of work assignments in the Incident Action Plan for that operational period for each Incident Objective).">
            <a:extLst>
              <a:ext uri="{FF2B5EF4-FFF2-40B4-BE49-F238E27FC236}">
                <a16:creationId xmlns:a16="http://schemas.microsoft.com/office/drawing/2014/main" id="{079FB5BD-400E-4911-BCDA-DE0EDA9F0D56}"/>
              </a:ext>
            </a:extLst>
          </p:cNvPr>
          <p:cNvGraphicFramePr>
            <a:graphicFrameLocks noChangeAspect="1"/>
          </p:cNvGraphicFramePr>
          <p:nvPr>
            <p:extLst>
              <p:ext uri="{D42A27DB-BD31-4B8C-83A1-F6EECF244321}">
                <p14:modId xmlns:p14="http://schemas.microsoft.com/office/powerpoint/2010/main" val="2576267355"/>
              </p:ext>
            </p:extLst>
          </p:nvPr>
        </p:nvGraphicFramePr>
        <p:xfrm>
          <a:off x="1371600" y="91355"/>
          <a:ext cx="6337300" cy="4395458"/>
        </p:xfrm>
        <a:graphic>
          <a:graphicData uri="http://schemas.openxmlformats.org/presentationml/2006/ole">
            <mc:AlternateContent xmlns:mc="http://schemas.openxmlformats.org/markup-compatibility/2006">
              <mc:Choice xmlns:v="urn:schemas-microsoft-com:vml" Requires="v">
                <p:oleObj name="Worksheet" r:id="rId3" imgW="12122162" imgH="8597725" progId="Excel.Sheet.12">
                  <p:embed/>
                </p:oleObj>
              </mc:Choice>
              <mc:Fallback>
                <p:oleObj name="Worksheet" r:id="rId3" imgW="12122162" imgH="8597725" progId="Excel.Sheet.12">
                  <p:embed/>
                  <p:pic>
                    <p:nvPicPr>
                      <p:cNvPr id="2" name="Object 1" descr="This chart shows the progression of Incident Objectives in the Incident Action Plan over time and the level of effort associated with each Incident Objective (i.e., number of work assignments in the Incident Action Plan for that operational period for each Incident Objective).">
                        <a:extLst>
                          <a:ext uri="{FF2B5EF4-FFF2-40B4-BE49-F238E27FC236}">
                            <a16:creationId xmlns:a16="http://schemas.microsoft.com/office/drawing/2014/main" id="{079FB5BD-400E-4911-BCDA-DE0EDA9F0D56}"/>
                          </a:ext>
                        </a:extLst>
                      </p:cNvPr>
                      <p:cNvPicPr/>
                      <p:nvPr/>
                    </p:nvPicPr>
                    <p:blipFill>
                      <a:blip r:embed="rId4"/>
                      <a:stretch>
                        <a:fillRect/>
                      </a:stretch>
                    </p:blipFill>
                    <p:spPr>
                      <a:xfrm>
                        <a:off x="1371600" y="91355"/>
                        <a:ext cx="6337300" cy="4395458"/>
                      </a:xfrm>
                      <a:prstGeom prst="rect">
                        <a:avLst/>
                      </a:prstGeom>
                      <a:solidFill>
                        <a:schemeClr val="tx1"/>
                      </a:solidFill>
                      <a:ln>
                        <a:solidFill>
                          <a:schemeClr val="bg2"/>
                        </a:solidFill>
                      </a:ln>
                    </p:spPr>
                  </p:pic>
                </p:oleObj>
              </mc:Fallback>
            </mc:AlternateContent>
          </a:graphicData>
        </a:graphic>
      </p:graphicFrame>
      <p:sp>
        <p:nvSpPr>
          <p:cNvPr id="4" name="Rectangle 3">
            <a:extLst>
              <a:ext uri="{FF2B5EF4-FFF2-40B4-BE49-F238E27FC236}">
                <a16:creationId xmlns:a16="http://schemas.microsoft.com/office/drawing/2014/main" id="{20A6FA38-4FD5-B746-9E22-E3F6E5991AAA}"/>
              </a:ext>
            </a:extLst>
          </p:cNvPr>
          <p:cNvSpPr/>
          <p:nvPr/>
        </p:nvSpPr>
        <p:spPr bwMode="auto">
          <a:xfrm>
            <a:off x="7175500" y="4836142"/>
            <a:ext cx="1860550" cy="218317"/>
          </a:xfrm>
          <a:prstGeom prst="rect">
            <a:avLst/>
          </a:prstGeom>
          <a:solidFill>
            <a:srgbClr val="FB2525"/>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ctr" defTabSz="914411"/>
            <a:r>
              <a:rPr lang="en-US" sz="800" b="1" i="1" dirty="0"/>
              <a:t>Double Click Excel Object to Edit</a:t>
            </a:r>
          </a:p>
        </p:txBody>
      </p:sp>
    </p:spTree>
    <p:extLst>
      <p:ext uri="{BB962C8B-B14F-4D97-AF65-F5344CB8AC3E}">
        <p14:creationId xmlns:p14="http://schemas.microsoft.com/office/powerpoint/2010/main" val="3819293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122F193C-D2C8-437D-B7F3-494FC7FE4D1E}"/>
              </a:ext>
            </a:extLst>
          </p:cNvPr>
          <p:cNvSpPr>
            <a:spLocks noGrp="1"/>
          </p:cNvSpPr>
          <p:nvPr>
            <p:ph type="title"/>
          </p:nvPr>
        </p:nvSpPr>
        <p:spPr>
          <a:xfrm>
            <a:off x="163514" y="2572640"/>
            <a:ext cx="2438399" cy="762001"/>
          </a:xfrm>
        </p:spPr>
        <p:txBody>
          <a:bodyPr/>
          <a:lstStyle/>
          <a:p>
            <a:r>
              <a:rPr lang="en-US" dirty="0"/>
              <a:t>Slide 11</a:t>
            </a:r>
          </a:p>
        </p:txBody>
      </p:sp>
      <p:sp>
        <p:nvSpPr>
          <p:cNvPr id="6" name="Title 6"/>
          <p:cNvSpPr txBox="1">
            <a:spLocks/>
          </p:cNvSpPr>
          <p:nvPr/>
        </p:nvSpPr>
        <p:spPr bwMode="auto">
          <a:xfrm>
            <a:off x="163514" y="0"/>
            <a:ext cx="7621587"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200">
                <a:solidFill>
                  <a:srgbClr val="002F80"/>
                </a:solidFill>
                <a:latin typeface="+mj-lt"/>
                <a:ea typeface="+mj-ea"/>
                <a:cs typeface="+mj-cs"/>
              </a:defRPr>
            </a:lvl1pPr>
            <a:lvl2pPr algn="l" rtl="0" eaLnBrk="1" fontAlgn="base" hangingPunct="1">
              <a:spcBef>
                <a:spcPct val="0"/>
              </a:spcBef>
              <a:spcAft>
                <a:spcPct val="0"/>
              </a:spcAft>
              <a:defRPr sz="4200">
                <a:solidFill>
                  <a:srgbClr val="000063"/>
                </a:solidFill>
                <a:latin typeface="Times New Roman" charset="0"/>
              </a:defRPr>
            </a:lvl2pPr>
            <a:lvl3pPr algn="l" rtl="0" eaLnBrk="1" fontAlgn="base" hangingPunct="1">
              <a:spcBef>
                <a:spcPct val="0"/>
              </a:spcBef>
              <a:spcAft>
                <a:spcPct val="0"/>
              </a:spcAft>
              <a:defRPr sz="4200">
                <a:solidFill>
                  <a:srgbClr val="000063"/>
                </a:solidFill>
                <a:latin typeface="Times New Roman" charset="0"/>
              </a:defRPr>
            </a:lvl3pPr>
            <a:lvl4pPr algn="l" rtl="0" eaLnBrk="1" fontAlgn="base" hangingPunct="1">
              <a:spcBef>
                <a:spcPct val="0"/>
              </a:spcBef>
              <a:spcAft>
                <a:spcPct val="0"/>
              </a:spcAft>
              <a:defRPr sz="4200">
                <a:solidFill>
                  <a:srgbClr val="000063"/>
                </a:solidFill>
                <a:latin typeface="Times New Roman" charset="0"/>
              </a:defRPr>
            </a:lvl4pPr>
            <a:lvl5pPr algn="l" rtl="0" eaLnBrk="1" fontAlgn="base" hangingPunct="1">
              <a:spcBef>
                <a:spcPct val="0"/>
              </a:spcBef>
              <a:spcAft>
                <a:spcPct val="0"/>
              </a:spcAft>
              <a:defRPr sz="4200">
                <a:solidFill>
                  <a:srgbClr val="000063"/>
                </a:solidFill>
                <a:latin typeface="Times New Roman" charset="0"/>
              </a:defRPr>
            </a:lvl5pPr>
            <a:lvl6pPr marL="457200" algn="l" rtl="0" eaLnBrk="1" fontAlgn="base" hangingPunct="1">
              <a:spcBef>
                <a:spcPct val="0"/>
              </a:spcBef>
              <a:spcAft>
                <a:spcPct val="0"/>
              </a:spcAft>
              <a:defRPr sz="4200">
                <a:solidFill>
                  <a:srgbClr val="000063"/>
                </a:solidFill>
                <a:latin typeface="Times New Roman" charset="0"/>
              </a:defRPr>
            </a:lvl6pPr>
            <a:lvl7pPr marL="914400" algn="l" rtl="0" eaLnBrk="1" fontAlgn="base" hangingPunct="1">
              <a:spcBef>
                <a:spcPct val="0"/>
              </a:spcBef>
              <a:spcAft>
                <a:spcPct val="0"/>
              </a:spcAft>
              <a:defRPr sz="4200">
                <a:solidFill>
                  <a:srgbClr val="000063"/>
                </a:solidFill>
                <a:latin typeface="Times New Roman" charset="0"/>
              </a:defRPr>
            </a:lvl7pPr>
            <a:lvl8pPr marL="1371600" algn="l" rtl="0" eaLnBrk="1" fontAlgn="base" hangingPunct="1">
              <a:spcBef>
                <a:spcPct val="0"/>
              </a:spcBef>
              <a:spcAft>
                <a:spcPct val="0"/>
              </a:spcAft>
              <a:defRPr sz="4200">
                <a:solidFill>
                  <a:srgbClr val="000063"/>
                </a:solidFill>
                <a:latin typeface="Times New Roman" charset="0"/>
              </a:defRPr>
            </a:lvl8pPr>
            <a:lvl9pPr marL="1828800" algn="l" rtl="0" eaLnBrk="1" fontAlgn="base" hangingPunct="1">
              <a:spcBef>
                <a:spcPct val="0"/>
              </a:spcBef>
              <a:spcAft>
                <a:spcPct val="0"/>
              </a:spcAft>
              <a:defRPr sz="4200">
                <a:solidFill>
                  <a:srgbClr val="000063"/>
                </a:solidFill>
                <a:latin typeface="Times New Roman" charset="0"/>
              </a:defRPr>
            </a:lvl9pPr>
          </a:lstStyle>
          <a:p>
            <a:r>
              <a:rPr lang="en-US" sz="2000" b="1" kern="0" dirty="0">
                <a:latin typeface="Franklin Gothic Book" panose="020B0503020102020204" pitchFamily="34" charset="0"/>
              </a:rPr>
              <a:t>Logistics Concepts of Support</a:t>
            </a:r>
            <a:endParaRPr lang="en-US" sz="2000" b="1" kern="0" dirty="0">
              <a:solidFill>
                <a:srgbClr val="FF0000"/>
              </a:solidFill>
              <a:latin typeface="Franklin Gothic Book" panose="020B0503020102020204" pitchFamily="34" charset="0"/>
            </a:endParaRPr>
          </a:p>
        </p:txBody>
      </p:sp>
      <p:sp>
        <p:nvSpPr>
          <p:cNvPr id="4" name="Content Placeholder 2">
            <a:extLst>
              <a:ext uri="{FF2B5EF4-FFF2-40B4-BE49-F238E27FC236}">
                <a16:creationId xmlns:a16="http://schemas.microsoft.com/office/drawing/2014/main" id="{EEE2D2AA-ED2B-4D47-8A31-77127F9A40EE}"/>
              </a:ext>
            </a:extLst>
          </p:cNvPr>
          <p:cNvSpPr txBox="1">
            <a:spLocks/>
          </p:cNvSpPr>
          <p:nvPr/>
        </p:nvSpPr>
        <p:spPr>
          <a:xfrm>
            <a:off x="163514" y="514350"/>
            <a:ext cx="4146552" cy="2209800"/>
          </a:xfrm>
          <a:prstGeom prst="rect">
            <a:avLst/>
          </a:prstGeom>
          <a:ln>
            <a:noFill/>
          </a:ln>
        </p:spPr>
        <p:txBody>
          <a:bodyPr numCol="1"/>
          <a:lstStyle>
            <a:lvl1pPr marL="233363" indent="-233363" algn="l" rtl="0" eaLnBrk="1" fontAlgn="base" hangingPunct="1">
              <a:spcBef>
                <a:spcPct val="60000"/>
              </a:spcBef>
              <a:spcAft>
                <a:spcPct val="0"/>
              </a:spcAft>
              <a:buClr>
                <a:srgbClr val="B0B1B3"/>
              </a:buClr>
              <a:buFont typeface="Wingdings" pitchFamily="2" charset="2"/>
              <a:buChar char="§"/>
              <a:defRPr sz="2200">
                <a:solidFill>
                  <a:srgbClr val="333333"/>
                </a:solidFill>
                <a:latin typeface="+mn-lt"/>
                <a:ea typeface="+mn-ea"/>
                <a:cs typeface="+mn-cs"/>
              </a:defRPr>
            </a:lvl1pPr>
            <a:lvl2pPr marL="571500" indent="-223838" algn="l" rtl="0" eaLnBrk="1" fontAlgn="base" hangingPunct="1">
              <a:spcBef>
                <a:spcPct val="30000"/>
              </a:spcBef>
              <a:spcAft>
                <a:spcPct val="0"/>
              </a:spcAft>
              <a:buClr>
                <a:srgbClr val="B0B1B3"/>
              </a:buClr>
              <a:buFont typeface="Wingdings" pitchFamily="2" charset="2"/>
              <a:buChar char="§"/>
              <a:defRPr sz="1700">
                <a:solidFill>
                  <a:srgbClr val="333333"/>
                </a:solidFill>
                <a:latin typeface="+mn-lt"/>
              </a:defRPr>
            </a:lvl2pPr>
            <a:lvl3pPr marL="909638" indent="-222250" algn="l" rtl="0" eaLnBrk="1" fontAlgn="base" hangingPunct="1">
              <a:spcBef>
                <a:spcPct val="30000"/>
              </a:spcBef>
              <a:spcAft>
                <a:spcPct val="0"/>
              </a:spcAft>
              <a:buClr>
                <a:srgbClr val="B0B1B3"/>
              </a:buClr>
              <a:buFont typeface="Wingdings" pitchFamily="2" charset="2"/>
              <a:buChar char="§"/>
              <a:defRPr sz="2000">
                <a:solidFill>
                  <a:srgbClr val="333333"/>
                </a:solidFill>
                <a:latin typeface="+mn-lt"/>
              </a:defRPr>
            </a:lvl3pPr>
            <a:lvl4pPr marL="1258888" indent="-231775" algn="l" rtl="0" eaLnBrk="1" fontAlgn="base" hangingPunct="1">
              <a:spcBef>
                <a:spcPct val="30000"/>
              </a:spcBef>
              <a:spcAft>
                <a:spcPct val="0"/>
              </a:spcAft>
              <a:buClr>
                <a:srgbClr val="B0B1B3"/>
              </a:buClr>
              <a:buFont typeface="Wingdings" pitchFamily="2" charset="2"/>
              <a:buChar char="§"/>
              <a:defRPr sz="1700">
                <a:solidFill>
                  <a:srgbClr val="333333"/>
                </a:solidFill>
                <a:latin typeface="+mn-lt"/>
              </a:defRPr>
            </a:lvl4pPr>
            <a:lvl5pPr marL="1598613" indent="-222250" algn="l" rtl="0" eaLnBrk="1" fontAlgn="base" hangingPunct="1">
              <a:spcBef>
                <a:spcPct val="30000"/>
              </a:spcBef>
              <a:spcAft>
                <a:spcPct val="0"/>
              </a:spcAft>
              <a:buClr>
                <a:srgbClr val="B0B1B3"/>
              </a:buClr>
              <a:buFont typeface="Wingdings" pitchFamily="2" charset="2"/>
              <a:buChar char="§"/>
              <a:defRPr sz="2000">
                <a:solidFill>
                  <a:srgbClr val="333333"/>
                </a:solidFill>
                <a:latin typeface="+mn-lt"/>
              </a:defRPr>
            </a:lvl5pPr>
            <a:lvl6pPr marL="20558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a:lstStyle>
          <a:p>
            <a:r>
              <a:rPr lang="en-US" sz="1600" kern="0" dirty="0">
                <a:solidFill>
                  <a:schemeClr val="bg2"/>
                </a:solidFill>
                <a:latin typeface="Franklin Gothic Book" panose="020B0503020102020204" pitchFamily="34" charset="0"/>
              </a:rPr>
              <a:t>[INSERT CONCEPT OF SUPPORT SUMMARY]</a:t>
            </a:r>
          </a:p>
          <a:p>
            <a:endParaRPr lang="en-US" sz="1600" kern="0" dirty="0">
              <a:latin typeface="Franklin Gothic Book" panose="020B0503020102020204" pitchFamily="34" charset="0"/>
            </a:endParaRPr>
          </a:p>
          <a:p>
            <a:pPr marL="0" indent="0">
              <a:buNone/>
            </a:pPr>
            <a:endParaRPr lang="en-US" sz="2800" kern="0" dirty="0">
              <a:latin typeface="Franklin Gothic Book" panose="020B0503020102020204" pitchFamily="34" charset="0"/>
            </a:endParaRPr>
          </a:p>
          <a:p>
            <a:pPr marL="0" indent="0">
              <a:buNone/>
            </a:pPr>
            <a:endParaRPr lang="en-US" sz="2800" kern="0" dirty="0">
              <a:latin typeface="Franklin Gothic Book" panose="020B0503020102020204" pitchFamily="34" charset="0"/>
            </a:endParaRPr>
          </a:p>
        </p:txBody>
      </p:sp>
      <p:sp>
        <p:nvSpPr>
          <p:cNvPr id="7" name="Content Placeholder 2"/>
          <p:cNvSpPr txBox="1">
            <a:spLocks/>
          </p:cNvSpPr>
          <p:nvPr/>
        </p:nvSpPr>
        <p:spPr>
          <a:xfrm>
            <a:off x="4572000" y="514350"/>
            <a:ext cx="4146552" cy="2209800"/>
          </a:xfrm>
          <a:prstGeom prst="rect">
            <a:avLst/>
          </a:prstGeom>
          <a:ln>
            <a:noFill/>
          </a:ln>
        </p:spPr>
        <p:txBody>
          <a:bodyPr numCol="1"/>
          <a:lstStyle>
            <a:lvl1pPr marL="233363" indent="-233363" algn="l" rtl="0" eaLnBrk="1" fontAlgn="base" hangingPunct="1">
              <a:spcBef>
                <a:spcPct val="60000"/>
              </a:spcBef>
              <a:spcAft>
                <a:spcPct val="0"/>
              </a:spcAft>
              <a:buClr>
                <a:srgbClr val="B0B1B3"/>
              </a:buClr>
              <a:buFont typeface="Wingdings" pitchFamily="2" charset="2"/>
              <a:buChar char="§"/>
              <a:defRPr sz="2200">
                <a:solidFill>
                  <a:srgbClr val="333333"/>
                </a:solidFill>
                <a:latin typeface="+mn-lt"/>
                <a:ea typeface="+mn-ea"/>
                <a:cs typeface="+mn-cs"/>
              </a:defRPr>
            </a:lvl1pPr>
            <a:lvl2pPr marL="571500" indent="-223838" algn="l" rtl="0" eaLnBrk="1" fontAlgn="base" hangingPunct="1">
              <a:spcBef>
                <a:spcPct val="30000"/>
              </a:spcBef>
              <a:spcAft>
                <a:spcPct val="0"/>
              </a:spcAft>
              <a:buClr>
                <a:srgbClr val="B0B1B3"/>
              </a:buClr>
              <a:buFont typeface="Wingdings" pitchFamily="2" charset="2"/>
              <a:buChar char="§"/>
              <a:defRPr sz="1700">
                <a:solidFill>
                  <a:srgbClr val="333333"/>
                </a:solidFill>
                <a:latin typeface="+mn-lt"/>
              </a:defRPr>
            </a:lvl2pPr>
            <a:lvl3pPr marL="909638" indent="-222250" algn="l" rtl="0" eaLnBrk="1" fontAlgn="base" hangingPunct="1">
              <a:spcBef>
                <a:spcPct val="30000"/>
              </a:spcBef>
              <a:spcAft>
                <a:spcPct val="0"/>
              </a:spcAft>
              <a:buClr>
                <a:srgbClr val="B0B1B3"/>
              </a:buClr>
              <a:buFont typeface="Wingdings" pitchFamily="2" charset="2"/>
              <a:buChar char="§"/>
              <a:defRPr sz="2000">
                <a:solidFill>
                  <a:srgbClr val="333333"/>
                </a:solidFill>
                <a:latin typeface="+mn-lt"/>
              </a:defRPr>
            </a:lvl3pPr>
            <a:lvl4pPr marL="1258888" indent="-231775" algn="l" rtl="0" eaLnBrk="1" fontAlgn="base" hangingPunct="1">
              <a:spcBef>
                <a:spcPct val="30000"/>
              </a:spcBef>
              <a:spcAft>
                <a:spcPct val="0"/>
              </a:spcAft>
              <a:buClr>
                <a:srgbClr val="B0B1B3"/>
              </a:buClr>
              <a:buFont typeface="Wingdings" pitchFamily="2" charset="2"/>
              <a:buChar char="§"/>
              <a:defRPr sz="1700">
                <a:solidFill>
                  <a:srgbClr val="333333"/>
                </a:solidFill>
                <a:latin typeface="+mn-lt"/>
              </a:defRPr>
            </a:lvl4pPr>
            <a:lvl5pPr marL="1598613" indent="-222250" algn="l" rtl="0" eaLnBrk="1" fontAlgn="base" hangingPunct="1">
              <a:spcBef>
                <a:spcPct val="30000"/>
              </a:spcBef>
              <a:spcAft>
                <a:spcPct val="0"/>
              </a:spcAft>
              <a:buClr>
                <a:srgbClr val="B0B1B3"/>
              </a:buClr>
              <a:buFont typeface="Wingdings" pitchFamily="2" charset="2"/>
              <a:buChar char="§"/>
              <a:defRPr sz="2000">
                <a:solidFill>
                  <a:srgbClr val="333333"/>
                </a:solidFill>
                <a:latin typeface="+mn-lt"/>
              </a:defRPr>
            </a:lvl5pPr>
            <a:lvl6pPr marL="20558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a:lstStyle>
          <a:p>
            <a:pPr marL="0" indent="0">
              <a:buNone/>
            </a:pPr>
            <a:r>
              <a:rPr lang="en-US" sz="1600" b="1" kern="0" dirty="0">
                <a:solidFill>
                  <a:schemeClr val="bg2"/>
                </a:solidFill>
                <a:latin typeface="Franklin Gothic Book" panose="020B0503020102020204" pitchFamily="34" charset="0"/>
              </a:rPr>
              <a:t>Logistics Support Facilities</a:t>
            </a:r>
          </a:p>
          <a:p>
            <a:r>
              <a:rPr lang="en-US" sz="1600" b="1" kern="0" dirty="0">
                <a:solidFill>
                  <a:schemeClr val="bg2"/>
                </a:solidFill>
                <a:latin typeface="Franklin Gothic Book" panose="020B0503020102020204" pitchFamily="34" charset="0"/>
              </a:rPr>
              <a:t>ISBs:</a:t>
            </a:r>
            <a:r>
              <a:rPr lang="en-US" sz="1600" kern="0" dirty="0">
                <a:solidFill>
                  <a:schemeClr val="bg2"/>
                </a:solidFill>
                <a:latin typeface="Franklin Gothic Book" panose="020B0503020102020204" pitchFamily="34" charset="0"/>
              </a:rPr>
              <a:t> [INSERT]</a:t>
            </a:r>
          </a:p>
          <a:p>
            <a:r>
              <a:rPr lang="en-US" sz="1600" b="1" kern="0" dirty="0">
                <a:solidFill>
                  <a:schemeClr val="bg2"/>
                </a:solidFill>
                <a:latin typeface="Franklin Gothic Book" panose="020B0503020102020204" pitchFamily="34" charset="0"/>
              </a:rPr>
              <a:t>FSAs: </a:t>
            </a:r>
            <a:r>
              <a:rPr lang="en-US" sz="1600" kern="0" dirty="0">
                <a:solidFill>
                  <a:schemeClr val="bg2"/>
                </a:solidFill>
                <a:latin typeface="Franklin Gothic Book" panose="020B0503020102020204" pitchFamily="34" charset="0"/>
              </a:rPr>
              <a:t>[INSERT]</a:t>
            </a:r>
          </a:p>
          <a:p>
            <a:r>
              <a:rPr lang="en-US" sz="1600" b="1" kern="0" dirty="0">
                <a:solidFill>
                  <a:prstClr val="black"/>
                </a:solidFill>
                <a:latin typeface="Franklin Gothic Book" panose="020B0503020102020204" pitchFamily="34" charset="0"/>
              </a:rPr>
              <a:t>State Staging Areas: </a:t>
            </a:r>
            <a:r>
              <a:rPr lang="en-US" sz="1600" kern="0" dirty="0">
                <a:solidFill>
                  <a:prstClr val="black"/>
                </a:solidFill>
                <a:latin typeface="Franklin Gothic Book" panose="020B0503020102020204" pitchFamily="34" charset="0"/>
              </a:rPr>
              <a:t>[INSERT]</a:t>
            </a:r>
            <a:endParaRPr lang="en-US" sz="1600" kern="0" dirty="0">
              <a:solidFill>
                <a:schemeClr val="bg2"/>
              </a:solidFill>
              <a:latin typeface="Franklin Gothic Book" panose="020B0503020102020204" pitchFamily="34" charset="0"/>
            </a:endParaRPr>
          </a:p>
          <a:p>
            <a:r>
              <a:rPr lang="en-US" sz="1600" b="1" kern="0" dirty="0">
                <a:solidFill>
                  <a:schemeClr val="bg2"/>
                </a:solidFill>
                <a:latin typeface="Franklin Gothic Book" panose="020B0503020102020204" pitchFamily="34" charset="0"/>
              </a:rPr>
              <a:t>PMC: </a:t>
            </a:r>
            <a:r>
              <a:rPr lang="en-US" sz="1600" kern="0" dirty="0">
                <a:solidFill>
                  <a:schemeClr val="bg2"/>
                </a:solidFill>
                <a:latin typeface="Franklin Gothic Book" panose="020B0503020102020204" pitchFamily="34" charset="0"/>
              </a:rPr>
              <a:t>[INSERT]</a:t>
            </a:r>
          </a:p>
          <a:p>
            <a:pPr marL="0" indent="0">
              <a:buNone/>
            </a:pPr>
            <a:endParaRPr lang="en-US" sz="1600" kern="0" dirty="0">
              <a:solidFill>
                <a:prstClr val="black"/>
              </a:solidFill>
              <a:latin typeface="Franklin Gothic Book" panose="020B0503020102020204" pitchFamily="34" charset="0"/>
            </a:endParaRPr>
          </a:p>
          <a:p>
            <a:endParaRPr lang="en-US" sz="1600" kern="0" dirty="0">
              <a:solidFill>
                <a:schemeClr val="bg2"/>
              </a:solidFill>
              <a:latin typeface="Franklin Gothic Book" panose="020B0503020102020204" pitchFamily="34" charset="0"/>
            </a:endParaRPr>
          </a:p>
          <a:p>
            <a:endParaRPr lang="en-US" sz="1600" kern="0" dirty="0">
              <a:latin typeface="Franklin Gothic Book" panose="020B0503020102020204" pitchFamily="34" charset="0"/>
            </a:endParaRPr>
          </a:p>
          <a:p>
            <a:pPr marL="0" indent="0">
              <a:buNone/>
            </a:pPr>
            <a:endParaRPr lang="en-US" sz="2800" kern="0" dirty="0">
              <a:latin typeface="Franklin Gothic Book" panose="020B0503020102020204" pitchFamily="34" charset="0"/>
            </a:endParaRPr>
          </a:p>
          <a:p>
            <a:pPr marL="0" indent="0">
              <a:buNone/>
            </a:pPr>
            <a:endParaRPr lang="en-US" sz="2800" kern="0" dirty="0">
              <a:latin typeface="Franklin Gothic Book" panose="020B0503020102020204" pitchFamily="34" charset="0"/>
            </a:endParaRPr>
          </a:p>
        </p:txBody>
      </p:sp>
    </p:spTree>
    <p:extLst>
      <p:ext uri="{BB962C8B-B14F-4D97-AF65-F5344CB8AC3E}">
        <p14:creationId xmlns:p14="http://schemas.microsoft.com/office/powerpoint/2010/main" val="3768636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CD8FD9AC-97A1-442B-B3C8-CF88776EF03D}"/>
              </a:ext>
            </a:extLst>
          </p:cNvPr>
          <p:cNvSpPr>
            <a:spLocks noGrp="1"/>
          </p:cNvSpPr>
          <p:nvPr>
            <p:ph type="title"/>
          </p:nvPr>
        </p:nvSpPr>
        <p:spPr/>
        <p:txBody>
          <a:bodyPr/>
          <a:lstStyle/>
          <a:p>
            <a:r>
              <a:rPr lang="en-US" dirty="0"/>
              <a:t>Slide 12</a:t>
            </a:r>
          </a:p>
        </p:txBody>
      </p:sp>
      <p:pic>
        <p:nvPicPr>
          <p:cNvPr id="15" name="Picture 14">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200150"/>
            <a:ext cx="5787219" cy="2056996"/>
          </a:xfrm>
          <a:prstGeom prst="rect">
            <a:avLst/>
          </a:prstGeom>
        </p:spPr>
      </p:pic>
      <p:sp>
        <p:nvSpPr>
          <p:cNvPr id="3" name="Rectangle 2">
            <a:extLst>
              <a:ext uri="{FF2B5EF4-FFF2-40B4-BE49-F238E27FC236}">
                <a16:creationId xmlns:a16="http://schemas.microsoft.com/office/drawing/2014/main" id="{2FB6BC26-129C-45AF-A022-301B04855351}"/>
              </a:ext>
            </a:extLst>
          </p:cNvPr>
          <p:cNvSpPr/>
          <p:nvPr/>
        </p:nvSpPr>
        <p:spPr>
          <a:xfrm>
            <a:off x="2362200" y="3456474"/>
            <a:ext cx="4419600" cy="9440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2"/>
                </a:solidFill>
              </a:rPr>
              <a:t>Contact Information:</a:t>
            </a:r>
          </a:p>
          <a:p>
            <a:pPr algn="ctr"/>
            <a:r>
              <a:rPr lang="en-US" sz="1400" dirty="0">
                <a:solidFill>
                  <a:schemeClr val="bg2"/>
                </a:solidFill>
              </a:rPr>
              <a:t>[Name]</a:t>
            </a:r>
          </a:p>
          <a:p>
            <a:pPr algn="ctr"/>
            <a:r>
              <a:rPr lang="en-US" sz="1400" dirty="0">
                <a:solidFill>
                  <a:schemeClr val="bg2"/>
                </a:solidFill>
              </a:rPr>
              <a:t>[Title]</a:t>
            </a:r>
          </a:p>
          <a:p>
            <a:pPr algn="ctr"/>
            <a:r>
              <a:rPr lang="en-US" sz="1400" dirty="0">
                <a:solidFill>
                  <a:schemeClr val="bg2"/>
                </a:solidFill>
              </a:rPr>
              <a:t>[Email Address]</a:t>
            </a:r>
          </a:p>
          <a:p>
            <a:pPr algn="ctr"/>
            <a:r>
              <a:rPr lang="en-US" sz="1400" dirty="0">
                <a:solidFill>
                  <a:schemeClr val="bg2"/>
                </a:solidFill>
              </a:rPr>
              <a:t>[Phone Number]</a:t>
            </a:r>
          </a:p>
        </p:txBody>
      </p:sp>
    </p:spTree>
    <p:extLst>
      <p:ext uri="{BB962C8B-B14F-4D97-AF65-F5344CB8AC3E}">
        <p14:creationId xmlns:p14="http://schemas.microsoft.com/office/powerpoint/2010/main" val="2807968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47773174-C436-4D9E-A02D-2536DE31EAB5}"/>
              </a:ext>
            </a:extLst>
          </p:cNvPr>
          <p:cNvSpPr>
            <a:spLocks noGrp="1"/>
          </p:cNvSpPr>
          <p:nvPr>
            <p:ph type="title"/>
          </p:nvPr>
        </p:nvSpPr>
        <p:spPr>
          <a:xfrm>
            <a:off x="381000" y="438151"/>
            <a:ext cx="2743200" cy="762000"/>
          </a:xfrm>
        </p:spPr>
        <p:txBody>
          <a:bodyPr/>
          <a:lstStyle/>
          <a:p>
            <a:r>
              <a:rPr lang="en-US" dirty="0"/>
              <a:t>Slide 13</a:t>
            </a:r>
          </a:p>
        </p:txBody>
      </p:sp>
      <p:sp>
        <p:nvSpPr>
          <p:cNvPr id="3" name="Rectangle 2">
            <a:extLst>
              <a:ext uri="{FF2B5EF4-FFF2-40B4-BE49-F238E27FC236}">
                <a16:creationId xmlns:a16="http://schemas.microsoft.com/office/drawing/2014/main" id="{2FB6BC26-129C-45AF-A022-301B04855351}"/>
              </a:ext>
            </a:extLst>
          </p:cNvPr>
          <p:cNvSpPr/>
          <p:nvPr/>
        </p:nvSpPr>
        <p:spPr>
          <a:xfrm>
            <a:off x="0" y="2099711"/>
            <a:ext cx="9144000" cy="9440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bg1"/>
                </a:solidFill>
              </a:rPr>
              <a:t>Retired Lines of Effort</a:t>
            </a:r>
          </a:p>
        </p:txBody>
      </p:sp>
    </p:spTree>
    <p:extLst>
      <p:ext uri="{BB962C8B-B14F-4D97-AF65-F5344CB8AC3E}">
        <p14:creationId xmlns:p14="http://schemas.microsoft.com/office/powerpoint/2010/main" val="2564955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a:extLst>
              <a:ext uri="{FF2B5EF4-FFF2-40B4-BE49-F238E27FC236}">
                <a16:creationId xmlns:a16="http://schemas.microsoft.com/office/drawing/2014/main" id="{6807911E-0521-43EA-9024-2F7927546AC7}"/>
              </a:ext>
            </a:extLst>
          </p:cNvPr>
          <p:cNvSpPr>
            <a:spLocks noGrp="1"/>
          </p:cNvSpPr>
          <p:nvPr>
            <p:ph type="title"/>
          </p:nvPr>
        </p:nvSpPr>
        <p:spPr>
          <a:xfrm>
            <a:off x="152401" y="3867149"/>
            <a:ext cx="3429000" cy="508079"/>
          </a:xfrm>
        </p:spPr>
        <p:txBody>
          <a:bodyPr/>
          <a:lstStyle/>
          <a:p>
            <a:r>
              <a:rPr lang="en-US" dirty="0"/>
              <a:t>Slide 2</a:t>
            </a:r>
          </a:p>
        </p:txBody>
      </p:sp>
      <p:sp>
        <p:nvSpPr>
          <p:cNvPr id="4" name="Title 1"/>
          <p:cNvSpPr txBox="1">
            <a:spLocks/>
          </p:cNvSpPr>
          <p:nvPr/>
        </p:nvSpPr>
        <p:spPr bwMode="auto">
          <a:xfrm>
            <a:off x="163514" y="0"/>
            <a:ext cx="7621587"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200">
                <a:solidFill>
                  <a:srgbClr val="002F80"/>
                </a:solidFill>
                <a:latin typeface="+mj-lt"/>
                <a:ea typeface="+mj-ea"/>
                <a:cs typeface="+mj-cs"/>
              </a:defRPr>
            </a:lvl1pPr>
            <a:lvl2pPr algn="l" rtl="0" eaLnBrk="1" fontAlgn="base" hangingPunct="1">
              <a:spcBef>
                <a:spcPct val="0"/>
              </a:spcBef>
              <a:spcAft>
                <a:spcPct val="0"/>
              </a:spcAft>
              <a:defRPr sz="4200">
                <a:solidFill>
                  <a:srgbClr val="000063"/>
                </a:solidFill>
                <a:latin typeface="Times New Roman" charset="0"/>
              </a:defRPr>
            </a:lvl2pPr>
            <a:lvl3pPr algn="l" rtl="0" eaLnBrk="1" fontAlgn="base" hangingPunct="1">
              <a:spcBef>
                <a:spcPct val="0"/>
              </a:spcBef>
              <a:spcAft>
                <a:spcPct val="0"/>
              </a:spcAft>
              <a:defRPr sz="4200">
                <a:solidFill>
                  <a:srgbClr val="000063"/>
                </a:solidFill>
                <a:latin typeface="Times New Roman" charset="0"/>
              </a:defRPr>
            </a:lvl3pPr>
            <a:lvl4pPr algn="l" rtl="0" eaLnBrk="1" fontAlgn="base" hangingPunct="1">
              <a:spcBef>
                <a:spcPct val="0"/>
              </a:spcBef>
              <a:spcAft>
                <a:spcPct val="0"/>
              </a:spcAft>
              <a:defRPr sz="4200">
                <a:solidFill>
                  <a:srgbClr val="000063"/>
                </a:solidFill>
                <a:latin typeface="Times New Roman" charset="0"/>
              </a:defRPr>
            </a:lvl4pPr>
            <a:lvl5pPr algn="l" rtl="0" eaLnBrk="1" fontAlgn="base" hangingPunct="1">
              <a:spcBef>
                <a:spcPct val="0"/>
              </a:spcBef>
              <a:spcAft>
                <a:spcPct val="0"/>
              </a:spcAft>
              <a:defRPr sz="4200">
                <a:solidFill>
                  <a:srgbClr val="000063"/>
                </a:solidFill>
                <a:latin typeface="Times New Roman" charset="0"/>
              </a:defRPr>
            </a:lvl5pPr>
            <a:lvl6pPr marL="457200" algn="l" rtl="0" eaLnBrk="1" fontAlgn="base" hangingPunct="1">
              <a:spcBef>
                <a:spcPct val="0"/>
              </a:spcBef>
              <a:spcAft>
                <a:spcPct val="0"/>
              </a:spcAft>
              <a:defRPr sz="4200">
                <a:solidFill>
                  <a:srgbClr val="000063"/>
                </a:solidFill>
                <a:latin typeface="Times New Roman" charset="0"/>
              </a:defRPr>
            </a:lvl6pPr>
            <a:lvl7pPr marL="914400" algn="l" rtl="0" eaLnBrk="1" fontAlgn="base" hangingPunct="1">
              <a:spcBef>
                <a:spcPct val="0"/>
              </a:spcBef>
              <a:spcAft>
                <a:spcPct val="0"/>
              </a:spcAft>
              <a:defRPr sz="4200">
                <a:solidFill>
                  <a:srgbClr val="000063"/>
                </a:solidFill>
                <a:latin typeface="Times New Roman" charset="0"/>
              </a:defRPr>
            </a:lvl7pPr>
            <a:lvl8pPr marL="1371600" algn="l" rtl="0" eaLnBrk="1" fontAlgn="base" hangingPunct="1">
              <a:spcBef>
                <a:spcPct val="0"/>
              </a:spcBef>
              <a:spcAft>
                <a:spcPct val="0"/>
              </a:spcAft>
              <a:defRPr sz="4200">
                <a:solidFill>
                  <a:srgbClr val="000063"/>
                </a:solidFill>
                <a:latin typeface="Times New Roman" charset="0"/>
              </a:defRPr>
            </a:lvl8pPr>
            <a:lvl9pPr marL="1828800" algn="l" rtl="0" eaLnBrk="1" fontAlgn="base" hangingPunct="1">
              <a:spcBef>
                <a:spcPct val="0"/>
              </a:spcBef>
              <a:spcAft>
                <a:spcPct val="0"/>
              </a:spcAft>
              <a:defRPr sz="4200">
                <a:solidFill>
                  <a:srgbClr val="000063"/>
                </a:solidFill>
                <a:latin typeface="Times New Roman"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srgbClr val="002F80"/>
                </a:solidFill>
                <a:effectLst/>
                <a:uLnTx/>
                <a:uFillTx/>
                <a:latin typeface="Franklin Gothic Book" panose="020B0503020102020204" pitchFamily="34" charset="0"/>
              </a:rPr>
              <a:t>Table of Contents</a:t>
            </a:r>
            <a:endParaRPr kumimoji="0" lang="en-US" sz="1200" b="1" i="1" u="none" strike="noStrike" kern="0" cap="none" spc="0" normalizeH="0" baseline="0" noProof="0" dirty="0">
              <a:ln>
                <a:noFill/>
              </a:ln>
              <a:solidFill>
                <a:srgbClr val="FF0000"/>
              </a:solidFill>
              <a:effectLst/>
              <a:uLnTx/>
              <a:uFillTx/>
              <a:latin typeface="Franklin Gothic Book" panose="020B0503020102020204" pitchFamily="34" charset="0"/>
            </a:endParaRPr>
          </a:p>
        </p:txBody>
      </p:sp>
      <p:pic>
        <p:nvPicPr>
          <p:cNvPr id="7" name="Picture 6" descr="This figure should how the Federal incident Approach feeds into the Line of Effort Operation Plan, which then feeds into the Senior Leader Brief. ">
            <a:extLst>
              <a:ext uri="{FF2B5EF4-FFF2-40B4-BE49-F238E27FC236}">
                <a16:creationId xmlns:a16="http://schemas.microsoft.com/office/drawing/2014/main" id="{636EAE7A-596B-44D7-8A1B-4D6851A10A66}"/>
              </a:ext>
            </a:extLst>
          </p:cNvPr>
          <p:cNvPicPr>
            <a:picLocks noChangeAspect="1"/>
          </p:cNvPicPr>
          <p:nvPr/>
        </p:nvPicPr>
        <p:blipFill>
          <a:blip r:embed="rId3"/>
          <a:stretch>
            <a:fillRect/>
          </a:stretch>
        </p:blipFill>
        <p:spPr>
          <a:xfrm>
            <a:off x="4316212" y="2646807"/>
            <a:ext cx="4397775" cy="2120139"/>
          </a:xfrm>
          <a:prstGeom prst="rect">
            <a:avLst/>
          </a:prstGeom>
        </p:spPr>
      </p:pic>
      <p:sp>
        <p:nvSpPr>
          <p:cNvPr id="3" name="Content Placeholder 2"/>
          <p:cNvSpPr>
            <a:spLocks noGrp="1"/>
          </p:cNvSpPr>
          <p:nvPr>
            <p:ph idx="1"/>
          </p:nvPr>
        </p:nvSpPr>
        <p:spPr>
          <a:xfrm>
            <a:off x="89794" y="514350"/>
            <a:ext cx="3810000" cy="3276599"/>
          </a:xfrm>
        </p:spPr>
        <p:txBody>
          <a:bodyPr/>
          <a:lstStyle/>
          <a:p>
            <a:pPr marL="342900" indent="-342900">
              <a:buFont typeface="+mj-lt"/>
              <a:buAutoNum type="arabicPeriod"/>
            </a:pPr>
            <a:r>
              <a:rPr lang="en-US" sz="1600" dirty="0">
                <a:solidFill>
                  <a:srgbClr val="1C1C00"/>
                </a:solidFill>
                <a:latin typeface="Franklin Gothic Book" panose="020B0503020102020204" pitchFamily="34" charset="0"/>
                <a:hlinkClick r:id="rId4" action="ppaction://hlinksldjump"/>
              </a:rPr>
              <a:t>Senior Leader Decisions</a:t>
            </a:r>
            <a:endParaRPr lang="en-US" sz="1600" dirty="0">
              <a:solidFill>
                <a:srgbClr val="1C1C00"/>
              </a:solidFill>
              <a:latin typeface="Franklin Gothic Book" panose="020B0503020102020204" pitchFamily="34" charset="0"/>
            </a:endParaRPr>
          </a:p>
          <a:p>
            <a:pPr marL="342900" indent="-342900">
              <a:buFont typeface="+mj-lt"/>
              <a:buAutoNum type="arabicPeriod"/>
            </a:pPr>
            <a:r>
              <a:rPr lang="en-US" sz="1600" dirty="0">
                <a:solidFill>
                  <a:srgbClr val="1C1C00"/>
                </a:solidFill>
                <a:latin typeface="Franklin Gothic Book" panose="020B0503020102020204" pitchFamily="34" charset="0"/>
                <a:hlinkClick r:id="rId5" action="ppaction://hlinksldjump"/>
              </a:rPr>
              <a:t>Lifeline Stabilization Problem Frame </a:t>
            </a:r>
            <a:endParaRPr lang="en-US" sz="1600" dirty="0">
              <a:solidFill>
                <a:srgbClr val="1C1C00"/>
              </a:solidFill>
              <a:latin typeface="Franklin Gothic Book" panose="020B0503020102020204" pitchFamily="34" charset="0"/>
            </a:endParaRPr>
          </a:p>
          <a:p>
            <a:pPr marL="342900" indent="-342900">
              <a:buFont typeface="+mj-lt"/>
              <a:buAutoNum type="arabicPeriod"/>
            </a:pPr>
            <a:r>
              <a:rPr lang="en-US" sz="1600" dirty="0">
                <a:solidFill>
                  <a:srgbClr val="1C1C00"/>
                </a:solidFill>
                <a:latin typeface="Franklin Gothic Book" panose="020B0503020102020204" pitchFamily="34" charset="0"/>
                <a:hlinkClick r:id="rId6" action="ppaction://hlinksldjump"/>
              </a:rPr>
              <a:t>Strategic Prioritization</a:t>
            </a:r>
            <a:endParaRPr lang="en-US" sz="1600" dirty="0">
              <a:solidFill>
                <a:srgbClr val="1C1C00"/>
              </a:solidFill>
              <a:latin typeface="Franklin Gothic Book" panose="020B0503020102020204" pitchFamily="34" charset="0"/>
            </a:endParaRPr>
          </a:p>
          <a:p>
            <a:pPr marL="342900" indent="-342900">
              <a:buFont typeface="+mj-lt"/>
              <a:buAutoNum type="arabicPeriod"/>
            </a:pPr>
            <a:r>
              <a:rPr lang="en-US" sz="1600" dirty="0">
                <a:solidFill>
                  <a:srgbClr val="1C1C00"/>
                </a:solidFill>
                <a:latin typeface="Franklin Gothic Book" panose="020B0503020102020204" pitchFamily="34" charset="0"/>
                <a:hlinkClick r:id="rId7" action="ppaction://hlinksldjump"/>
              </a:rPr>
              <a:t>Line of Effort Strategies</a:t>
            </a:r>
            <a:endParaRPr lang="en-US" sz="1600" dirty="0">
              <a:solidFill>
                <a:srgbClr val="1C1C00"/>
              </a:solidFill>
              <a:latin typeface="Franklin Gothic Book" panose="020B0503020102020204" pitchFamily="34" charset="0"/>
            </a:endParaRPr>
          </a:p>
          <a:p>
            <a:pPr marL="342900" indent="-342900">
              <a:buFont typeface="+mj-lt"/>
              <a:buAutoNum type="arabicPeriod"/>
            </a:pPr>
            <a:r>
              <a:rPr lang="en-US" sz="1600" dirty="0">
                <a:solidFill>
                  <a:srgbClr val="1C1C00"/>
                </a:solidFill>
                <a:latin typeface="Franklin Gothic Book" panose="020B0503020102020204" pitchFamily="34" charset="0"/>
                <a:hlinkClick r:id="rId8" action="ppaction://hlinksldjump"/>
              </a:rPr>
              <a:t>Incident Objectives Tracking Matrix</a:t>
            </a:r>
            <a:endParaRPr lang="en-US" sz="1600" dirty="0">
              <a:solidFill>
                <a:srgbClr val="1C1C00"/>
              </a:solidFill>
              <a:latin typeface="Franklin Gothic Book" panose="020B0503020102020204" pitchFamily="34" charset="0"/>
            </a:endParaRPr>
          </a:p>
          <a:p>
            <a:pPr marL="342900" indent="-342900">
              <a:buFont typeface="+mj-lt"/>
              <a:buAutoNum type="arabicPeriod"/>
            </a:pPr>
            <a:r>
              <a:rPr lang="en-US" sz="1600" dirty="0">
                <a:solidFill>
                  <a:srgbClr val="1C1C00"/>
                </a:solidFill>
                <a:latin typeface="Franklin Gothic Book" panose="020B0503020102020204" pitchFamily="34" charset="0"/>
                <a:hlinkClick r:id="rId9" action="ppaction://hlinksldjump"/>
              </a:rPr>
              <a:t>Logistics Concept of Support</a:t>
            </a:r>
            <a:endParaRPr lang="en-US" sz="1600" dirty="0">
              <a:solidFill>
                <a:srgbClr val="1C1C00"/>
              </a:solidFill>
              <a:latin typeface="Franklin Gothic Book" panose="020B0503020102020204" pitchFamily="34" charset="0"/>
            </a:endParaRPr>
          </a:p>
        </p:txBody>
      </p:sp>
      <p:sp>
        <p:nvSpPr>
          <p:cNvPr id="5" name="Content Placeholder 2">
            <a:extLst>
              <a:ext uri="{FF2B5EF4-FFF2-40B4-BE49-F238E27FC236}">
                <a16:creationId xmlns:a16="http://schemas.microsoft.com/office/drawing/2014/main" id="{9ECE9360-2706-49CD-B926-94EF527A871F}"/>
              </a:ext>
            </a:extLst>
          </p:cNvPr>
          <p:cNvSpPr txBox="1">
            <a:spLocks/>
          </p:cNvSpPr>
          <p:nvPr/>
        </p:nvSpPr>
        <p:spPr>
          <a:xfrm>
            <a:off x="4038600" y="133350"/>
            <a:ext cx="4953000" cy="4648200"/>
          </a:xfrm>
          <a:prstGeom prst="rect">
            <a:avLst/>
          </a:prstGeom>
          <a:solidFill>
            <a:schemeClr val="tx1">
              <a:lumMod val="85000"/>
            </a:schemeClr>
          </a:solidFill>
          <a:ln>
            <a:solidFill>
              <a:schemeClr val="bg2"/>
            </a:solidFill>
          </a:ln>
        </p:spPr>
        <p:txBody>
          <a:bodyPr/>
          <a:lstStyle>
            <a:lvl1pPr marL="233368" indent="-233368" algn="l" rtl="0" eaLnBrk="1" fontAlgn="base" hangingPunct="1">
              <a:spcBef>
                <a:spcPct val="60000"/>
              </a:spcBef>
              <a:spcAft>
                <a:spcPct val="0"/>
              </a:spcAft>
              <a:buClr>
                <a:srgbClr val="B0B1B3"/>
              </a:buClr>
              <a:buFont typeface="Wingdings" pitchFamily="2" charset="2"/>
              <a:buChar char="§"/>
              <a:defRPr sz="2200">
                <a:solidFill>
                  <a:srgbClr val="333333"/>
                </a:solidFill>
                <a:latin typeface="+mn-lt"/>
                <a:ea typeface="+mn-ea"/>
                <a:cs typeface="+mn-cs"/>
              </a:defRPr>
            </a:lvl1pPr>
            <a:lvl2pPr marL="571513" indent="-223843" algn="l" rtl="0" eaLnBrk="1" fontAlgn="base" hangingPunct="1">
              <a:spcBef>
                <a:spcPct val="30000"/>
              </a:spcBef>
              <a:spcAft>
                <a:spcPct val="0"/>
              </a:spcAft>
              <a:buClr>
                <a:srgbClr val="B0B1B3"/>
              </a:buClr>
              <a:buFont typeface="Wingdings" pitchFamily="2" charset="2"/>
              <a:buChar char="§"/>
              <a:defRPr sz="1700">
                <a:solidFill>
                  <a:srgbClr val="333333"/>
                </a:solidFill>
                <a:latin typeface="+mn-lt"/>
              </a:defRPr>
            </a:lvl2pPr>
            <a:lvl3pPr marL="909658" indent="-222255" algn="l" rtl="0" eaLnBrk="1" fontAlgn="base" hangingPunct="1">
              <a:spcBef>
                <a:spcPct val="30000"/>
              </a:spcBef>
              <a:spcAft>
                <a:spcPct val="0"/>
              </a:spcAft>
              <a:buClr>
                <a:srgbClr val="B0B1B3"/>
              </a:buClr>
              <a:buFont typeface="Wingdings" pitchFamily="2" charset="2"/>
              <a:buChar char="§"/>
              <a:defRPr sz="2000">
                <a:solidFill>
                  <a:srgbClr val="333333"/>
                </a:solidFill>
                <a:latin typeface="+mn-lt"/>
              </a:defRPr>
            </a:lvl3pPr>
            <a:lvl4pPr marL="1258917" indent="-231781" algn="l" rtl="0" eaLnBrk="1" fontAlgn="base" hangingPunct="1">
              <a:spcBef>
                <a:spcPct val="30000"/>
              </a:spcBef>
              <a:spcAft>
                <a:spcPct val="0"/>
              </a:spcAft>
              <a:buClr>
                <a:srgbClr val="B0B1B3"/>
              </a:buClr>
              <a:buFont typeface="Wingdings" pitchFamily="2" charset="2"/>
              <a:buChar char="§"/>
              <a:defRPr sz="1700">
                <a:solidFill>
                  <a:srgbClr val="333333"/>
                </a:solidFill>
                <a:latin typeface="+mn-lt"/>
              </a:defRPr>
            </a:lvl4pPr>
            <a:lvl5pPr marL="1598649" indent="-222255" algn="l" rtl="0" eaLnBrk="1" fontAlgn="base" hangingPunct="1">
              <a:spcBef>
                <a:spcPct val="30000"/>
              </a:spcBef>
              <a:spcAft>
                <a:spcPct val="0"/>
              </a:spcAft>
              <a:buClr>
                <a:srgbClr val="B0B1B3"/>
              </a:buClr>
              <a:buFont typeface="Wingdings" pitchFamily="2" charset="2"/>
              <a:buChar char="§"/>
              <a:defRPr sz="2000">
                <a:solidFill>
                  <a:srgbClr val="333333"/>
                </a:solidFill>
                <a:latin typeface="+mn-lt"/>
              </a:defRPr>
            </a:lvl5pPr>
            <a:lvl6pPr marL="2055859"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69"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79"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90" indent="-222255"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a:lstStyle>
          <a:p>
            <a:pPr marL="0" marR="0" lvl="0" indent="0" algn="ctr" defTabSz="914400" rtl="0" eaLnBrk="1" fontAlgn="base" latinLnBrk="0" hangingPunct="1">
              <a:lnSpc>
                <a:spcPct val="100000"/>
              </a:lnSpc>
              <a:spcBef>
                <a:spcPct val="60000"/>
              </a:spcBef>
              <a:spcAft>
                <a:spcPct val="0"/>
              </a:spcAft>
              <a:buClr>
                <a:srgbClr val="B0B1B3"/>
              </a:buClr>
              <a:buSzTx/>
              <a:buFont typeface="Wingdings" pitchFamily="2" charset="2"/>
              <a:buNone/>
              <a:tabLst/>
              <a:defRPr/>
            </a:pPr>
            <a:r>
              <a:rPr kumimoji="0" lang="en-US" sz="1200" b="1" i="0" u="none" strike="noStrike" kern="0" cap="none" spc="0" normalizeH="0" baseline="0" noProof="0" dirty="0">
                <a:ln>
                  <a:noFill/>
                </a:ln>
                <a:solidFill>
                  <a:srgbClr val="333333"/>
                </a:solidFill>
                <a:effectLst/>
                <a:uLnTx/>
                <a:uFillTx/>
                <a:latin typeface="Franklin Gothic Book" panose="020B0503020102020204" pitchFamily="34" charset="0"/>
              </a:rPr>
              <a:t>Purpose of the Federal Incident Approach</a:t>
            </a:r>
          </a:p>
          <a:p>
            <a:pPr marL="0" marR="0" lvl="0" indent="0" algn="l" defTabSz="914400" rtl="0" eaLnBrk="1" fontAlgn="base" latinLnBrk="0" hangingPunct="1">
              <a:lnSpc>
                <a:spcPct val="100000"/>
              </a:lnSpc>
              <a:spcBef>
                <a:spcPct val="60000"/>
              </a:spcBef>
              <a:spcAft>
                <a:spcPct val="0"/>
              </a:spcAft>
              <a:buClr>
                <a:srgbClr val="B0B1B3"/>
              </a:buClr>
              <a:buSzTx/>
              <a:buFont typeface="Wingdings" pitchFamily="2" charset="2"/>
              <a:buNone/>
              <a:tabLst/>
              <a:defRPr/>
            </a:pPr>
            <a:r>
              <a:rPr kumimoji="0" lang="en-US" sz="1000" b="1" i="0" u="none" strike="noStrike" kern="0" cap="none" spc="0" normalizeH="0" baseline="0" noProof="0" dirty="0">
                <a:ln>
                  <a:noFill/>
                </a:ln>
                <a:solidFill>
                  <a:srgbClr val="333333"/>
                </a:solidFill>
                <a:effectLst/>
                <a:uLnTx/>
                <a:uFillTx/>
                <a:latin typeface="Franklin Gothic Book" panose="020B0503020102020204" pitchFamily="34" charset="0"/>
              </a:rPr>
              <a:t>Provide incident personnel at all echelons with a clear picture of:</a:t>
            </a:r>
            <a:endParaRPr kumimoji="0" lang="en-US" sz="1000" b="1" i="0" u="none" strike="noStrike" kern="0" cap="none" spc="0" normalizeH="0" baseline="0" noProof="0" dirty="0">
              <a:ln>
                <a:noFill/>
              </a:ln>
              <a:solidFill>
                <a:srgbClr val="FF0000"/>
              </a:solidFill>
              <a:effectLst/>
              <a:uLnTx/>
              <a:uFillTx/>
              <a:latin typeface="Franklin Gothic Book" panose="020B0503020102020204" pitchFamily="34" charset="0"/>
            </a:endParaRPr>
          </a:p>
          <a:p>
            <a:pPr marL="233368" marR="0" lvl="0" indent="-233368" algn="l" defTabSz="914400" rtl="0" eaLnBrk="1" fontAlgn="base" latinLnBrk="0" hangingPunct="1">
              <a:lnSpc>
                <a:spcPct val="100000"/>
              </a:lnSpc>
              <a:spcBef>
                <a:spcPct val="60000"/>
              </a:spcBef>
              <a:spcAft>
                <a:spcPct val="0"/>
              </a:spcAft>
              <a:buClr>
                <a:srgbClr val="B0B1B3"/>
              </a:buClr>
              <a:buSzTx/>
              <a:buFont typeface="Wingdings" pitchFamily="2" charset="2"/>
              <a:buChar char="§"/>
              <a:tabLst/>
              <a:defRPr/>
            </a:pPr>
            <a:r>
              <a:rPr kumimoji="0" lang="en-US" sz="1000" b="0" i="0" u="none" strike="noStrike" kern="0" cap="none" spc="0" normalizeH="0" baseline="0" noProof="0" dirty="0">
                <a:ln>
                  <a:noFill/>
                </a:ln>
                <a:solidFill>
                  <a:prstClr val="black"/>
                </a:solidFill>
                <a:effectLst/>
                <a:uLnTx/>
                <a:uFillTx/>
                <a:latin typeface="Franklin Gothic Book" panose="020B0503020102020204" pitchFamily="34" charset="0"/>
              </a:rPr>
              <a:t>Strategic Approach to Incident Management and Incident Support</a:t>
            </a:r>
          </a:p>
          <a:p>
            <a:pPr marL="233368" marR="0" lvl="0" indent="-233368" algn="l" defTabSz="914400" rtl="0" eaLnBrk="1" fontAlgn="base" latinLnBrk="0" hangingPunct="1">
              <a:lnSpc>
                <a:spcPct val="100000"/>
              </a:lnSpc>
              <a:spcBef>
                <a:spcPct val="60000"/>
              </a:spcBef>
              <a:spcAft>
                <a:spcPct val="0"/>
              </a:spcAft>
              <a:buClr>
                <a:srgbClr val="B0B1B3"/>
              </a:buClr>
              <a:buSzTx/>
              <a:buFont typeface="Wingdings" pitchFamily="2" charset="2"/>
              <a:buChar char="§"/>
              <a:tabLst/>
              <a:defRPr/>
            </a:pPr>
            <a:r>
              <a:rPr kumimoji="0" lang="en-US" sz="1000" b="0" i="0" u="none" strike="noStrike" kern="0" cap="none" spc="0" normalizeH="0" baseline="0" noProof="0" dirty="0">
                <a:ln>
                  <a:noFill/>
                </a:ln>
                <a:solidFill>
                  <a:srgbClr val="333333"/>
                </a:solidFill>
                <a:effectLst/>
                <a:uLnTx/>
                <a:uFillTx/>
                <a:latin typeface="Franklin Gothic Book" panose="020B0503020102020204" pitchFamily="34" charset="0"/>
              </a:rPr>
              <a:t>Lines of Effort to achieve Lifeline Stabilization and Unified Recovery Outcomes</a:t>
            </a:r>
          </a:p>
          <a:p>
            <a:pPr marL="233368" marR="0" lvl="0" indent="-233368" algn="l" defTabSz="914400" rtl="0" eaLnBrk="1" fontAlgn="base" latinLnBrk="0" hangingPunct="1">
              <a:lnSpc>
                <a:spcPct val="100000"/>
              </a:lnSpc>
              <a:spcBef>
                <a:spcPct val="60000"/>
              </a:spcBef>
              <a:spcAft>
                <a:spcPct val="0"/>
              </a:spcAft>
              <a:buClr>
                <a:srgbClr val="B0B1B3"/>
              </a:buClr>
              <a:buSzTx/>
              <a:buFont typeface="Wingdings" pitchFamily="2" charset="2"/>
              <a:buChar char="§"/>
              <a:tabLst/>
              <a:defRPr/>
            </a:pPr>
            <a:r>
              <a:rPr kumimoji="0" lang="en-US" sz="1000" b="0" i="0" u="none" strike="noStrike" kern="0" cap="none" spc="0" normalizeH="0" baseline="0" noProof="0" dirty="0">
                <a:ln>
                  <a:noFill/>
                </a:ln>
                <a:solidFill>
                  <a:srgbClr val="333333"/>
                </a:solidFill>
                <a:effectLst/>
                <a:uLnTx/>
                <a:uFillTx/>
                <a:latin typeface="Franklin Gothic Book" panose="020B0503020102020204" pitchFamily="34" charset="0"/>
              </a:rPr>
              <a:t>The Concept of Logistics Support</a:t>
            </a:r>
          </a:p>
          <a:p>
            <a:pPr marL="0" marR="0" lvl="0" indent="0" algn="l" defTabSz="914400" rtl="0" eaLnBrk="1" fontAlgn="base" latinLnBrk="0" hangingPunct="1">
              <a:lnSpc>
                <a:spcPct val="100000"/>
              </a:lnSpc>
              <a:spcBef>
                <a:spcPct val="60000"/>
              </a:spcBef>
              <a:spcAft>
                <a:spcPct val="0"/>
              </a:spcAft>
              <a:buClr>
                <a:srgbClr val="B0B1B3"/>
              </a:buClr>
              <a:buSzTx/>
              <a:buFont typeface="Wingdings" pitchFamily="2" charset="2"/>
              <a:buNone/>
              <a:tabLst/>
              <a:defRPr/>
            </a:pPr>
            <a:r>
              <a:rPr kumimoji="0" lang="en-US" sz="1000" b="1" i="0" u="none" strike="noStrike" kern="0" cap="none" spc="0" normalizeH="0" baseline="0" noProof="0" dirty="0">
                <a:ln>
                  <a:noFill/>
                </a:ln>
                <a:solidFill>
                  <a:srgbClr val="333333"/>
                </a:solidFill>
                <a:effectLst/>
                <a:uLnTx/>
                <a:uFillTx/>
                <a:latin typeface="Franklin Gothic Book" panose="020B0503020102020204" pitchFamily="34" charset="0"/>
              </a:rPr>
              <a:t>To guide and inform:</a:t>
            </a:r>
          </a:p>
          <a:p>
            <a:pPr marL="233368" marR="0" lvl="0" indent="-233368" algn="l" defTabSz="914400" rtl="0" eaLnBrk="1" fontAlgn="base" latinLnBrk="0" hangingPunct="1">
              <a:lnSpc>
                <a:spcPct val="100000"/>
              </a:lnSpc>
              <a:spcBef>
                <a:spcPct val="60000"/>
              </a:spcBef>
              <a:spcAft>
                <a:spcPct val="0"/>
              </a:spcAft>
              <a:buClr>
                <a:srgbClr val="B0B1B3"/>
              </a:buClr>
              <a:buSzTx/>
              <a:buFont typeface="Wingdings" pitchFamily="2" charset="2"/>
              <a:buChar char="§"/>
              <a:tabLst/>
              <a:defRPr/>
            </a:pPr>
            <a:r>
              <a:rPr kumimoji="0" lang="en-US" sz="1000" b="0" i="0" u="none" strike="noStrike" kern="0" cap="none" spc="0" normalizeH="0" baseline="0" noProof="0" dirty="0">
                <a:ln>
                  <a:noFill/>
                </a:ln>
                <a:solidFill>
                  <a:srgbClr val="333333"/>
                </a:solidFill>
                <a:effectLst/>
                <a:uLnTx/>
                <a:uFillTx/>
                <a:latin typeface="Franklin Gothic Book" panose="020B0503020102020204" pitchFamily="34" charset="0"/>
              </a:rPr>
              <a:t>Incident Management and Incident Support resource deployment and employment decisions (contracts, RRFs, Mission Assignments and FEMA personnel requests)</a:t>
            </a:r>
          </a:p>
          <a:p>
            <a:pPr marL="233368" marR="0" lvl="0" indent="-233368" algn="l" defTabSz="914400" rtl="0" eaLnBrk="1" fontAlgn="base" latinLnBrk="0" hangingPunct="1">
              <a:lnSpc>
                <a:spcPct val="100000"/>
              </a:lnSpc>
              <a:spcBef>
                <a:spcPct val="60000"/>
              </a:spcBef>
              <a:spcAft>
                <a:spcPct val="0"/>
              </a:spcAft>
              <a:buClr>
                <a:srgbClr val="B0B1B3"/>
              </a:buClr>
              <a:buSzTx/>
              <a:buFont typeface="Wingdings" pitchFamily="2" charset="2"/>
              <a:buChar char="§"/>
              <a:tabLst/>
              <a:defRPr/>
            </a:pPr>
            <a:r>
              <a:rPr kumimoji="0" lang="en-US" sz="1000" b="0" i="0" u="none" strike="noStrike" kern="0" cap="none" spc="0" normalizeH="0" baseline="0" noProof="0" dirty="0">
                <a:ln>
                  <a:noFill/>
                </a:ln>
                <a:solidFill>
                  <a:srgbClr val="333333"/>
                </a:solidFill>
                <a:effectLst/>
                <a:uLnTx/>
                <a:uFillTx/>
                <a:latin typeface="Franklin Gothic Book" panose="020B0503020102020204" pitchFamily="34" charset="0"/>
              </a:rPr>
              <a:t>Establishment of Incident Management Task Forces and Incident Support Crisis Action Planning Teams</a:t>
            </a:r>
          </a:p>
          <a:p>
            <a:pPr marL="233368" marR="0" lvl="0" indent="-233368" algn="l" defTabSz="914400" rtl="0" eaLnBrk="1" fontAlgn="base" latinLnBrk="0" hangingPunct="1">
              <a:lnSpc>
                <a:spcPct val="100000"/>
              </a:lnSpc>
              <a:spcBef>
                <a:spcPct val="60000"/>
              </a:spcBef>
              <a:spcAft>
                <a:spcPct val="0"/>
              </a:spcAft>
              <a:buClr>
                <a:srgbClr val="B0B1B3"/>
              </a:buClr>
              <a:buSzTx/>
              <a:buFont typeface="Wingdings" pitchFamily="2" charset="2"/>
              <a:buChar char="§"/>
              <a:tabLst/>
              <a:defRPr/>
            </a:pPr>
            <a:r>
              <a:rPr kumimoji="0" lang="en-US" sz="1000" b="0" i="0" u="none" strike="noStrike" kern="0" cap="none" spc="0" normalizeH="0" baseline="0" noProof="0" dirty="0">
                <a:ln>
                  <a:noFill/>
                </a:ln>
                <a:solidFill>
                  <a:srgbClr val="333333"/>
                </a:solidFill>
                <a:effectLst/>
                <a:uLnTx/>
                <a:uFillTx/>
                <a:latin typeface="Franklin Gothic Book" panose="020B0503020102020204" pitchFamily="34" charset="0"/>
              </a:rPr>
              <a:t>Development of Incident Management objectives (ICS Form 202)</a:t>
            </a:r>
          </a:p>
          <a:p>
            <a:pPr marL="0" marR="0" lvl="0" indent="0" algn="l" defTabSz="914400" rtl="0" eaLnBrk="1" fontAlgn="base" latinLnBrk="0" hangingPunct="1">
              <a:lnSpc>
                <a:spcPct val="100000"/>
              </a:lnSpc>
              <a:spcBef>
                <a:spcPct val="60000"/>
              </a:spcBef>
              <a:spcAft>
                <a:spcPct val="0"/>
              </a:spcAft>
              <a:buClr>
                <a:srgbClr val="B0B1B3"/>
              </a:buClr>
              <a:buSzTx/>
              <a:buFont typeface="Wingdings" pitchFamily="2" charset="2"/>
              <a:buNone/>
              <a:tabLst/>
              <a:defRPr/>
            </a:pPr>
            <a:endParaRPr kumimoji="0" lang="en-US" sz="1000" b="0" i="0" u="none" strike="noStrike" kern="0" cap="none" spc="0" normalizeH="0" baseline="0" noProof="0" dirty="0">
              <a:ln>
                <a:noFill/>
              </a:ln>
              <a:solidFill>
                <a:srgbClr val="333333"/>
              </a:solidFill>
              <a:effectLst/>
              <a:uLnTx/>
              <a:uFillTx/>
              <a:latin typeface="Franklin Gothic Book" panose="020B0503020102020204" pitchFamily="34" charset="0"/>
            </a:endParaRPr>
          </a:p>
        </p:txBody>
      </p:sp>
    </p:spTree>
    <p:extLst>
      <p:ext uri="{BB962C8B-B14F-4D97-AF65-F5344CB8AC3E}">
        <p14:creationId xmlns:p14="http://schemas.microsoft.com/office/powerpoint/2010/main" val="2771861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37E974F3-6836-4CE4-8A8B-A59585F1AC69}"/>
              </a:ext>
            </a:extLst>
          </p:cNvPr>
          <p:cNvSpPr>
            <a:spLocks noGrp="1"/>
          </p:cNvSpPr>
          <p:nvPr>
            <p:ph type="title"/>
          </p:nvPr>
        </p:nvSpPr>
        <p:spPr>
          <a:xfrm>
            <a:off x="140653" y="3675843"/>
            <a:ext cx="2975293" cy="533399"/>
          </a:xfrm>
        </p:spPr>
        <p:txBody>
          <a:bodyPr/>
          <a:lstStyle/>
          <a:p>
            <a:r>
              <a:rPr lang="en-US" dirty="0"/>
              <a:t>Slide 3</a:t>
            </a:r>
          </a:p>
        </p:txBody>
      </p:sp>
      <p:sp>
        <p:nvSpPr>
          <p:cNvPr id="5" name="Title 2"/>
          <p:cNvSpPr txBox="1">
            <a:spLocks/>
          </p:cNvSpPr>
          <p:nvPr/>
        </p:nvSpPr>
        <p:spPr bwMode="auto">
          <a:xfrm>
            <a:off x="163514" y="0"/>
            <a:ext cx="7621587"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200">
                <a:solidFill>
                  <a:srgbClr val="002F80"/>
                </a:solidFill>
                <a:latin typeface="+mj-lt"/>
                <a:ea typeface="+mj-ea"/>
                <a:cs typeface="+mj-cs"/>
              </a:defRPr>
            </a:lvl1pPr>
            <a:lvl2pPr algn="l" rtl="0" eaLnBrk="1" fontAlgn="base" hangingPunct="1">
              <a:spcBef>
                <a:spcPct val="0"/>
              </a:spcBef>
              <a:spcAft>
                <a:spcPct val="0"/>
              </a:spcAft>
              <a:defRPr sz="4200">
                <a:solidFill>
                  <a:srgbClr val="000063"/>
                </a:solidFill>
                <a:latin typeface="Times New Roman" charset="0"/>
              </a:defRPr>
            </a:lvl2pPr>
            <a:lvl3pPr algn="l" rtl="0" eaLnBrk="1" fontAlgn="base" hangingPunct="1">
              <a:spcBef>
                <a:spcPct val="0"/>
              </a:spcBef>
              <a:spcAft>
                <a:spcPct val="0"/>
              </a:spcAft>
              <a:defRPr sz="4200">
                <a:solidFill>
                  <a:srgbClr val="000063"/>
                </a:solidFill>
                <a:latin typeface="Times New Roman" charset="0"/>
              </a:defRPr>
            </a:lvl3pPr>
            <a:lvl4pPr algn="l" rtl="0" eaLnBrk="1" fontAlgn="base" hangingPunct="1">
              <a:spcBef>
                <a:spcPct val="0"/>
              </a:spcBef>
              <a:spcAft>
                <a:spcPct val="0"/>
              </a:spcAft>
              <a:defRPr sz="4200">
                <a:solidFill>
                  <a:srgbClr val="000063"/>
                </a:solidFill>
                <a:latin typeface="Times New Roman" charset="0"/>
              </a:defRPr>
            </a:lvl4pPr>
            <a:lvl5pPr algn="l" rtl="0" eaLnBrk="1" fontAlgn="base" hangingPunct="1">
              <a:spcBef>
                <a:spcPct val="0"/>
              </a:spcBef>
              <a:spcAft>
                <a:spcPct val="0"/>
              </a:spcAft>
              <a:defRPr sz="4200">
                <a:solidFill>
                  <a:srgbClr val="000063"/>
                </a:solidFill>
                <a:latin typeface="Times New Roman" charset="0"/>
              </a:defRPr>
            </a:lvl5pPr>
            <a:lvl6pPr marL="457200" algn="l" rtl="0" eaLnBrk="1" fontAlgn="base" hangingPunct="1">
              <a:spcBef>
                <a:spcPct val="0"/>
              </a:spcBef>
              <a:spcAft>
                <a:spcPct val="0"/>
              </a:spcAft>
              <a:defRPr sz="4200">
                <a:solidFill>
                  <a:srgbClr val="000063"/>
                </a:solidFill>
                <a:latin typeface="Times New Roman" charset="0"/>
              </a:defRPr>
            </a:lvl6pPr>
            <a:lvl7pPr marL="914400" algn="l" rtl="0" eaLnBrk="1" fontAlgn="base" hangingPunct="1">
              <a:spcBef>
                <a:spcPct val="0"/>
              </a:spcBef>
              <a:spcAft>
                <a:spcPct val="0"/>
              </a:spcAft>
              <a:defRPr sz="4200">
                <a:solidFill>
                  <a:srgbClr val="000063"/>
                </a:solidFill>
                <a:latin typeface="Times New Roman" charset="0"/>
              </a:defRPr>
            </a:lvl7pPr>
            <a:lvl8pPr marL="1371600" algn="l" rtl="0" eaLnBrk="1" fontAlgn="base" hangingPunct="1">
              <a:spcBef>
                <a:spcPct val="0"/>
              </a:spcBef>
              <a:spcAft>
                <a:spcPct val="0"/>
              </a:spcAft>
              <a:defRPr sz="4200">
                <a:solidFill>
                  <a:srgbClr val="000063"/>
                </a:solidFill>
                <a:latin typeface="Times New Roman" charset="0"/>
              </a:defRPr>
            </a:lvl8pPr>
            <a:lvl9pPr marL="1828800" algn="l" rtl="0" eaLnBrk="1" fontAlgn="base" hangingPunct="1">
              <a:spcBef>
                <a:spcPct val="0"/>
              </a:spcBef>
              <a:spcAft>
                <a:spcPct val="0"/>
              </a:spcAft>
              <a:defRPr sz="4200">
                <a:solidFill>
                  <a:srgbClr val="000063"/>
                </a:solidFill>
                <a:latin typeface="Times New Roman"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srgbClr val="002F80"/>
                </a:solidFill>
                <a:effectLst/>
                <a:uLnTx/>
                <a:uFillTx/>
                <a:latin typeface="Franklin Gothic Book" panose="020B0503020102020204" pitchFamily="34" charset="0"/>
              </a:rPr>
              <a:t>Senior Leader Decisions for Next </a:t>
            </a:r>
            <a:r>
              <a:rPr kumimoji="0" lang="en-US" sz="2000" b="1" i="0" u="none" strike="noStrike" kern="0" cap="none" spc="0" normalizeH="0" baseline="0" noProof="0" dirty="0">
                <a:ln>
                  <a:noFill/>
                </a:ln>
                <a:solidFill>
                  <a:srgbClr val="FF0000"/>
                </a:solidFill>
                <a:effectLst/>
                <a:uLnTx/>
                <a:uFillTx/>
                <a:latin typeface="Franklin Gothic Book" panose="020B0503020102020204" pitchFamily="34" charset="0"/>
              </a:rPr>
              <a:t>24</a:t>
            </a:r>
            <a:r>
              <a:rPr kumimoji="0" lang="en-US" sz="2000" b="1" i="0" u="none" strike="noStrike" kern="0" cap="none" spc="0" normalizeH="0" baseline="0" noProof="0" dirty="0">
                <a:ln>
                  <a:noFill/>
                </a:ln>
                <a:solidFill>
                  <a:srgbClr val="002F80"/>
                </a:solidFill>
                <a:effectLst/>
                <a:uLnTx/>
                <a:uFillTx/>
                <a:latin typeface="Franklin Gothic Book" panose="020B0503020102020204" pitchFamily="34" charset="0"/>
              </a:rPr>
              <a:t> Hours</a:t>
            </a:r>
            <a:endParaRPr kumimoji="0" lang="en-US" sz="2000" b="1" i="0" u="none" strike="noStrike" kern="0" cap="none" spc="0" normalizeH="0" baseline="0" noProof="0" dirty="0">
              <a:ln>
                <a:noFill/>
              </a:ln>
              <a:solidFill>
                <a:srgbClr val="FF0000"/>
              </a:solidFill>
              <a:effectLst/>
              <a:uLnTx/>
              <a:uFillTx/>
              <a:latin typeface="Franklin Gothic Book" panose="020B05030201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021014526"/>
              </p:ext>
            </p:extLst>
          </p:nvPr>
        </p:nvGraphicFramePr>
        <p:xfrm>
          <a:off x="163513" y="451894"/>
          <a:ext cx="8839200" cy="1097272"/>
        </p:xfrm>
        <a:graphic>
          <a:graphicData uri="http://schemas.openxmlformats.org/drawingml/2006/table">
            <a:tbl>
              <a:tblPr firstRow="1" bandRow="1"/>
              <a:tblGrid>
                <a:gridCol w="12192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0">
                <a:tc>
                  <a:txBody>
                    <a:bodyPr/>
                    <a:lstStyle/>
                    <a:p>
                      <a:pPr algn="ctr"/>
                      <a:r>
                        <a:rPr lang="en-US" sz="1000" b="1" dirty="0"/>
                        <a:t>Line of Effort</a:t>
                      </a:r>
                      <a:endParaRPr lang="en-US" sz="1000" b="1" dirty="0">
                        <a:solidFill>
                          <a:schemeClr val="tx1"/>
                        </a:solidFill>
                        <a:latin typeface="+mn-lt"/>
                      </a:endParaRPr>
                    </a:p>
                  </a:txBody>
                  <a:tcPr marL="91448" marR="91448" marT="45718" marB="45718">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1"/>
                        <a:t>Decisions</a:t>
                      </a:r>
                      <a:endParaRPr lang="en-US" sz="1000" b="1" dirty="0">
                        <a:solidFill>
                          <a:schemeClr val="tx1"/>
                        </a:solidFill>
                        <a:latin typeface="+mn-lt"/>
                      </a:endParaRP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1" dirty="0"/>
                        <a:t>Criteria/Conditions</a:t>
                      </a:r>
                      <a:endParaRPr lang="en-US" sz="1000" b="1" dirty="0">
                        <a:solidFill>
                          <a:schemeClr val="tx1"/>
                        </a:solidFill>
                        <a:latin typeface="+mn-lt"/>
                      </a:endParaRP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1"/>
                        <a:t>Risk</a:t>
                      </a:r>
                      <a:endParaRPr lang="en-US" sz="1000" b="1" dirty="0">
                        <a:solidFill>
                          <a:schemeClr val="tx1"/>
                        </a:solidFill>
                        <a:latin typeface="+mn-lt"/>
                      </a:endParaRP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1"/>
                        <a:t>Follow-On Actions</a:t>
                      </a:r>
                      <a:endParaRPr lang="en-US" sz="1000" b="1" dirty="0">
                        <a:solidFill>
                          <a:schemeClr val="tx1"/>
                        </a:solidFill>
                        <a:latin typeface="+mn-lt"/>
                      </a:endParaRPr>
                    </a:p>
                  </a:txBody>
                  <a:tcPr marL="91448" marR="91448" marT="45718" marB="45718">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148747">
                <a:tc>
                  <a:txBody>
                    <a:bodyPr/>
                    <a:lstStyle/>
                    <a:p>
                      <a:pPr algn="ctr"/>
                      <a:r>
                        <a:rPr lang="en-US" sz="1000" b="0" dirty="0">
                          <a:solidFill>
                            <a:srgbClr val="1C1C00"/>
                          </a:solidFill>
                          <a:latin typeface="+mn-lt"/>
                        </a:rPr>
                        <a:t>EXAMPLE</a:t>
                      </a:r>
                    </a:p>
                    <a:p>
                      <a:pPr algn="ctr"/>
                      <a:endParaRPr lang="en-US" sz="1000" b="0" dirty="0">
                        <a:solidFill>
                          <a:srgbClr val="1C1C00"/>
                        </a:solidFill>
                        <a:latin typeface="+mn-lt"/>
                      </a:endParaRPr>
                    </a:p>
                    <a:p>
                      <a:pPr algn="ctr"/>
                      <a:r>
                        <a:rPr lang="en-US" sz="1000" b="0" dirty="0">
                          <a:solidFill>
                            <a:srgbClr val="1C1C00"/>
                          </a:solidFill>
                          <a:latin typeface="+mn-lt"/>
                        </a:rPr>
                        <a:t>Temporary Emergency Power</a:t>
                      </a:r>
                    </a:p>
                  </a:txBody>
                  <a:tcPr marL="91448" marR="91448" marT="45718" marB="45718">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20" rtl="0" eaLnBrk="1" fontAlgn="auto" latinLnBrk="0" hangingPunct="1">
                        <a:lnSpc>
                          <a:spcPct val="100000"/>
                        </a:lnSpc>
                        <a:spcBef>
                          <a:spcPts val="0"/>
                        </a:spcBef>
                        <a:spcAft>
                          <a:spcPts val="0"/>
                        </a:spcAft>
                        <a:buClrTx/>
                        <a:buSzTx/>
                        <a:buFontTx/>
                        <a:buNone/>
                        <a:tabLst/>
                        <a:defRPr/>
                      </a:pPr>
                      <a:r>
                        <a:rPr lang="en-US" sz="1000" b="0" dirty="0">
                          <a:solidFill>
                            <a:srgbClr val="1C1C00"/>
                          </a:solidFill>
                          <a:latin typeface="+mn-lt"/>
                        </a:rPr>
                        <a:t>EXAMPLE</a:t>
                      </a:r>
                      <a:endParaRPr lang="en-US" sz="1000" b="0" dirty="0">
                        <a:solidFill>
                          <a:schemeClr val="bg2"/>
                        </a:solidFill>
                        <a:latin typeface="+mn-lt"/>
                      </a:endParaRPr>
                    </a:p>
                    <a:p>
                      <a:pPr algn="ctr"/>
                      <a:endParaRPr lang="en-US" sz="1000" b="0" dirty="0">
                        <a:solidFill>
                          <a:schemeClr val="bg2"/>
                        </a:solidFill>
                        <a:latin typeface="+mn-lt"/>
                      </a:endParaRPr>
                    </a:p>
                    <a:p>
                      <a:pPr algn="ctr"/>
                      <a:r>
                        <a:rPr lang="en-US" sz="1000" b="0" dirty="0">
                          <a:solidFill>
                            <a:schemeClr val="bg2"/>
                          </a:solidFill>
                          <a:latin typeface="+mn-lt"/>
                        </a:rPr>
                        <a:t>Order additional generators</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20" rtl="0" eaLnBrk="1" fontAlgn="auto" latinLnBrk="0" hangingPunct="1">
                        <a:lnSpc>
                          <a:spcPct val="100000"/>
                        </a:lnSpc>
                        <a:spcBef>
                          <a:spcPts val="0"/>
                        </a:spcBef>
                        <a:spcAft>
                          <a:spcPts val="0"/>
                        </a:spcAft>
                        <a:buClrTx/>
                        <a:buSzTx/>
                        <a:buFontTx/>
                        <a:buNone/>
                        <a:tabLst/>
                        <a:defRPr/>
                      </a:pPr>
                      <a:r>
                        <a:rPr lang="en-US" sz="1000" b="0" dirty="0">
                          <a:solidFill>
                            <a:srgbClr val="1C1C00"/>
                          </a:solidFill>
                          <a:latin typeface="+mn-lt"/>
                        </a:rPr>
                        <a:t>EXAMPLE</a:t>
                      </a:r>
                    </a:p>
                    <a:p>
                      <a:pPr algn="ctr"/>
                      <a:endParaRPr lang="en-US" sz="1000" b="0" dirty="0">
                        <a:solidFill>
                          <a:schemeClr val="bg2"/>
                        </a:solidFill>
                        <a:latin typeface="+mn-lt"/>
                      </a:endParaRPr>
                    </a:p>
                    <a:p>
                      <a:pPr algn="ctr"/>
                      <a:r>
                        <a:rPr lang="en-US" sz="1000" b="0" dirty="0">
                          <a:solidFill>
                            <a:schemeClr val="bg2"/>
                          </a:solidFill>
                          <a:latin typeface="+mn-lt"/>
                        </a:rPr>
                        <a:t>Supply deemed insufficient to accommodate requests past seven days</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20" rtl="0" eaLnBrk="1" fontAlgn="auto" latinLnBrk="0" hangingPunct="1">
                        <a:lnSpc>
                          <a:spcPct val="100000"/>
                        </a:lnSpc>
                        <a:spcBef>
                          <a:spcPts val="0"/>
                        </a:spcBef>
                        <a:spcAft>
                          <a:spcPts val="0"/>
                        </a:spcAft>
                        <a:buClrTx/>
                        <a:buSzTx/>
                        <a:buFontTx/>
                        <a:buNone/>
                        <a:tabLst/>
                        <a:defRPr/>
                      </a:pPr>
                      <a:r>
                        <a:rPr lang="en-US" sz="1000" b="0" dirty="0">
                          <a:solidFill>
                            <a:srgbClr val="1C1C00"/>
                          </a:solidFill>
                          <a:latin typeface="+mn-lt"/>
                        </a:rPr>
                        <a:t>EXAMPLE</a:t>
                      </a:r>
                    </a:p>
                    <a:p>
                      <a:pPr algn="ctr"/>
                      <a:endParaRPr lang="en-US" sz="1000" b="0" dirty="0">
                        <a:solidFill>
                          <a:schemeClr val="bg2"/>
                        </a:solidFill>
                        <a:latin typeface="+mn-lt"/>
                      </a:endParaRPr>
                    </a:p>
                    <a:p>
                      <a:pPr algn="ctr"/>
                      <a:r>
                        <a:rPr lang="en-US" sz="1000" b="0" dirty="0">
                          <a:solidFill>
                            <a:schemeClr val="bg2"/>
                          </a:solidFill>
                          <a:latin typeface="+mn-lt"/>
                        </a:rPr>
                        <a:t>Power restoration may occur faster than order-to-install time</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20" rtl="0" eaLnBrk="1" fontAlgn="auto" latinLnBrk="0" hangingPunct="1">
                        <a:lnSpc>
                          <a:spcPct val="100000"/>
                        </a:lnSpc>
                        <a:spcBef>
                          <a:spcPts val="0"/>
                        </a:spcBef>
                        <a:spcAft>
                          <a:spcPts val="0"/>
                        </a:spcAft>
                        <a:buClrTx/>
                        <a:buSzTx/>
                        <a:buFontTx/>
                        <a:buNone/>
                        <a:tabLst/>
                        <a:defRPr/>
                      </a:pPr>
                      <a:r>
                        <a:rPr lang="en-US" sz="1000" b="0" dirty="0">
                          <a:solidFill>
                            <a:srgbClr val="1C1C00"/>
                          </a:solidFill>
                          <a:latin typeface="+mn-lt"/>
                        </a:rPr>
                        <a:t>EXAMPLE</a:t>
                      </a:r>
                    </a:p>
                    <a:p>
                      <a:pPr algn="ctr"/>
                      <a:endParaRPr lang="en-US" sz="1000" b="0" dirty="0">
                        <a:solidFill>
                          <a:schemeClr val="bg2"/>
                        </a:solidFill>
                        <a:latin typeface="+mn-lt"/>
                      </a:endParaRPr>
                    </a:p>
                    <a:p>
                      <a:pPr algn="ctr"/>
                      <a:r>
                        <a:rPr lang="en-US" sz="1000" b="0" dirty="0">
                          <a:solidFill>
                            <a:schemeClr val="bg2"/>
                          </a:solidFill>
                          <a:latin typeface="+mn-lt"/>
                        </a:rPr>
                        <a:t>Notify logistics of order requirement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191761065"/>
                  </a:ext>
                </a:extLst>
              </a:tr>
            </a:tbl>
          </a:graphicData>
        </a:graphic>
      </p:graphicFrame>
      <p:sp>
        <p:nvSpPr>
          <p:cNvPr id="4" name="Title 3">
            <a:extLst>
              <a:ext uri="{FF2B5EF4-FFF2-40B4-BE49-F238E27FC236}">
                <a16:creationId xmlns:a16="http://schemas.microsoft.com/office/drawing/2014/main" id="{29A6E355-EC8B-4A63-A5F5-9FD9962617CE}"/>
              </a:ext>
            </a:extLst>
          </p:cNvPr>
          <p:cNvSpPr txBox="1">
            <a:spLocks/>
          </p:cNvSpPr>
          <p:nvPr/>
        </p:nvSpPr>
        <p:spPr bwMode="auto">
          <a:xfrm>
            <a:off x="163514" y="2190750"/>
            <a:ext cx="7621587"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200">
                <a:solidFill>
                  <a:srgbClr val="002F80"/>
                </a:solidFill>
                <a:latin typeface="+mj-lt"/>
                <a:ea typeface="+mj-ea"/>
                <a:cs typeface="+mj-cs"/>
              </a:defRPr>
            </a:lvl1pPr>
            <a:lvl2pPr algn="l" rtl="0" eaLnBrk="1" fontAlgn="base" hangingPunct="1">
              <a:spcBef>
                <a:spcPct val="0"/>
              </a:spcBef>
              <a:spcAft>
                <a:spcPct val="0"/>
              </a:spcAft>
              <a:defRPr sz="4200">
                <a:solidFill>
                  <a:srgbClr val="000063"/>
                </a:solidFill>
                <a:latin typeface="Times New Roman" charset="0"/>
              </a:defRPr>
            </a:lvl2pPr>
            <a:lvl3pPr algn="l" rtl="0" eaLnBrk="1" fontAlgn="base" hangingPunct="1">
              <a:spcBef>
                <a:spcPct val="0"/>
              </a:spcBef>
              <a:spcAft>
                <a:spcPct val="0"/>
              </a:spcAft>
              <a:defRPr sz="4200">
                <a:solidFill>
                  <a:srgbClr val="000063"/>
                </a:solidFill>
                <a:latin typeface="Times New Roman" charset="0"/>
              </a:defRPr>
            </a:lvl3pPr>
            <a:lvl4pPr algn="l" rtl="0" eaLnBrk="1" fontAlgn="base" hangingPunct="1">
              <a:spcBef>
                <a:spcPct val="0"/>
              </a:spcBef>
              <a:spcAft>
                <a:spcPct val="0"/>
              </a:spcAft>
              <a:defRPr sz="4200">
                <a:solidFill>
                  <a:srgbClr val="000063"/>
                </a:solidFill>
                <a:latin typeface="Times New Roman" charset="0"/>
              </a:defRPr>
            </a:lvl4pPr>
            <a:lvl5pPr algn="l" rtl="0" eaLnBrk="1" fontAlgn="base" hangingPunct="1">
              <a:spcBef>
                <a:spcPct val="0"/>
              </a:spcBef>
              <a:spcAft>
                <a:spcPct val="0"/>
              </a:spcAft>
              <a:defRPr sz="4200">
                <a:solidFill>
                  <a:srgbClr val="000063"/>
                </a:solidFill>
                <a:latin typeface="Times New Roman" charset="0"/>
              </a:defRPr>
            </a:lvl5pPr>
            <a:lvl6pPr marL="457200" algn="l" rtl="0" eaLnBrk="1" fontAlgn="base" hangingPunct="1">
              <a:spcBef>
                <a:spcPct val="0"/>
              </a:spcBef>
              <a:spcAft>
                <a:spcPct val="0"/>
              </a:spcAft>
              <a:defRPr sz="4200">
                <a:solidFill>
                  <a:srgbClr val="000063"/>
                </a:solidFill>
                <a:latin typeface="Times New Roman" charset="0"/>
              </a:defRPr>
            </a:lvl6pPr>
            <a:lvl7pPr marL="914400" algn="l" rtl="0" eaLnBrk="1" fontAlgn="base" hangingPunct="1">
              <a:spcBef>
                <a:spcPct val="0"/>
              </a:spcBef>
              <a:spcAft>
                <a:spcPct val="0"/>
              </a:spcAft>
              <a:defRPr sz="4200">
                <a:solidFill>
                  <a:srgbClr val="000063"/>
                </a:solidFill>
                <a:latin typeface="Times New Roman" charset="0"/>
              </a:defRPr>
            </a:lvl7pPr>
            <a:lvl8pPr marL="1371600" algn="l" rtl="0" eaLnBrk="1" fontAlgn="base" hangingPunct="1">
              <a:spcBef>
                <a:spcPct val="0"/>
              </a:spcBef>
              <a:spcAft>
                <a:spcPct val="0"/>
              </a:spcAft>
              <a:defRPr sz="4200">
                <a:solidFill>
                  <a:srgbClr val="000063"/>
                </a:solidFill>
                <a:latin typeface="Times New Roman" charset="0"/>
              </a:defRPr>
            </a:lvl8pPr>
            <a:lvl9pPr marL="1828800" algn="l" rtl="0" eaLnBrk="1" fontAlgn="base" hangingPunct="1">
              <a:spcBef>
                <a:spcPct val="0"/>
              </a:spcBef>
              <a:spcAft>
                <a:spcPct val="0"/>
              </a:spcAft>
              <a:defRPr sz="4200">
                <a:solidFill>
                  <a:srgbClr val="000063"/>
                </a:solidFill>
                <a:latin typeface="Times New Roman"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srgbClr val="002F80"/>
                </a:solidFill>
                <a:effectLst/>
                <a:uLnTx/>
                <a:uFillTx/>
                <a:latin typeface="Franklin Gothic Book" panose="020B0503020102020204" pitchFamily="34" charset="0"/>
              </a:rPr>
              <a:t>Senior Leader Decisions for Last </a:t>
            </a:r>
            <a:r>
              <a:rPr kumimoji="0" lang="en-US" sz="2000" b="1" i="0" u="none" strike="noStrike" kern="0" cap="none" spc="0" normalizeH="0" baseline="0" noProof="0" dirty="0">
                <a:ln>
                  <a:noFill/>
                </a:ln>
                <a:solidFill>
                  <a:srgbClr val="FF0000"/>
                </a:solidFill>
                <a:effectLst/>
                <a:uLnTx/>
                <a:uFillTx/>
                <a:latin typeface="Franklin Gothic Book" panose="020B0503020102020204" pitchFamily="34" charset="0"/>
              </a:rPr>
              <a:t>24</a:t>
            </a:r>
            <a:r>
              <a:rPr kumimoji="0" lang="en-US" sz="2000" b="1" i="0" u="none" strike="noStrike" kern="0" cap="none" spc="0" normalizeH="0" baseline="0" noProof="0" dirty="0">
                <a:ln>
                  <a:noFill/>
                </a:ln>
                <a:solidFill>
                  <a:srgbClr val="002F80"/>
                </a:solidFill>
                <a:effectLst/>
                <a:uLnTx/>
                <a:uFillTx/>
                <a:latin typeface="Franklin Gothic Book" panose="020B0503020102020204" pitchFamily="34" charset="0"/>
              </a:rPr>
              <a:t> Hours</a:t>
            </a:r>
            <a:endParaRPr kumimoji="0" lang="en-US" sz="2000" b="1" i="0" u="none" strike="noStrike" kern="0" cap="none" spc="0" normalizeH="0" baseline="0" noProof="0" dirty="0">
              <a:ln>
                <a:noFill/>
              </a:ln>
              <a:solidFill>
                <a:srgbClr val="FF0000"/>
              </a:solidFill>
              <a:effectLst/>
              <a:uLnTx/>
              <a:uFillTx/>
              <a:latin typeface="Franklin Gothic Book" panose="020B0503020102020204" pitchFamily="34" charset="0"/>
            </a:endParaRPr>
          </a:p>
        </p:txBody>
      </p:sp>
      <p:graphicFrame>
        <p:nvGraphicFramePr>
          <p:cNvPr id="7" name="Table 6">
            <a:extLst>
              <a:ext uri="{FF2B5EF4-FFF2-40B4-BE49-F238E27FC236}">
                <a16:creationId xmlns:a16="http://schemas.microsoft.com/office/drawing/2014/main" id="{FD8E9165-B821-4B56-B792-C514255FEECB}"/>
              </a:ext>
            </a:extLst>
          </p:cNvPr>
          <p:cNvGraphicFramePr>
            <a:graphicFrameLocks noGrp="1"/>
          </p:cNvGraphicFramePr>
          <p:nvPr>
            <p:extLst>
              <p:ext uri="{D42A27DB-BD31-4B8C-83A1-F6EECF244321}">
                <p14:modId xmlns:p14="http://schemas.microsoft.com/office/powerpoint/2010/main" val="2094700110"/>
              </p:ext>
            </p:extLst>
          </p:nvPr>
        </p:nvGraphicFramePr>
        <p:xfrm>
          <a:off x="163513" y="2628901"/>
          <a:ext cx="8839200" cy="487672"/>
        </p:xfrm>
        <a:graphic>
          <a:graphicData uri="http://schemas.openxmlformats.org/drawingml/2006/table">
            <a:tbl>
              <a:tblPr firstRow="1" bandRow="1"/>
              <a:tblGrid>
                <a:gridCol w="12192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0">
                <a:tc>
                  <a:txBody>
                    <a:bodyPr/>
                    <a:lstStyle/>
                    <a:p>
                      <a:pPr algn="ctr"/>
                      <a:r>
                        <a:rPr lang="en-US" sz="1000" b="1" dirty="0">
                          <a:solidFill>
                            <a:schemeClr val="tx1"/>
                          </a:solidFill>
                          <a:latin typeface="Franklin Gothic Book" panose="020B0503020102020204" pitchFamily="34" charset="0"/>
                        </a:rPr>
                        <a:t>Line of Effort</a:t>
                      </a:r>
                    </a:p>
                  </a:txBody>
                  <a:tcPr marL="91448" marR="91448" marT="45718" marB="45718">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1" dirty="0">
                          <a:solidFill>
                            <a:schemeClr val="tx1"/>
                          </a:solidFill>
                          <a:latin typeface="Franklin Gothic Book" panose="020B0503020102020204" pitchFamily="34" charset="0"/>
                        </a:rPr>
                        <a:t>Decisions</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1" dirty="0">
                          <a:solidFill>
                            <a:schemeClr val="tx1"/>
                          </a:solidFill>
                          <a:latin typeface="Franklin Gothic Book" panose="020B0503020102020204" pitchFamily="34" charset="0"/>
                        </a:rPr>
                        <a:t>Criteria/Conditions</a:t>
                      </a:r>
                    </a:p>
                  </a:txBody>
                  <a:tcPr marL="91448" marR="91448" marT="45718" marB="45718">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1" dirty="0">
                          <a:solidFill>
                            <a:schemeClr val="tx1"/>
                          </a:solidFill>
                          <a:latin typeface="Franklin Gothic Book" panose="020B0503020102020204" pitchFamily="34" charset="0"/>
                        </a:rPr>
                        <a:t>Risk</a:t>
                      </a:r>
                    </a:p>
                  </a:txBody>
                  <a:tcPr marL="91448" marR="91448" marT="45718" marB="45718">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1" dirty="0">
                          <a:solidFill>
                            <a:schemeClr val="tx1"/>
                          </a:solidFill>
                          <a:latin typeface="Franklin Gothic Book" panose="020B0503020102020204" pitchFamily="34" charset="0"/>
                        </a:rPr>
                        <a:t>Follow-On Actions</a:t>
                      </a:r>
                    </a:p>
                  </a:txBody>
                  <a:tcPr marL="91448" marR="91448" marT="45718" marB="45718">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0">
                <a:tc>
                  <a:txBody>
                    <a:bodyPr/>
                    <a:lstStyle/>
                    <a:p>
                      <a:pPr algn="ctr"/>
                      <a:endParaRPr lang="en-US" sz="1000" b="0" dirty="0">
                        <a:solidFill>
                          <a:schemeClr val="bg2"/>
                        </a:solidFill>
                        <a:latin typeface="Franklin Gothic Book" panose="020B0503020102020204" pitchFamily="34" charset="0"/>
                      </a:endParaRPr>
                    </a:p>
                  </a:txBody>
                  <a:tcPr marL="91448" marR="91448" marT="45718" marB="45718">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000" b="0" dirty="0">
                        <a:solidFill>
                          <a:schemeClr val="bg2"/>
                        </a:solidFill>
                        <a:latin typeface="Franklin Gothic Book" panose="020B0503020102020204" pitchFamily="34"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000" b="0" dirty="0">
                        <a:solidFill>
                          <a:schemeClr val="bg2"/>
                        </a:solidFill>
                        <a:latin typeface="Franklin Gothic Book" panose="020B0503020102020204" pitchFamily="34"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000" b="0" dirty="0">
                        <a:solidFill>
                          <a:schemeClr val="bg2"/>
                        </a:solidFill>
                        <a:latin typeface="Franklin Gothic Book" panose="020B0503020102020204" pitchFamily="34"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endParaRPr lang="en-US" sz="1000" b="0" dirty="0">
                        <a:solidFill>
                          <a:schemeClr val="bg2"/>
                        </a:solidFill>
                        <a:latin typeface="Franklin Gothic Book" panose="020B0503020102020204" pitchFamily="34" charset="0"/>
                      </a:endParaRP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617996289"/>
                  </a:ext>
                </a:extLst>
              </a:tr>
            </a:tbl>
          </a:graphicData>
        </a:graphic>
      </p:graphicFrame>
    </p:spTree>
    <p:extLst>
      <p:ext uri="{BB962C8B-B14F-4D97-AF65-F5344CB8AC3E}">
        <p14:creationId xmlns:p14="http://schemas.microsoft.com/office/powerpoint/2010/main" val="161565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982249621"/>
              </p:ext>
            </p:extLst>
          </p:nvPr>
        </p:nvGraphicFramePr>
        <p:xfrm>
          <a:off x="1" y="7808"/>
          <a:ext cx="9144000" cy="3200380"/>
        </p:xfrm>
        <a:graphic>
          <a:graphicData uri="http://schemas.openxmlformats.org/drawingml/2006/table">
            <a:tbl>
              <a:tblPr firstRow="1" bandRow="1"/>
              <a:tblGrid>
                <a:gridCol w="3564610">
                  <a:extLst>
                    <a:ext uri="{9D8B030D-6E8A-4147-A177-3AD203B41FA5}">
                      <a16:colId xmlns:a16="http://schemas.microsoft.com/office/drawing/2014/main" val="20000"/>
                    </a:ext>
                  </a:extLst>
                </a:gridCol>
                <a:gridCol w="3446638">
                  <a:extLst>
                    <a:ext uri="{9D8B030D-6E8A-4147-A177-3AD203B41FA5}">
                      <a16:colId xmlns:a16="http://schemas.microsoft.com/office/drawing/2014/main" val="20001"/>
                    </a:ext>
                  </a:extLst>
                </a:gridCol>
                <a:gridCol w="2132752">
                  <a:extLst>
                    <a:ext uri="{9D8B030D-6E8A-4147-A177-3AD203B41FA5}">
                      <a16:colId xmlns:a16="http://schemas.microsoft.com/office/drawing/2014/main" val="20002"/>
                    </a:ext>
                  </a:extLst>
                </a:gridCol>
              </a:tblGrid>
              <a:tr h="119924">
                <a:tc gridSpan="3">
                  <a:txBody>
                    <a:bodyPr/>
                    <a:lstStyle/>
                    <a:p>
                      <a:pPr algn="ctr"/>
                      <a:r>
                        <a:rPr lang="en-US" sz="1000" b="1" i="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Lifeline Stabilization Problem Frame (1/2)</a:t>
                      </a:r>
                    </a:p>
                  </a:txBody>
                  <a:tcPr marL="91448" marR="9144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en-US" sz="1000" b="1" i="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en-US" sz="1000" b="0" i="1"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91448" marR="91448" marT="45718" marB="45718"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0">
                <a:tc>
                  <a:txBody>
                    <a:bodyPr/>
                    <a:lstStyle/>
                    <a:p>
                      <a:pPr algn="ctr"/>
                      <a:r>
                        <a:rPr lang="en-US" sz="1000" b="1" i="0" baseline="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Planning Factors </a:t>
                      </a:r>
                      <a:r>
                        <a:rPr lang="en-US" sz="1000" b="1" i="1" baseline="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(Maximum Anticipated or Known Impacts)</a:t>
                      </a:r>
                      <a:endParaRPr lang="en-US" sz="1000" b="1" i="1"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endParaRPr>
                    </a:p>
                  </a:txBody>
                  <a:tcPr marL="91448" marR="9144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C1C00"/>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baseline="0">
                          <a:solidFill>
                            <a:schemeClr val="bg2"/>
                          </a:solidFill>
                          <a:latin typeface="Franklin Gothic Book" panose="020B0503020102020204" pitchFamily="34" charset="0"/>
                          <a:ea typeface="Verdana" panose="020B0604030504040204" pitchFamily="34" charset="0"/>
                          <a:cs typeface="Times New Roman" panose="02020603050405020304" pitchFamily="18" charset="0"/>
                        </a:rPr>
                        <a:t>Lifeline Stabilization Targets</a:t>
                      </a:r>
                      <a:endParaRPr lang="en-US" sz="1000" b="1" i="0" dirty="0">
                        <a:solidFill>
                          <a:schemeClr val="bg2"/>
                        </a:solidFill>
                        <a:latin typeface="Franklin Gothic Book" panose="020B0503020102020204" pitchFamily="34" charset="0"/>
                        <a:ea typeface="Verdana" panose="020B0604030504040204" pitchFamily="34" charset="0"/>
                        <a:cs typeface="Times New Roman" panose="02020603050405020304" pitchFamily="18"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US" sz="1000" b="1" i="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Federal Assistance Lines of Effort</a:t>
                      </a:r>
                      <a:r>
                        <a:rPr lang="en-US" sz="1000" b="1" i="0" baseline="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 </a:t>
                      </a:r>
                    </a:p>
                  </a:txBody>
                  <a:tcPr marL="91448" marR="91448" marT="45718" marB="45718"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5283"/>
                    </a:solidFill>
                  </a:tcPr>
                </a:tc>
                <a:extLst>
                  <a:ext uri="{0D108BD9-81ED-4DB2-BD59-A6C34878D82A}">
                    <a16:rowId xmlns:a16="http://schemas.microsoft.com/office/drawing/2014/main" val="10002"/>
                  </a:ext>
                </a:extLst>
              </a:tr>
              <a:tr h="325511">
                <a:tc>
                  <a:txBody>
                    <a:bodyPr/>
                    <a:lstStyle/>
                    <a:p>
                      <a:r>
                        <a:rPr lang="en-US" sz="800" b="1" i="0" u="sng" kern="1200" dirty="0">
                          <a:solidFill>
                            <a:schemeClr val="bg2"/>
                          </a:solidFill>
                          <a:effectLst/>
                          <a:latin typeface="Franklin Gothic Book" panose="020B0503020102020204" pitchFamily="34" charset="0"/>
                          <a:ea typeface="+mn-ea"/>
                          <a:cs typeface="Times New Roman" panose="02020603050405020304" pitchFamily="18" charset="0"/>
                        </a:rPr>
                        <a:t>Safety &amp; Security:</a:t>
                      </a:r>
                      <a:endParaRPr lang="en-US" sz="800" b="0" i="0" u="sng" kern="1200" baseline="0" dirty="0">
                        <a:solidFill>
                          <a:schemeClr val="bg2"/>
                        </a:solidFill>
                        <a:effectLst/>
                        <a:latin typeface="Franklin Gothic Book" panose="020B0503020102020204" pitchFamily="34" charset="0"/>
                        <a:ea typeface="+mn-ea"/>
                        <a:cs typeface="Times New Roman" panose="02020603050405020304" pitchFamily="18" charset="0"/>
                      </a:endParaRPr>
                    </a:p>
                    <a:p>
                      <a:pPr marL="0" marR="0" lvl="0" indent="0" algn="l" defTabSz="1219196"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buildings with at least extensive damage</a:t>
                      </a:r>
                    </a:p>
                    <a:p>
                      <a:pPr marL="0" marR="0" lvl="0" indent="0" algn="l" defTabSz="1219196"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fire station facilities with at least moderate damage</a:t>
                      </a:r>
                    </a:p>
                    <a:p>
                      <a:pPr marL="0" marR="0" lvl="0" indent="0" algn="l" defTabSz="1219196"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police station facilities with at least moderate damage</a:t>
                      </a:r>
                    </a:p>
                    <a:p>
                      <a:pPr marL="0" marR="0" lvl="0" indent="0" algn="l" defTabSz="1219196"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government offices with at least moderate damage</a:t>
                      </a:r>
                    </a:p>
                    <a:p>
                      <a:pPr marL="0" marR="0" lvl="0" indent="0" algn="l" defTabSz="1219196"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dams/levees at risk of failure and/or at least moderate damage</a:t>
                      </a:r>
                    </a:p>
                    <a:p>
                      <a:pPr marL="0" marR="0" lvl="0" indent="0" algn="l" defTabSz="1219196"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isolated communities</a:t>
                      </a:r>
                    </a:p>
                    <a:p>
                      <a:pPr marL="0" marR="0" lvl="0" indent="0" algn="l" defTabSz="1219196"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facilities requiring federal security support</a:t>
                      </a:r>
                    </a:p>
                    <a:p>
                      <a:pPr marL="0" marR="0" lvl="0" indent="0" algn="l" defTabSz="1219196"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survivors requiring SAR assistance</a:t>
                      </a:r>
                      <a:endParaRPr kumimoji="0" lang="en-US" sz="800" b="1" i="0" u="sng"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9" rtl="0" eaLnBrk="1" fontAlgn="auto" latinLnBrk="0" hangingPunct="1">
                        <a:lnSpc>
                          <a:spcPct val="100000"/>
                        </a:lnSpc>
                        <a:spcBef>
                          <a:spcPts val="0"/>
                        </a:spcBef>
                        <a:spcAft>
                          <a:spcPts val="0"/>
                        </a:spcAft>
                        <a:buClrTx/>
                        <a:buSzTx/>
                        <a:buFontTx/>
                        <a:buNone/>
                        <a:tabLst/>
                        <a:defRPr/>
                      </a:pPr>
                      <a:r>
                        <a:rPr kumimoji="0" lang="en-US" sz="800" b="1" i="0" u="sng"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Safety &amp; Security:</a:t>
                      </a:r>
                      <a:r>
                        <a:rPr kumimoji="0" lang="en-US" sz="800" b="1" i="0" u="none"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 </a:t>
                      </a:r>
                      <a:r>
                        <a:rPr kumimoji="0" lang="en-US" sz="800" b="0" i="0" u="none"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Threats to life-safety are no longer a concern for all response personnel and impacted communities. Government essential functions, including executive leadership, is operational. Sufficient search and rescue assets are on-scene to assist all survivors. Sufficient fire resources are available to support fire suppression efforts.</a:t>
                      </a:r>
                      <a:endParaRPr kumimoji="0" lang="en-US" sz="800" b="1" i="0" u="sng"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sng" strike="noStrike" kern="0" baseline="0" dirty="0">
                          <a:solidFill>
                            <a:schemeClr val="bg2"/>
                          </a:solidFill>
                          <a:latin typeface="Franklin Gothic Book" panose="020B0503020102020204" pitchFamily="34" charset="0"/>
                          <a:cs typeface="Times New Roman" panose="02020603050405020304" pitchFamily="18" charset="0"/>
                        </a:rPr>
                        <a:t>Safety &amp; Security</a:t>
                      </a:r>
                      <a:endParaRPr lang="en-US" sz="800" b="0" i="0" u="sng" strike="noStrike" kern="0" baseline="0" dirty="0">
                        <a:solidFill>
                          <a:schemeClr val="bg2"/>
                        </a:solidFill>
                        <a:latin typeface="Franklin Gothic Book" panose="020B0503020102020204" pitchFamily="34" charset="0"/>
                        <a:cs typeface="Times New Roman" panose="02020603050405020304" pitchFamily="18" charset="0"/>
                      </a:endParaRP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3"/>
                  </a:ext>
                </a:extLst>
              </a:tr>
              <a:tr h="4625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kern="1200" dirty="0">
                          <a:solidFill>
                            <a:schemeClr val="bg2"/>
                          </a:solidFill>
                          <a:effectLst/>
                          <a:latin typeface="Franklin Gothic Book" panose="020B0503020102020204" pitchFamily="34" charset="0"/>
                          <a:ea typeface="+mn-ea"/>
                          <a:cs typeface="Times New Roman" panose="02020603050405020304" pitchFamily="18" charset="0"/>
                        </a:rPr>
                        <a:t>Food, Hydration &amp; Shelter</a:t>
                      </a:r>
                      <a:r>
                        <a:rPr lang="en-US" sz="800" b="1" i="0" kern="1200" dirty="0">
                          <a:solidFill>
                            <a:schemeClr val="bg2"/>
                          </a:solidFill>
                          <a:effectLst/>
                          <a:latin typeface="Franklin Gothic Book" panose="020B0503020102020204" pitchFamily="34" charset="0"/>
                          <a:ea typeface="+mn-ea"/>
                          <a:cs typeface="Times New Roman" panose="02020603050405020304" pitchFamily="18" charset="0"/>
                        </a:rPr>
                        <a:t>:</a:t>
                      </a:r>
                      <a:endPar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people seeking short-term public shelter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grocery stores w/o power</a:t>
                      </a:r>
                      <a:endParaRPr kumimoji="0" lang="en-US" sz="800" b="0" i="0" u="none" strike="noStrike" kern="1200" cap="none" spc="0" normalizeH="0" baseline="0" noProof="0" dirty="0">
                        <a:ln>
                          <a:noFill/>
                        </a:ln>
                        <a:solidFill>
                          <a:srgbClr val="002060"/>
                        </a:solidFill>
                        <a:effectLst/>
                        <a:highlight>
                          <a:srgbClr val="FFFF00"/>
                        </a:highlight>
                        <a:uLnTx/>
                        <a:uFillTx/>
                        <a:latin typeface="Franklin Gothic Book" panose="020B0503020102020204" pitchFamily="34" charset="0"/>
                        <a:ea typeface="+mn-ea"/>
                        <a:cs typeface="Times New Roman" panose="02020603050405020304" pitchFamily="18"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9" rtl="0" eaLnBrk="1" fontAlgn="auto" latinLnBrk="0" hangingPunct="1">
                        <a:lnSpc>
                          <a:spcPct val="100000"/>
                        </a:lnSpc>
                        <a:spcBef>
                          <a:spcPts val="0"/>
                        </a:spcBef>
                        <a:spcAft>
                          <a:spcPts val="0"/>
                        </a:spcAft>
                        <a:buClrTx/>
                        <a:buSzTx/>
                        <a:buFontTx/>
                        <a:buNone/>
                        <a:tabLst/>
                        <a:defRPr/>
                      </a:pPr>
                      <a:r>
                        <a:rPr kumimoji="0" lang="en-US" sz="800" b="1" i="0" u="sng"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Food, Hydration &amp; Shelter</a:t>
                      </a:r>
                      <a:r>
                        <a:rPr kumimoji="0" lang="en-US" sz="800" b="1" i="0" u="none"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 </a:t>
                      </a:r>
                      <a:r>
                        <a:rPr kumimoji="0" lang="en-US" sz="800" b="0" i="0" u="none"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All survivors, their pets, and service animals have access to food, hydration, and sanitation. Sheltering, including cellular reception, capacity, accessibility, and wrap-around services, is supporting the displaced population. Sufficient resources are in place to sustain agricultural requirements.</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sng" strike="noStrike" kern="0" baseline="0" dirty="0">
                          <a:solidFill>
                            <a:schemeClr val="bg2"/>
                          </a:solidFill>
                          <a:latin typeface="Franklin Gothic Book" panose="020B0503020102020204" pitchFamily="34" charset="0"/>
                          <a:cs typeface="Times New Roman" panose="02020603050405020304" pitchFamily="18" charset="0"/>
                        </a:rPr>
                        <a:t>Food, Hydration &amp; Shelter</a:t>
                      </a: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4"/>
                  </a:ext>
                </a:extLst>
              </a:tr>
              <a:tr h="4625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kern="1200" dirty="0">
                          <a:solidFill>
                            <a:schemeClr val="bg2"/>
                          </a:solidFill>
                          <a:effectLst/>
                          <a:latin typeface="Franklin Gothic Book" panose="020B0503020102020204" pitchFamily="34" charset="0"/>
                          <a:ea typeface="+mn-ea"/>
                          <a:cs typeface="Times New Roman" panose="02020603050405020304" pitchFamily="18" charset="0"/>
                        </a:rPr>
                        <a:t>Health &amp; Medical:</a:t>
                      </a:r>
                      <a:endPar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total injuries/fatalities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total hospital beds function on H+1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medical facilities with at least moderate damage</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9" rtl="0" eaLnBrk="1" fontAlgn="auto" latinLnBrk="0" hangingPunct="1">
                        <a:lnSpc>
                          <a:spcPct val="100000"/>
                        </a:lnSpc>
                        <a:spcBef>
                          <a:spcPts val="0"/>
                        </a:spcBef>
                        <a:spcAft>
                          <a:spcPts val="0"/>
                        </a:spcAft>
                        <a:buClrTx/>
                        <a:buSzTx/>
                        <a:buFontTx/>
                        <a:buNone/>
                        <a:tabLst/>
                        <a:defRPr/>
                      </a:pPr>
                      <a:r>
                        <a:rPr kumimoji="0" lang="en-US" sz="800" b="1" i="0" u="sng"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Health &amp; Medical:</a:t>
                      </a:r>
                      <a:r>
                        <a:rPr kumimoji="0" lang="en-US" sz="800" b="0" i="0" u="none"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 All survivors, their pets, and service animals have access to required medical and veterinary care. Emergency medical systems are capable of managing patient movement requirement. Public health services are accessible to all survivors. Sufficient temporary fatality management support in place to meet processing demand. Medical supply chain capable of adequately resupplying medical care providers.</a:t>
                      </a:r>
                      <a:endParaRPr kumimoji="0" lang="en-US" sz="800" b="1" i="0" u="sng"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sng" strike="noStrike" kern="0" baseline="0" dirty="0">
                          <a:solidFill>
                            <a:schemeClr val="bg2"/>
                          </a:solidFill>
                          <a:latin typeface="Franklin Gothic Book" panose="020B0503020102020204" pitchFamily="34" charset="0"/>
                          <a:cs typeface="Times New Roman" panose="02020603050405020304" pitchFamily="18" charset="0"/>
                        </a:rPr>
                        <a:t>Health &amp; Medical</a:t>
                      </a: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5"/>
                  </a:ext>
                </a:extLst>
              </a:tr>
            </a:tbl>
          </a:graphicData>
        </a:graphic>
      </p:graphicFrame>
      <p:sp>
        <p:nvSpPr>
          <p:cNvPr id="4" name="Title 3" hidden="1">
            <a:extLst>
              <a:ext uri="{FF2B5EF4-FFF2-40B4-BE49-F238E27FC236}">
                <a16:creationId xmlns:a16="http://schemas.microsoft.com/office/drawing/2014/main" id="{FEB52F28-D836-4A68-BF9F-C426F2375AC9}"/>
              </a:ext>
            </a:extLst>
          </p:cNvPr>
          <p:cNvSpPr>
            <a:spLocks noGrp="1"/>
          </p:cNvSpPr>
          <p:nvPr>
            <p:ph type="title"/>
          </p:nvPr>
        </p:nvSpPr>
        <p:spPr>
          <a:xfrm>
            <a:off x="457200" y="4400550"/>
            <a:ext cx="1373187" cy="407194"/>
          </a:xfrm>
        </p:spPr>
        <p:txBody>
          <a:bodyPr/>
          <a:lstStyle/>
          <a:p>
            <a:r>
              <a:rPr lang="en-US" dirty="0"/>
              <a:t>Slide 4</a:t>
            </a:r>
            <a:br>
              <a:rPr lang="en-US" dirty="0"/>
            </a:br>
            <a:endParaRPr lang="en-US" dirty="0"/>
          </a:p>
        </p:txBody>
      </p:sp>
    </p:spTree>
    <p:extLst>
      <p:ext uri="{BB962C8B-B14F-4D97-AF65-F5344CB8AC3E}">
        <p14:creationId xmlns:p14="http://schemas.microsoft.com/office/powerpoint/2010/main" val="144131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B8799662-3BC4-4F75-A22B-C80697E13EC2}"/>
              </a:ext>
            </a:extLst>
          </p:cNvPr>
          <p:cNvSpPr>
            <a:spLocks noGrp="1"/>
          </p:cNvSpPr>
          <p:nvPr>
            <p:ph type="title"/>
          </p:nvPr>
        </p:nvSpPr>
        <p:spPr>
          <a:xfrm>
            <a:off x="228600" y="3638550"/>
            <a:ext cx="1981199" cy="788194"/>
          </a:xfrm>
        </p:spPr>
        <p:txBody>
          <a:bodyPr/>
          <a:lstStyle/>
          <a:p>
            <a:r>
              <a:rPr lang="en-US" dirty="0"/>
              <a:t>Slide 5</a:t>
            </a:r>
          </a:p>
        </p:txBody>
      </p:sp>
      <p:graphicFrame>
        <p:nvGraphicFramePr>
          <p:cNvPr id="5" name="Table 4"/>
          <p:cNvGraphicFramePr>
            <a:graphicFrameLocks noGrp="1"/>
          </p:cNvGraphicFramePr>
          <p:nvPr>
            <p:extLst>
              <p:ext uri="{D42A27DB-BD31-4B8C-83A1-F6EECF244321}">
                <p14:modId xmlns:p14="http://schemas.microsoft.com/office/powerpoint/2010/main" val="2672599487"/>
              </p:ext>
            </p:extLst>
          </p:nvPr>
        </p:nvGraphicFramePr>
        <p:xfrm>
          <a:off x="1" y="7808"/>
          <a:ext cx="9144000" cy="3992852"/>
        </p:xfrm>
        <a:graphic>
          <a:graphicData uri="http://schemas.openxmlformats.org/drawingml/2006/table">
            <a:tbl>
              <a:tblPr firstRow="1" bandRow="1"/>
              <a:tblGrid>
                <a:gridCol w="3564610">
                  <a:extLst>
                    <a:ext uri="{9D8B030D-6E8A-4147-A177-3AD203B41FA5}">
                      <a16:colId xmlns:a16="http://schemas.microsoft.com/office/drawing/2014/main" val="20000"/>
                    </a:ext>
                  </a:extLst>
                </a:gridCol>
                <a:gridCol w="3446638">
                  <a:extLst>
                    <a:ext uri="{9D8B030D-6E8A-4147-A177-3AD203B41FA5}">
                      <a16:colId xmlns:a16="http://schemas.microsoft.com/office/drawing/2014/main" val="20001"/>
                    </a:ext>
                  </a:extLst>
                </a:gridCol>
                <a:gridCol w="2132752">
                  <a:extLst>
                    <a:ext uri="{9D8B030D-6E8A-4147-A177-3AD203B41FA5}">
                      <a16:colId xmlns:a16="http://schemas.microsoft.com/office/drawing/2014/main" val="20002"/>
                    </a:ext>
                  </a:extLst>
                </a:gridCol>
              </a:tblGrid>
              <a:tr h="119924">
                <a:tc gridSpan="3">
                  <a:txBody>
                    <a:bodyPr/>
                    <a:lstStyle/>
                    <a:p>
                      <a:pPr algn="ctr"/>
                      <a:r>
                        <a:rPr lang="en-US" sz="1000" b="1" i="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Lifeline Stabilization Problem Frame (2/2)</a:t>
                      </a:r>
                    </a:p>
                  </a:txBody>
                  <a:tcPr marL="91448" marR="9144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en-US" sz="1000" b="1" i="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en-US" sz="1000" b="0" i="1"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91448" marR="91448" marT="45718" marB="45718"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0">
                <a:tc>
                  <a:txBody>
                    <a:bodyPr/>
                    <a:lstStyle/>
                    <a:p>
                      <a:pPr algn="ctr"/>
                      <a:r>
                        <a:rPr lang="en-US" sz="1000" b="1" i="0" baseline="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Planning Factors </a:t>
                      </a:r>
                      <a:r>
                        <a:rPr lang="en-US" sz="1000" b="1" i="1" baseline="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(Maximum Anticipated or Known Impacts)</a:t>
                      </a:r>
                      <a:endParaRPr lang="en-US" sz="1000" b="1" i="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endParaRPr>
                    </a:p>
                  </a:txBody>
                  <a:tcPr marL="91448" marR="91448" marT="45718" marB="457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C1C00"/>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baseline="0">
                          <a:solidFill>
                            <a:schemeClr val="bg2"/>
                          </a:solidFill>
                          <a:latin typeface="Franklin Gothic Book" panose="020B0503020102020204" pitchFamily="34" charset="0"/>
                          <a:ea typeface="Verdana" panose="020B0604030504040204" pitchFamily="34" charset="0"/>
                          <a:cs typeface="Times New Roman" panose="02020603050405020304" pitchFamily="18" charset="0"/>
                        </a:rPr>
                        <a:t>Lifeline Stabilization Targets</a:t>
                      </a:r>
                      <a:endParaRPr lang="en-US" sz="1000" b="1" i="0" dirty="0">
                        <a:solidFill>
                          <a:schemeClr val="bg2"/>
                        </a:solidFill>
                        <a:latin typeface="Franklin Gothic Book" panose="020B0503020102020204" pitchFamily="34" charset="0"/>
                        <a:ea typeface="Verdana" panose="020B0604030504040204" pitchFamily="34" charset="0"/>
                        <a:cs typeface="Times New Roman" panose="02020603050405020304" pitchFamily="18"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US" sz="1000" b="1" i="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Federal Assistance Lines of Effort</a:t>
                      </a:r>
                      <a:r>
                        <a:rPr lang="en-US" sz="1000" b="1" i="0" baseline="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 </a:t>
                      </a:r>
                    </a:p>
                  </a:txBody>
                  <a:tcPr marL="91448" marR="91448" marT="45718" marB="45718"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5283"/>
                    </a:solidFill>
                  </a:tcPr>
                </a:tc>
                <a:extLst>
                  <a:ext uri="{0D108BD9-81ED-4DB2-BD59-A6C34878D82A}">
                    <a16:rowId xmlns:a16="http://schemas.microsoft.com/office/drawing/2014/main" val="10002"/>
                  </a:ext>
                </a:extLst>
              </a:tr>
              <a:tr h="325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kern="1200" dirty="0">
                          <a:solidFill>
                            <a:schemeClr val="bg2"/>
                          </a:solidFill>
                          <a:effectLst/>
                          <a:latin typeface="Franklin Gothic Book" panose="020B0503020102020204" pitchFamily="34" charset="0"/>
                          <a:ea typeface="+mn-ea"/>
                          <a:cs typeface="Times New Roman" panose="02020603050405020304" pitchFamily="18" charset="0"/>
                        </a:rPr>
                        <a:t>Energy (Power &amp; Fuel):</a:t>
                      </a:r>
                      <a:endPar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households w/o power on H+1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natural gas pipelines leaks/breaks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gas stations w/o power or out of fuel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critical facilities w/o power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fuel (gallons) needed for generators through H+7</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9" rtl="0" eaLnBrk="1" fontAlgn="auto" latinLnBrk="0" hangingPunct="1">
                        <a:lnSpc>
                          <a:spcPct val="100000"/>
                        </a:lnSpc>
                        <a:spcBef>
                          <a:spcPts val="0"/>
                        </a:spcBef>
                        <a:spcAft>
                          <a:spcPts val="0"/>
                        </a:spcAft>
                        <a:buClrTx/>
                        <a:buSzTx/>
                        <a:buFontTx/>
                        <a:buNone/>
                        <a:tabLst/>
                        <a:defRPr/>
                      </a:pPr>
                      <a:r>
                        <a:rPr kumimoji="0" lang="en-US" sz="800" b="1" i="0" u="sng"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Energy (Power &amp; Fuel):</a:t>
                      </a:r>
                      <a:r>
                        <a:rPr kumimoji="0" lang="en-US" sz="800" b="0" i="0" u="none"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 Generators are providing temporary emergency power at critical facilities necessary to stabilize other lifelines. Fuel distribution available for responders. Sufficient fuel distribution available for survivors</a:t>
                      </a:r>
                      <a:endParaRPr kumimoji="0" lang="en-US" sz="800" b="1" i="0" u="sng"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sng" strike="noStrike" kern="0" baseline="0" dirty="0">
                          <a:solidFill>
                            <a:schemeClr val="bg2"/>
                          </a:solidFill>
                          <a:latin typeface="Franklin Gothic Book" panose="020B0503020102020204" pitchFamily="34" charset="0"/>
                          <a:cs typeface="Times New Roman" panose="02020603050405020304" pitchFamily="18" charset="0"/>
                        </a:rPr>
                        <a:t>Energy (Power &amp; Fuel)</a:t>
                      </a: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6"/>
                  </a:ext>
                </a:extLst>
              </a:tr>
              <a:tr h="256982">
                <a:tc>
                  <a:txBody>
                    <a:bodyPr/>
                    <a:lstStyle/>
                    <a:p>
                      <a:pPr marL="0" marR="0" lvl="0" indent="0" algn="l" defTabSz="914409" rtl="0" eaLnBrk="1" fontAlgn="auto" latinLnBrk="0" hangingPunct="1">
                        <a:lnSpc>
                          <a:spcPct val="100000"/>
                        </a:lnSpc>
                        <a:spcBef>
                          <a:spcPts val="0"/>
                        </a:spcBef>
                        <a:spcAft>
                          <a:spcPts val="0"/>
                        </a:spcAft>
                        <a:buClrTx/>
                        <a:buSzTx/>
                        <a:buFontTx/>
                        <a:buNone/>
                        <a:tabLst/>
                        <a:defRPr/>
                      </a:pPr>
                      <a:r>
                        <a:rPr lang="en-US" sz="800" b="1" i="0" u="sng" kern="1200" dirty="0">
                          <a:solidFill>
                            <a:schemeClr val="bg2"/>
                          </a:solidFill>
                          <a:effectLst/>
                          <a:latin typeface="Franklin Gothic Book" panose="020B0503020102020204" pitchFamily="34" charset="0"/>
                          <a:ea typeface="+mn-ea"/>
                          <a:cs typeface="Times New Roman" panose="02020603050405020304" pitchFamily="18" charset="0"/>
                        </a:rPr>
                        <a:t>Communications:</a:t>
                      </a:r>
                      <a:endPar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Calibri Light" panose="020F0302020204030204" pitchFamily="34" charset="0"/>
                      </a:endParaRPr>
                    </a:p>
                    <a:p>
                      <a:pPr marL="0" marR="0" lvl="0" indent="0" algn="l" defTabSz="914409"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Calibri Light" panose="020F0302020204030204" pitchFamily="34" charset="0"/>
                        </a:rPr>
                        <a:t># of facilities with at least moderate damage</a:t>
                      </a:r>
                    </a:p>
                    <a:p>
                      <a:pPr marL="0" marR="0" lvl="0" indent="0" algn="l" defTabSz="914409"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Calibri Light" panose="020F0302020204030204" pitchFamily="34" charset="0"/>
                        </a:rPr>
                        <a:t># of banks/ATMs inoperable</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9" rtl="0" eaLnBrk="1" fontAlgn="auto" latinLnBrk="0" hangingPunct="1">
                        <a:lnSpc>
                          <a:spcPct val="100000"/>
                        </a:lnSpc>
                        <a:spcBef>
                          <a:spcPts val="0"/>
                        </a:spcBef>
                        <a:spcAft>
                          <a:spcPts val="0"/>
                        </a:spcAft>
                        <a:buClrTx/>
                        <a:buSzTx/>
                        <a:buFontTx/>
                        <a:buNone/>
                        <a:tabLst/>
                        <a:defRPr/>
                      </a:pPr>
                      <a:r>
                        <a:rPr kumimoji="0" lang="en-US" sz="800" b="1" i="0" u="sng"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Communications:</a:t>
                      </a:r>
                      <a:r>
                        <a:rPr kumimoji="0" lang="en-US" sz="800" b="1" i="0" u="none"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 </a:t>
                      </a:r>
                      <a:r>
                        <a:rPr kumimoji="0" lang="en-US" sz="800" b="0" i="0" u="none"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Land mobile radio communications network is operational. Survivors have access to commercial communications infrastructure to contact, or be contacted by emergency services. Public safety answering points are available to the public. Survivors have access to financial services.</a:t>
                      </a:r>
                      <a:endParaRPr kumimoji="0" lang="en-US" sz="800" b="1" i="0" u="sng"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sng" strike="noStrike" kern="0" baseline="0" dirty="0">
                          <a:solidFill>
                            <a:schemeClr val="bg2"/>
                          </a:solidFill>
                          <a:latin typeface="Franklin Gothic Book" panose="020B0503020102020204" pitchFamily="34" charset="0"/>
                          <a:cs typeface="Times New Roman" panose="02020603050405020304" pitchFamily="18" charset="0"/>
                        </a:rPr>
                        <a:t>Communications</a:t>
                      </a: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7"/>
                  </a:ext>
                </a:extLst>
              </a:tr>
              <a:tr h="325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kern="1200" dirty="0">
                          <a:solidFill>
                            <a:schemeClr val="bg2"/>
                          </a:solidFill>
                          <a:effectLst/>
                          <a:latin typeface="Franklin Gothic Book" panose="020B0503020102020204" pitchFamily="34" charset="0"/>
                          <a:ea typeface="+mn-ea"/>
                          <a:cs typeface="Times New Roman" panose="02020603050405020304" pitchFamily="18" charset="0"/>
                        </a:rPr>
                        <a:t>Transportation:</a:t>
                      </a:r>
                      <a:endPar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highway bridges with at least moderate damage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railway bridges with at least moderate damage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airport runways with at least moderate damage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port facilities with at least moderate damage</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9" rtl="0" eaLnBrk="1" fontAlgn="auto" latinLnBrk="0" hangingPunct="1">
                        <a:lnSpc>
                          <a:spcPct val="100000"/>
                        </a:lnSpc>
                        <a:spcBef>
                          <a:spcPts val="0"/>
                        </a:spcBef>
                        <a:spcAft>
                          <a:spcPts val="0"/>
                        </a:spcAft>
                        <a:buClrTx/>
                        <a:buSzTx/>
                        <a:buFontTx/>
                        <a:buNone/>
                        <a:tabLst/>
                        <a:defRPr/>
                      </a:pPr>
                      <a:r>
                        <a:rPr kumimoji="0" lang="en-US" sz="800" b="1" i="0" u="sng"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Transportation:</a:t>
                      </a:r>
                      <a:r>
                        <a:rPr kumimoji="0" lang="en-US" sz="800" b="0" i="0" u="none"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 Multimodal routes (air, rail, road, port) clear of debris and accessible by normal or alternate means.</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sng" strike="noStrike" kern="0" baseline="0" dirty="0">
                          <a:solidFill>
                            <a:schemeClr val="bg2"/>
                          </a:solidFill>
                          <a:latin typeface="Franklin Gothic Book" panose="020B0503020102020204" pitchFamily="34" charset="0"/>
                          <a:cs typeface="Times New Roman" panose="02020603050405020304" pitchFamily="18" charset="0"/>
                        </a:rPr>
                        <a:t>Transportation</a:t>
                      </a: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8"/>
                  </a:ext>
                </a:extLst>
              </a:tr>
              <a:tr h="325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kern="1200" dirty="0">
                          <a:solidFill>
                            <a:schemeClr val="bg2"/>
                          </a:solidFill>
                          <a:effectLst/>
                          <a:latin typeface="Franklin Gothic Book" panose="020B0503020102020204" pitchFamily="34" charset="0"/>
                          <a:ea typeface="+mn-ea"/>
                          <a:cs typeface="Times New Roman" panose="02020603050405020304" pitchFamily="18" charset="0"/>
                        </a:rPr>
                        <a:t>Hazardous Materials:</a:t>
                      </a:r>
                      <a:endPar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oil systems facilities with at least moderate damage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total debris (tons)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hazardous materials facilities damaged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derelict vessels</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9" rtl="0" eaLnBrk="1" fontAlgn="auto" latinLnBrk="0" hangingPunct="1">
                        <a:lnSpc>
                          <a:spcPct val="100000"/>
                        </a:lnSpc>
                        <a:spcBef>
                          <a:spcPts val="0"/>
                        </a:spcBef>
                        <a:spcAft>
                          <a:spcPts val="0"/>
                        </a:spcAft>
                        <a:buClrTx/>
                        <a:buSzTx/>
                        <a:buFontTx/>
                        <a:buNone/>
                        <a:tabLst/>
                        <a:defRPr/>
                      </a:pPr>
                      <a:r>
                        <a:rPr kumimoji="0" lang="en-US" sz="800" b="1" i="0" u="sng"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Hazardous Materials:</a:t>
                      </a:r>
                      <a:r>
                        <a:rPr kumimoji="0" lang="en-US" sz="800" b="1" i="0" u="none"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 </a:t>
                      </a:r>
                      <a:r>
                        <a:rPr kumimoji="0" lang="en-US" sz="800" b="0" i="0" u="none"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All contaminated areas are identified and secure</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sng" strike="noStrike" kern="0" baseline="0" dirty="0">
                          <a:solidFill>
                            <a:schemeClr val="bg2"/>
                          </a:solidFill>
                          <a:latin typeface="Franklin Gothic Book" panose="020B0503020102020204" pitchFamily="34" charset="0"/>
                          <a:cs typeface="Times New Roman" panose="02020603050405020304" pitchFamily="18" charset="0"/>
                        </a:rPr>
                        <a:t>Hazardous Materials</a:t>
                      </a: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9"/>
                  </a:ext>
                </a:extLst>
              </a:tr>
              <a:tr h="325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kern="1200" dirty="0">
                          <a:solidFill>
                            <a:schemeClr val="bg2"/>
                          </a:solidFill>
                          <a:effectLst/>
                          <a:latin typeface="Franklin Gothic Book" panose="020B0503020102020204" pitchFamily="34" charset="0"/>
                          <a:ea typeface="+mn-ea"/>
                          <a:cs typeface="Times New Roman" panose="02020603050405020304" pitchFamily="18" charset="0"/>
                        </a:rPr>
                        <a:t>Water Systems:</a:t>
                      </a:r>
                      <a:endParaRPr kumimoji="0" lang="en-US" sz="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households w/o potable water on H+1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water systems with at least moderate damage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highlight>
                            <a:srgbClr val="FFFF00"/>
                          </a:highlight>
                          <a:uLnTx/>
                          <a:uFillTx/>
                          <a:latin typeface="Franklin Gothic Book" panose="020B0503020102020204" pitchFamily="34" charset="0"/>
                          <a:ea typeface="+mn-ea"/>
                          <a:cs typeface="Times New Roman" panose="02020603050405020304" pitchFamily="18" charset="0"/>
                        </a:rPr>
                        <a:t># of wastewater leaks/breaks</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9" rtl="0" eaLnBrk="1" fontAlgn="auto" latinLnBrk="0" hangingPunct="1">
                        <a:lnSpc>
                          <a:spcPct val="100000"/>
                        </a:lnSpc>
                        <a:spcBef>
                          <a:spcPts val="0"/>
                        </a:spcBef>
                        <a:spcAft>
                          <a:spcPts val="0"/>
                        </a:spcAft>
                        <a:buClrTx/>
                        <a:buSzTx/>
                        <a:buFontTx/>
                        <a:buNone/>
                        <a:tabLst/>
                        <a:defRPr/>
                      </a:pPr>
                      <a:r>
                        <a:rPr lang="en-US" sz="800" b="1" i="0" u="sng" kern="1200">
                          <a:solidFill>
                            <a:schemeClr val="bg2"/>
                          </a:solidFill>
                          <a:effectLst/>
                          <a:latin typeface="Franklin Gothic Book" panose="020B0503020102020204" pitchFamily="34" charset="0"/>
                          <a:ea typeface="+mn-ea"/>
                          <a:cs typeface="Times New Roman" panose="02020603050405020304" pitchFamily="18" charset="0"/>
                        </a:rPr>
                        <a:t>Water Systems: </a:t>
                      </a:r>
                      <a:r>
                        <a:rPr lang="en-US" sz="800" b="0" i="0" u="none" kern="1200">
                          <a:solidFill>
                            <a:schemeClr val="bg2"/>
                          </a:solidFill>
                          <a:effectLst/>
                          <a:latin typeface="Franklin Gothic Book" panose="020B0503020102020204" pitchFamily="34" charset="0"/>
                          <a:ea typeface="+mn-ea"/>
                          <a:cs typeface="Times New Roman" panose="02020603050405020304" pitchFamily="18" charset="0"/>
                        </a:rPr>
                        <a:t>Survivors have access to temporary or permanent potable water infrastructure providing drinking water and wastewater management services. Sufficient resources are in place to support the temporary or permanent delivery of baseline water systems services. </a:t>
                      </a:r>
                      <a:endParaRPr kumimoji="0" lang="en-US" sz="800" b="0" i="0" u="none" strike="noStrike" kern="1200" cap="none" spc="0" normalizeH="0" baseline="0" noProof="0">
                        <a:ln>
                          <a:noFill/>
                        </a:ln>
                        <a:solidFill>
                          <a:schemeClr val="bg2"/>
                        </a:solidFill>
                        <a:effectLst/>
                        <a:uLnTx/>
                        <a:uFillTx/>
                        <a:latin typeface="Franklin Gothic Book" panose="020B0503020102020204" pitchFamily="34" charset="0"/>
                        <a:ea typeface="+mn-ea"/>
                        <a:cs typeface="Times New Roman" panose="02020603050405020304" pitchFamily="18"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kern="1200" dirty="0">
                          <a:solidFill>
                            <a:schemeClr val="bg2"/>
                          </a:solidFill>
                          <a:effectLst/>
                          <a:latin typeface="Franklin Gothic Book" panose="020B0503020102020204" pitchFamily="34" charset="0"/>
                          <a:ea typeface="+mn-ea"/>
                          <a:cs typeface="Times New Roman" panose="02020603050405020304" pitchFamily="18" charset="0"/>
                        </a:rPr>
                        <a:t>Water Systems:</a:t>
                      </a:r>
                      <a:endParaRPr kumimoji="0" lang="en-US" sz="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Times New Roman" panose="02020603050405020304" pitchFamily="18" charset="0"/>
                      </a:endParaRP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181625318"/>
                  </a:ext>
                </a:extLst>
              </a:tr>
            </a:tbl>
          </a:graphicData>
        </a:graphic>
      </p:graphicFrame>
    </p:spTree>
    <p:extLst>
      <p:ext uri="{BB962C8B-B14F-4D97-AF65-F5344CB8AC3E}">
        <p14:creationId xmlns:p14="http://schemas.microsoft.com/office/powerpoint/2010/main" val="1399419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C1AA0CF0-C35F-4682-8038-C5E7BA87C05B}"/>
              </a:ext>
            </a:extLst>
          </p:cNvPr>
          <p:cNvSpPr>
            <a:spLocks noGrp="1"/>
          </p:cNvSpPr>
          <p:nvPr>
            <p:ph type="title"/>
          </p:nvPr>
        </p:nvSpPr>
        <p:spPr>
          <a:xfrm>
            <a:off x="152400" y="2800350"/>
            <a:ext cx="2057399" cy="685801"/>
          </a:xfrm>
        </p:spPr>
        <p:txBody>
          <a:bodyPr/>
          <a:lstStyle/>
          <a:p>
            <a:r>
              <a:rPr lang="en-US" dirty="0"/>
              <a:t>Slide 6</a:t>
            </a:r>
          </a:p>
        </p:txBody>
      </p:sp>
      <p:graphicFrame>
        <p:nvGraphicFramePr>
          <p:cNvPr id="5" name="Table 4"/>
          <p:cNvGraphicFramePr>
            <a:graphicFrameLocks noGrp="1"/>
          </p:cNvGraphicFramePr>
          <p:nvPr>
            <p:extLst>
              <p:ext uri="{D42A27DB-BD31-4B8C-83A1-F6EECF244321}">
                <p14:modId xmlns:p14="http://schemas.microsoft.com/office/powerpoint/2010/main" val="3565209315"/>
              </p:ext>
            </p:extLst>
          </p:nvPr>
        </p:nvGraphicFramePr>
        <p:xfrm>
          <a:off x="0" y="0"/>
          <a:ext cx="9144000" cy="2695488"/>
        </p:xfrm>
        <a:graphic>
          <a:graphicData uri="http://schemas.openxmlformats.org/drawingml/2006/table">
            <a:tbl>
              <a:tblPr firstRow="1" bandRow="1"/>
              <a:tblGrid>
                <a:gridCol w="35814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135448">
                <a:tc gridSpan="3">
                  <a:txBody>
                    <a:bodyPr/>
                    <a:lstStyle/>
                    <a:p>
                      <a:pPr algn="ctr"/>
                      <a:r>
                        <a:rPr lang="en-US" sz="1000" b="1" i="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Recovery Outcomes Problem Frame</a:t>
                      </a:r>
                    </a:p>
                  </a:txBody>
                  <a:tcPr marL="91448" marR="91448" marT="45718" marB="45718"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en-US" sz="1000" b="1" i="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en-US" sz="1000" b="0" i="1"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91448" marR="91448" marT="45718" marB="45718"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191222">
                <a:tc>
                  <a:txBody>
                    <a:bodyPr/>
                    <a:lstStyle/>
                    <a:p>
                      <a:pPr marL="0" marR="0" lvl="0" indent="0" algn="ctr" defTabSz="914420" rtl="0" eaLnBrk="1" fontAlgn="auto" latinLnBrk="0" hangingPunct="1">
                        <a:lnSpc>
                          <a:spcPct val="100000"/>
                        </a:lnSpc>
                        <a:spcBef>
                          <a:spcPts val="0"/>
                        </a:spcBef>
                        <a:spcAft>
                          <a:spcPts val="0"/>
                        </a:spcAft>
                        <a:buClrTx/>
                        <a:buSzTx/>
                        <a:buFontTx/>
                        <a:buNone/>
                        <a:tabLst/>
                        <a:defRPr/>
                      </a:pPr>
                      <a:r>
                        <a:rPr lang="en-US" sz="1000" b="1" i="0" baseline="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Maximum Anticipated or Known Impacts</a:t>
                      </a:r>
                      <a:endParaRPr lang="en-US" sz="1000" b="1" i="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endParaRPr>
                    </a:p>
                  </a:txBody>
                  <a:tcPr marL="91448" marR="91448" marT="45718" marB="45718"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C1C00"/>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9"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Franklin Gothic Book" panose="020B0503020102020204" pitchFamily="34" charset="0"/>
                          <a:ea typeface="+mn-ea"/>
                          <a:cs typeface="Times New Roman" panose="02020603050405020304" pitchFamily="18" charset="0"/>
                        </a:rPr>
                        <a:t>Recovery Outcomes</a:t>
                      </a:r>
                      <a:endParaRPr kumimoji="0" lang="en-US" sz="1000" b="1" i="0" u="sng" strike="noStrike" kern="1200" cap="none" spc="0" normalizeH="0" baseline="0" noProof="0" dirty="0">
                        <a:ln>
                          <a:noFill/>
                        </a:ln>
                        <a:solidFill>
                          <a:schemeClr val="tx1"/>
                        </a:solidFill>
                        <a:effectLst/>
                        <a:uLnTx/>
                        <a:uFillTx/>
                        <a:latin typeface="Franklin Gothic Book" panose="020B0503020102020204" pitchFamily="34" charset="0"/>
                        <a:ea typeface="+mn-ea"/>
                        <a:cs typeface="Times New Roman" panose="02020603050405020304" pitchFamily="18" charset="0"/>
                      </a:endParaRP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5283"/>
                    </a:solidFill>
                  </a:tcPr>
                </a:tc>
                <a:tc>
                  <a:txBody>
                    <a:bodyPr/>
                    <a:lstStyle/>
                    <a:p>
                      <a:pPr algn="ctr"/>
                      <a:r>
                        <a:rPr lang="en-US" sz="1000" b="1" i="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Federal Assistance Lines of Effort</a:t>
                      </a:r>
                      <a:r>
                        <a:rPr lang="en-US" sz="1000" b="1" i="0" baseline="0" dirty="0">
                          <a:solidFill>
                            <a:schemeClr val="tx1"/>
                          </a:solidFill>
                          <a:latin typeface="Franklin Gothic Book" panose="020B0503020102020204" pitchFamily="34" charset="0"/>
                          <a:ea typeface="Verdana" panose="020B0604030504040204" pitchFamily="34" charset="0"/>
                          <a:cs typeface="Times New Roman" panose="02020603050405020304" pitchFamily="18" charset="0"/>
                        </a:rPr>
                        <a:t> </a:t>
                      </a:r>
                    </a:p>
                  </a:txBody>
                  <a:tcPr marL="91448" marR="91448" marT="45718" marB="45718"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B5283"/>
                    </a:solidFill>
                  </a:tcPr>
                </a:tc>
                <a:extLst>
                  <a:ext uri="{0D108BD9-81ED-4DB2-BD59-A6C34878D82A}">
                    <a16:rowId xmlns:a16="http://schemas.microsoft.com/office/drawing/2014/main" val="10002"/>
                  </a:ext>
                </a:extLst>
              </a:tr>
              <a:tr h="501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Housing</a:t>
                      </a:r>
                      <a:r>
                        <a:rPr lang="en-US" sz="800" b="0" i="0"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a:t>
                      </a:r>
                    </a:p>
                  </a:txBody>
                  <a:tcPr marL="91448" marR="91448" marT="45718" marB="45718">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noProof="0" dirty="0">
                          <a:solidFill>
                            <a:schemeClr val="bg2"/>
                          </a:solidFill>
                          <a:effectLst/>
                          <a:latin typeface="Franklin Gothic Book" panose="020B0503020102020204" pitchFamily="34" charset="0"/>
                          <a:ea typeface="+mn-ea"/>
                          <a:cs typeface="Times New Roman" panose="02020603050405020304" pitchFamily="18" charset="0"/>
                        </a:rPr>
                        <a:t>Housing</a:t>
                      </a:r>
                      <a:r>
                        <a:rPr lang="en-US" sz="800" b="0" i="0" strike="noStrike" kern="1200" baseline="0" noProof="0" dirty="0">
                          <a:solidFill>
                            <a:schemeClr val="bg2"/>
                          </a:solidFill>
                          <a:effectLst/>
                          <a:latin typeface="Franklin Gothic Book" panose="020B0503020102020204" pitchFamily="34" charset="0"/>
                          <a:ea typeface="+mn-ea"/>
                          <a:cs typeface="Times New Roman" panose="02020603050405020304" pitchFamily="18" charset="0"/>
                        </a:rPr>
                        <a:t>: All survivors adequate, resilient, and affordable housing.</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Housing</a:t>
                      </a: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4"/>
                  </a:ext>
                </a:extLst>
              </a:tr>
              <a:tr h="364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Health &amp; Social Services</a:t>
                      </a:r>
                      <a:r>
                        <a:rPr lang="en-US" sz="800" b="0" i="0"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a:t>
                      </a:r>
                    </a:p>
                  </a:txBody>
                  <a:tcPr marL="91448" marR="91448" marT="45718" marB="45718">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Health &amp; Social Services</a:t>
                      </a:r>
                      <a:r>
                        <a:rPr lang="en-US" sz="800" b="0" i="0"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 All survivors have access to s</a:t>
                      </a:r>
                      <a:r>
                        <a:rPr lang="en-US" sz="800" b="0" i="0" strike="noStrike" kern="1200" baseline="0" noProof="0" dirty="0" err="1">
                          <a:solidFill>
                            <a:schemeClr val="bg2"/>
                          </a:solidFill>
                          <a:effectLst/>
                          <a:latin typeface="Franklin Gothic Book" panose="020B0503020102020204" pitchFamily="34" charset="0"/>
                          <a:ea typeface="+mn-ea"/>
                          <a:cs typeface="Times New Roman" panose="02020603050405020304" pitchFamily="18" charset="0"/>
                        </a:rPr>
                        <a:t>ustainable</a:t>
                      </a:r>
                      <a:r>
                        <a:rPr lang="en-US" sz="800" b="0" i="0" strike="noStrike" kern="1200" baseline="0" noProof="0" dirty="0">
                          <a:solidFill>
                            <a:schemeClr val="bg2"/>
                          </a:solidFill>
                          <a:effectLst/>
                          <a:latin typeface="Franklin Gothic Book" panose="020B0503020102020204" pitchFamily="34" charset="0"/>
                          <a:ea typeface="+mn-ea"/>
                          <a:cs typeface="Times New Roman" panose="02020603050405020304" pitchFamily="18" charset="0"/>
                        </a:rPr>
                        <a:t> and resilient health, disability, &amp; Social Service systems in place.</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Health &amp; Social Services</a:t>
                      </a: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5"/>
                  </a:ext>
                </a:extLst>
              </a:tr>
              <a:tr h="2748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Infrastructure</a:t>
                      </a:r>
                      <a:r>
                        <a:rPr lang="en-US" sz="800" b="0" i="0"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a:t>
                      </a:r>
                    </a:p>
                  </a:txBody>
                  <a:tcPr marL="91448" marR="91448" marT="45718" marB="45718">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Infrastructure</a:t>
                      </a:r>
                      <a:r>
                        <a:rPr lang="en-US" sz="800" b="0" i="0"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 Impacted infrastructure systems restored, modernized, and more resilient to future risk.</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sng" kern="0" baseline="0" dirty="0">
                          <a:solidFill>
                            <a:schemeClr val="bg2"/>
                          </a:solidFill>
                          <a:latin typeface="Franklin Gothic Book" panose="020B0503020102020204" pitchFamily="34" charset="0"/>
                          <a:cs typeface="Times New Roman" panose="02020603050405020304" pitchFamily="18" charset="0"/>
                        </a:rPr>
                        <a:t>Infrastructure</a:t>
                      </a: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6"/>
                  </a:ext>
                </a:extLst>
              </a:tr>
              <a:tr h="2026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Economic Recovery</a:t>
                      </a:r>
                      <a:r>
                        <a:rPr lang="en-US" sz="800" b="0" i="0"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a:t>
                      </a:r>
                    </a:p>
                  </a:txBody>
                  <a:tcPr marL="91448" marR="91448" marT="45718" marB="45718">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Economic Recovery</a:t>
                      </a:r>
                      <a:r>
                        <a:rPr lang="en-US" sz="800" b="0" i="0"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 Impacted economy more sustainable, diversified, and resilient to future risk. </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Economic Recovery</a:t>
                      </a: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7"/>
                  </a:ext>
                </a:extLst>
              </a:tr>
              <a:tr h="2748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Natural &amp; Cultural Resources</a:t>
                      </a:r>
                      <a:r>
                        <a:rPr lang="en-US" sz="800" b="0" i="0"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a:t>
                      </a:r>
                    </a:p>
                  </a:txBody>
                  <a:tcPr marL="91448" marR="91448" marT="45718" marB="45718">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Natural &amp; Cultural Resources</a:t>
                      </a:r>
                      <a:r>
                        <a:rPr lang="en-US" sz="800" b="0" i="0"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 Natural and cultural resources restored and preserved, and future risk to environment reduced.</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Natural &amp; Cultural Resources</a:t>
                      </a:r>
                    </a:p>
                    <a:p>
                      <a:pPr marL="171450" marR="0" lvl="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8"/>
                  </a:ext>
                </a:extLst>
              </a:tr>
              <a:tr h="2748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Community Planning &amp; Capacity Building</a:t>
                      </a:r>
                      <a:r>
                        <a:rPr lang="en-US" sz="800" b="1" i="0" u="none"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a:t>
                      </a:r>
                      <a:r>
                        <a:rPr lang="en-US" sz="800" b="0" i="0" u="none"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a:t>
                      </a:r>
                      <a:endParaRPr lang="en-US" sz="800" b="0" i="0" strike="noStrike" kern="1200" baseline="0" dirty="0">
                        <a:solidFill>
                          <a:schemeClr val="bg2"/>
                        </a:solidFill>
                        <a:effectLst/>
                        <a:latin typeface="Franklin Gothic Book" panose="020B0503020102020204" pitchFamily="34" charset="0"/>
                        <a:ea typeface="+mn-ea"/>
                        <a:cs typeface="Times New Roman" panose="02020603050405020304" pitchFamily="18" charset="0"/>
                      </a:endParaRPr>
                    </a:p>
                  </a:txBody>
                  <a:tcPr marL="91448" marR="91448" marT="45718" marB="45718">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Community Planning &amp; Capacity Building: </a:t>
                      </a:r>
                      <a:r>
                        <a:rPr lang="en-US" sz="800" b="0" i="0"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Resilient recovery of impacted communities.</a:t>
                      </a:r>
                    </a:p>
                  </a:txBody>
                  <a:tcPr marL="91448" marR="91448" marT="45718" marB="457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sng" strike="noStrike" kern="1200" baseline="0" dirty="0">
                          <a:solidFill>
                            <a:schemeClr val="bg2"/>
                          </a:solidFill>
                          <a:effectLst/>
                          <a:latin typeface="Franklin Gothic Book" panose="020B0503020102020204" pitchFamily="34" charset="0"/>
                          <a:ea typeface="+mn-ea"/>
                          <a:cs typeface="Times New Roman" panose="02020603050405020304" pitchFamily="18" charset="0"/>
                        </a:rPr>
                        <a:t>Community Planning &amp; Capacity Building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strike="noStrike" kern="0" baseline="0" dirty="0">
                          <a:solidFill>
                            <a:schemeClr val="bg2"/>
                          </a:solidFill>
                          <a:latin typeface="Franklin Gothic Book" panose="020B0503020102020204" pitchFamily="34" charset="0"/>
                          <a:cs typeface="Times New Roman" panose="02020603050405020304" pitchFamily="18" charset="0"/>
                        </a:rPr>
                        <a:t>[INSERT]</a:t>
                      </a:r>
                    </a:p>
                  </a:txBody>
                  <a:tcPr marL="91448" marR="91448" marT="45718" marB="45718">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6840530"/>
                  </a:ext>
                </a:extLst>
              </a:tr>
            </a:tbl>
          </a:graphicData>
        </a:graphic>
      </p:graphicFrame>
    </p:spTree>
    <p:extLst>
      <p:ext uri="{BB962C8B-B14F-4D97-AF65-F5344CB8AC3E}">
        <p14:creationId xmlns:p14="http://schemas.microsoft.com/office/powerpoint/2010/main" val="287194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hidden="1">
            <a:extLst>
              <a:ext uri="{FF2B5EF4-FFF2-40B4-BE49-F238E27FC236}">
                <a16:creationId xmlns:a16="http://schemas.microsoft.com/office/drawing/2014/main" id="{80BA1DD1-10FC-4E2E-97E5-7B279297B58E}"/>
              </a:ext>
            </a:extLst>
          </p:cNvPr>
          <p:cNvSpPr>
            <a:spLocks noGrp="1"/>
          </p:cNvSpPr>
          <p:nvPr>
            <p:ph type="title"/>
          </p:nvPr>
        </p:nvSpPr>
        <p:spPr>
          <a:xfrm>
            <a:off x="1" y="2419349"/>
            <a:ext cx="2286000" cy="721757"/>
          </a:xfrm>
        </p:spPr>
        <p:txBody>
          <a:bodyPr/>
          <a:lstStyle/>
          <a:p>
            <a:r>
              <a:rPr lang="en-US" dirty="0"/>
              <a:t>Slide 7</a:t>
            </a:r>
          </a:p>
        </p:txBody>
      </p:sp>
      <p:sp>
        <p:nvSpPr>
          <p:cNvPr id="8" name="Title 5"/>
          <p:cNvSpPr txBox="1">
            <a:spLocks/>
          </p:cNvSpPr>
          <p:nvPr/>
        </p:nvSpPr>
        <p:spPr bwMode="auto">
          <a:xfrm>
            <a:off x="163515" y="0"/>
            <a:ext cx="6465887"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200">
                <a:solidFill>
                  <a:srgbClr val="002F80"/>
                </a:solidFill>
                <a:latin typeface="+mj-lt"/>
                <a:ea typeface="+mj-ea"/>
                <a:cs typeface="+mj-cs"/>
              </a:defRPr>
            </a:lvl1pPr>
            <a:lvl2pPr algn="l" rtl="0" eaLnBrk="1" fontAlgn="base" hangingPunct="1">
              <a:spcBef>
                <a:spcPct val="0"/>
              </a:spcBef>
              <a:spcAft>
                <a:spcPct val="0"/>
              </a:spcAft>
              <a:defRPr sz="4200">
                <a:solidFill>
                  <a:srgbClr val="000063"/>
                </a:solidFill>
                <a:latin typeface="Times New Roman" charset="0"/>
              </a:defRPr>
            </a:lvl2pPr>
            <a:lvl3pPr algn="l" rtl="0" eaLnBrk="1" fontAlgn="base" hangingPunct="1">
              <a:spcBef>
                <a:spcPct val="0"/>
              </a:spcBef>
              <a:spcAft>
                <a:spcPct val="0"/>
              </a:spcAft>
              <a:defRPr sz="4200">
                <a:solidFill>
                  <a:srgbClr val="000063"/>
                </a:solidFill>
                <a:latin typeface="Times New Roman" charset="0"/>
              </a:defRPr>
            </a:lvl3pPr>
            <a:lvl4pPr algn="l" rtl="0" eaLnBrk="1" fontAlgn="base" hangingPunct="1">
              <a:spcBef>
                <a:spcPct val="0"/>
              </a:spcBef>
              <a:spcAft>
                <a:spcPct val="0"/>
              </a:spcAft>
              <a:defRPr sz="4200">
                <a:solidFill>
                  <a:srgbClr val="000063"/>
                </a:solidFill>
                <a:latin typeface="Times New Roman" charset="0"/>
              </a:defRPr>
            </a:lvl4pPr>
            <a:lvl5pPr algn="l" rtl="0" eaLnBrk="1" fontAlgn="base" hangingPunct="1">
              <a:spcBef>
                <a:spcPct val="0"/>
              </a:spcBef>
              <a:spcAft>
                <a:spcPct val="0"/>
              </a:spcAft>
              <a:defRPr sz="4200">
                <a:solidFill>
                  <a:srgbClr val="000063"/>
                </a:solidFill>
                <a:latin typeface="Times New Roman" charset="0"/>
              </a:defRPr>
            </a:lvl5pPr>
            <a:lvl6pPr marL="457200" algn="l" rtl="0" eaLnBrk="1" fontAlgn="base" hangingPunct="1">
              <a:spcBef>
                <a:spcPct val="0"/>
              </a:spcBef>
              <a:spcAft>
                <a:spcPct val="0"/>
              </a:spcAft>
              <a:defRPr sz="4200">
                <a:solidFill>
                  <a:srgbClr val="000063"/>
                </a:solidFill>
                <a:latin typeface="Times New Roman" charset="0"/>
              </a:defRPr>
            </a:lvl6pPr>
            <a:lvl7pPr marL="914400" algn="l" rtl="0" eaLnBrk="1" fontAlgn="base" hangingPunct="1">
              <a:spcBef>
                <a:spcPct val="0"/>
              </a:spcBef>
              <a:spcAft>
                <a:spcPct val="0"/>
              </a:spcAft>
              <a:defRPr sz="4200">
                <a:solidFill>
                  <a:srgbClr val="000063"/>
                </a:solidFill>
                <a:latin typeface="Times New Roman" charset="0"/>
              </a:defRPr>
            </a:lvl7pPr>
            <a:lvl8pPr marL="1371600" algn="l" rtl="0" eaLnBrk="1" fontAlgn="base" hangingPunct="1">
              <a:spcBef>
                <a:spcPct val="0"/>
              </a:spcBef>
              <a:spcAft>
                <a:spcPct val="0"/>
              </a:spcAft>
              <a:defRPr sz="4200">
                <a:solidFill>
                  <a:srgbClr val="000063"/>
                </a:solidFill>
                <a:latin typeface="Times New Roman" charset="0"/>
              </a:defRPr>
            </a:lvl8pPr>
            <a:lvl9pPr marL="1828800" algn="l" rtl="0" eaLnBrk="1" fontAlgn="base" hangingPunct="1">
              <a:spcBef>
                <a:spcPct val="0"/>
              </a:spcBef>
              <a:spcAft>
                <a:spcPct val="0"/>
              </a:spcAft>
              <a:defRPr sz="4200">
                <a:solidFill>
                  <a:srgbClr val="000063"/>
                </a:solidFill>
                <a:latin typeface="Times New Roman" charset="0"/>
              </a:defRPr>
            </a:lvl9pPr>
          </a:lstStyle>
          <a:p>
            <a:pPr marL="0" marR="0" lvl="0" indent="0" algn="l" defTabSz="914378"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srgbClr val="002F80"/>
                </a:solidFill>
                <a:effectLst/>
                <a:uLnTx/>
                <a:uFillTx/>
                <a:latin typeface="Franklin Gothic Book" panose="020B0503020102020204" pitchFamily="34" charset="0"/>
              </a:rPr>
              <a:t>Strategic Prioritization – Federal Assistance Lines of Effort</a:t>
            </a:r>
            <a:endParaRPr kumimoji="0" lang="en-US" sz="2000" b="1" i="0" u="none" strike="noStrike" kern="0" cap="none" spc="0" normalizeH="0" baseline="0" noProof="0" dirty="0">
              <a:ln>
                <a:noFill/>
              </a:ln>
              <a:solidFill>
                <a:srgbClr val="FF0000"/>
              </a:solidFill>
              <a:effectLst/>
              <a:uLnTx/>
              <a:uFillTx/>
              <a:latin typeface="Franklin Gothic Book" panose="020B0503020102020204" pitchFamily="34" charset="0"/>
            </a:endParaRPr>
          </a:p>
        </p:txBody>
      </p:sp>
      <p:sp>
        <p:nvSpPr>
          <p:cNvPr id="23" name="Rectangle 22">
            <a:extLst>
              <a:ext uri="{FF2B5EF4-FFF2-40B4-BE49-F238E27FC236}">
                <a16:creationId xmlns:a16="http://schemas.microsoft.com/office/drawing/2014/main" id="{01F7E855-EFFE-4255-A589-E239FF0FFC97}"/>
              </a:ext>
            </a:extLst>
          </p:cNvPr>
          <p:cNvSpPr/>
          <p:nvPr/>
        </p:nvSpPr>
        <p:spPr bwMode="auto">
          <a:xfrm>
            <a:off x="1532792" y="402590"/>
            <a:ext cx="6078416" cy="274317"/>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388" rtl="0" eaLnBrk="0" fontAlgn="base" latinLnBrk="0" hangingPunct="0">
              <a:lnSpc>
                <a:spcPct val="100000"/>
              </a:lnSpc>
              <a:spcBef>
                <a:spcPct val="0"/>
              </a:spcBef>
              <a:spcAft>
                <a:spcPct val="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Franklin Gothic Book" panose="020B0503020102020204" pitchFamily="34" charset="0"/>
              </a:rPr>
              <a:t>Line of Effort #’s correspond to Incident Objective #’s on the ICS Form 202 in the Incident Action Plan</a:t>
            </a:r>
          </a:p>
        </p:txBody>
      </p:sp>
      <p:sp>
        <p:nvSpPr>
          <p:cNvPr id="10" name="Content Placeholder 2">
            <a:extLst>
              <a:ext uri="{FF2B5EF4-FFF2-40B4-BE49-F238E27FC236}">
                <a16:creationId xmlns:a16="http://schemas.microsoft.com/office/drawing/2014/main" id="{F15E3713-3A24-46F0-8711-D7648A9CBBDA}"/>
              </a:ext>
            </a:extLst>
          </p:cNvPr>
          <p:cNvSpPr>
            <a:spLocks noGrp="1"/>
          </p:cNvSpPr>
          <p:nvPr>
            <p:ph idx="1"/>
          </p:nvPr>
        </p:nvSpPr>
        <p:spPr>
          <a:xfrm>
            <a:off x="228600" y="754381"/>
            <a:ext cx="8229600" cy="3394472"/>
          </a:xfrm>
          <a:ln>
            <a:solidFill>
              <a:schemeClr val="tx1"/>
            </a:solidFill>
          </a:ln>
        </p:spPr>
        <p:txBody>
          <a:bodyPr numCol="2" anchor="t"/>
          <a:lstStyle/>
          <a:p>
            <a:pPr marL="0" indent="0">
              <a:buNone/>
            </a:pPr>
            <a:r>
              <a:rPr lang="en-US" sz="1800" b="1" dirty="0">
                <a:latin typeface="Franklin Gothic Book" panose="020B0503020102020204" pitchFamily="34" charset="0"/>
              </a:rPr>
              <a:t>Actively Executing</a:t>
            </a:r>
          </a:p>
          <a:p>
            <a:pPr marL="456565" indent="-456565">
              <a:buFont typeface="+mj-lt"/>
              <a:buAutoNum type="arabicPeriod"/>
            </a:pPr>
            <a:r>
              <a:rPr lang="en-US" sz="1800" dirty="0">
                <a:latin typeface="Franklin Gothic Book" panose="020B0503020102020204" pitchFamily="34" charset="0"/>
              </a:rPr>
              <a:t>[Line of Effort]</a:t>
            </a:r>
          </a:p>
          <a:p>
            <a:pPr marL="0" indent="0">
              <a:buNone/>
            </a:pPr>
            <a:endParaRPr lang="en-US" sz="1800" b="1" dirty="0">
              <a:latin typeface="Franklin Gothic Book" panose="020B0503020102020204" pitchFamily="34" charset="0"/>
            </a:endParaRPr>
          </a:p>
        </p:txBody>
      </p:sp>
      <p:sp>
        <p:nvSpPr>
          <p:cNvPr id="2" name="Content Placeholder 2">
            <a:extLst>
              <a:ext uri="{FF2B5EF4-FFF2-40B4-BE49-F238E27FC236}">
                <a16:creationId xmlns:a16="http://schemas.microsoft.com/office/drawing/2014/main" id="{CC17A4B8-119C-7A45-9479-37C336873F2B}"/>
              </a:ext>
            </a:extLst>
          </p:cNvPr>
          <p:cNvSpPr txBox="1">
            <a:spLocks/>
          </p:cNvSpPr>
          <p:nvPr/>
        </p:nvSpPr>
        <p:spPr>
          <a:xfrm>
            <a:off x="6177287" y="742951"/>
            <a:ext cx="2850509" cy="4008119"/>
          </a:xfrm>
          <a:prstGeom prst="rect">
            <a:avLst/>
          </a:prstGeom>
          <a:ln>
            <a:solidFill>
              <a:schemeClr val="tx1"/>
            </a:solidFill>
          </a:ln>
        </p:spPr>
        <p:txBody>
          <a:bodyPr numCol="1" anchor="t"/>
          <a:lstStyle>
            <a:lvl1pPr marL="233363" indent="-233363" algn="l" rtl="0" eaLnBrk="1" fontAlgn="base" hangingPunct="1">
              <a:spcBef>
                <a:spcPct val="60000"/>
              </a:spcBef>
              <a:spcAft>
                <a:spcPct val="0"/>
              </a:spcAft>
              <a:buClr>
                <a:srgbClr val="B0B1B3"/>
              </a:buClr>
              <a:buFont typeface="Wingdings" pitchFamily="2" charset="2"/>
              <a:buChar char="§"/>
              <a:defRPr sz="2200">
                <a:solidFill>
                  <a:srgbClr val="333333"/>
                </a:solidFill>
                <a:latin typeface="+mn-lt"/>
                <a:ea typeface="+mn-ea"/>
                <a:cs typeface="+mn-cs"/>
              </a:defRPr>
            </a:lvl1pPr>
            <a:lvl2pPr marL="571499" indent="-223838" algn="l" rtl="0" eaLnBrk="1" fontAlgn="base" hangingPunct="1">
              <a:spcBef>
                <a:spcPct val="30000"/>
              </a:spcBef>
              <a:spcAft>
                <a:spcPct val="0"/>
              </a:spcAft>
              <a:buClr>
                <a:srgbClr val="B0B1B3"/>
              </a:buClr>
              <a:buFont typeface="Wingdings" pitchFamily="2" charset="2"/>
              <a:buChar char="§"/>
              <a:defRPr sz="1700">
                <a:solidFill>
                  <a:srgbClr val="333333"/>
                </a:solidFill>
                <a:latin typeface="+mn-lt"/>
              </a:defRPr>
            </a:lvl2pPr>
            <a:lvl3pPr marL="909635" indent="-222250" algn="l" rtl="0" eaLnBrk="1" fontAlgn="base" hangingPunct="1">
              <a:spcBef>
                <a:spcPct val="30000"/>
              </a:spcBef>
              <a:spcAft>
                <a:spcPct val="0"/>
              </a:spcAft>
              <a:buClr>
                <a:srgbClr val="B0B1B3"/>
              </a:buClr>
              <a:buFont typeface="Wingdings" pitchFamily="2" charset="2"/>
              <a:buChar char="§"/>
              <a:defRPr sz="2000">
                <a:solidFill>
                  <a:srgbClr val="333333"/>
                </a:solidFill>
                <a:latin typeface="+mn-lt"/>
              </a:defRPr>
            </a:lvl3pPr>
            <a:lvl4pPr marL="1258886" indent="-231776" algn="l" rtl="0" eaLnBrk="1" fontAlgn="base" hangingPunct="1">
              <a:spcBef>
                <a:spcPct val="30000"/>
              </a:spcBef>
              <a:spcAft>
                <a:spcPct val="0"/>
              </a:spcAft>
              <a:buClr>
                <a:srgbClr val="B0B1B3"/>
              </a:buClr>
              <a:buFont typeface="Wingdings" pitchFamily="2" charset="2"/>
              <a:buChar char="§"/>
              <a:defRPr sz="1700">
                <a:solidFill>
                  <a:srgbClr val="333333"/>
                </a:solidFill>
                <a:latin typeface="+mn-lt"/>
              </a:defRPr>
            </a:lvl4pPr>
            <a:lvl5pPr marL="1598609" indent="-222250" algn="l" rtl="0" eaLnBrk="1" fontAlgn="base" hangingPunct="1">
              <a:spcBef>
                <a:spcPct val="30000"/>
              </a:spcBef>
              <a:spcAft>
                <a:spcPct val="0"/>
              </a:spcAft>
              <a:buClr>
                <a:srgbClr val="B0B1B3"/>
              </a:buClr>
              <a:buFont typeface="Wingdings" pitchFamily="2" charset="2"/>
              <a:buChar char="§"/>
              <a:defRPr sz="2000">
                <a:solidFill>
                  <a:srgbClr val="333333"/>
                </a:solidFill>
                <a:latin typeface="+mn-lt"/>
              </a:defRPr>
            </a:lvl5pPr>
            <a:lvl6pPr marL="2055808"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06"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05"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04"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a:lstStyle>
          <a:p>
            <a:pPr marL="0" indent="0">
              <a:buFont typeface="Wingdings" pitchFamily="2" charset="2"/>
              <a:buNone/>
            </a:pPr>
            <a:r>
              <a:rPr lang="en-US" sz="1800" b="1" kern="0" dirty="0">
                <a:latin typeface="Franklin Gothic Book" panose="020B0503020102020204" pitchFamily="34" charset="0"/>
              </a:rPr>
              <a:t>Anticipated</a:t>
            </a:r>
          </a:p>
          <a:p>
            <a:pPr marL="342900" indent="-342900">
              <a:buFont typeface="+mj-lt"/>
              <a:buAutoNum type="arabicPeriod"/>
            </a:pPr>
            <a:r>
              <a:rPr lang="en-US" sz="1800" kern="0" dirty="0">
                <a:latin typeface="Franklin Gothic Book" panose="020B0503020102020204" pitchFamily="34" charset="0"/>
              </a:rPr>
              <a:t> [Line of Effort]</a:t>
            </a:r>
          </a:p>
          <a:p>
            <a:pPr marL="342900" indent="-342900">
              <a:buFont typeface="+mj-lt"/>
              <a:buAutoNum type="arabicPeriod"/>
            </a:pPr>
            <a:endParaRPr lang="en-US" sz="1800" kern="0" dirty="0">
              <a:latin typeface="Franklin Gothic Book" panose="020B0503020102020204" pitchFamily="34" charset="0"/>
              <a:cs typeface="Arial"/>
            </a:endParaRPr>
          </a:p>
        </p:txBody>
      </p:sp>
      <p:cxnSp>
        <p:nvCxnSpPr>
          <p:cNvPr id="3" name="Straight Connector 2">
            <a:extLst>
              <a:ext uri="{FF2B5EF4-FFF2-40B4-BE49-F238E27FC236}">
                <a16:creationId xmlns:a16="http://schemas.microsoft.com/office/drawing/2014/main" id="{81CAEF8E-27F2-0F47-8700-7B795D60EB0B}"/>
              </a:ext>
              <a:ext uri="{C183D7F6-B498-43B3-948B-1728B52AA6E4}">
                <adec:decorative xmlns:adec="http://schemas.microsoft.com/office/drawing/2017/decorative" val="1"/>
              </a:ext>
            </a:extLst>
          </p:cNvPr>
          <p:cNvCxnSpPr>
            <a:cxnSpLocks/>
          </p:cNvCxnSpPr>
          <p:nvPr/>
        </p:nvCxnSpPr>
        <p:spPr bwMode="auto">
          <a:xfrm>
            <a:off x="5989320" y="692150"/>
            <a:ext cx="0" cy="403860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2886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hidden="1">
            <a:extLst>
              <a:ext uri="{FF2B5EF4-FFF2-40B4-BE49-F238E27FC236}">
                <a16:creationId xmlns:a16="http://schemas.microsoft.com/office/drawing/2014/main" id="{E02AC2C4-AB37-4C8A-A5F6-28C5BA118129}"/>
              </a:ext>
            </a:extLst>
          </p:cNvPr>
          <p:cNvSpPr>
            <a:spLocks noGrp="1"/>
          </p:cNvSpPr>
          <p:nvPr>
            <p:ph type="title"/>
          </p:nvPr>
        </p:nvSpPr>
        <p:spPr>
          <a:xfrm>
            <a:off x="5707860" y="176367"/>
            <a:ext cx="2046284" cy="578644"/>
          </a:xfrm>
        </p:spPr>
        <p:txBody>
          <a:bodyPr/>
          <a:lstStyle/>
          <a:p>
            <a:r>
              <a:rPr lang="en-US" dirty="0"/>
              <a:t>Slide 8</a:t>
            </a:r>
          </a:p>
        </p:txBody>
      </p:sp>
      <p:sp>
        <p:nvSpPr>
          <p:cNvPr id="3" name="Title 6">
            <a:extLst>
              <a:ext uri="{FF2B5EF4-FFF2-40B4-BE49-F238E27FC236}">
                <a16:creationId xmlns:a16="http://schemas.microsoft.com/office/drawing/2014/main" id="{42E1A16B-42FF-1844-9FD1-35C047424C8B}"/>
              </a:ext>
            </a:extLst>
          </p:cNvPr>
          <p:cNvSpPr txBox="1">
            <a:spLocks/>
          </p:cNvSpPr>
          <p:nvPr/>
        </p:nvSpPr>
        <p:spPr bwMode="auto">
          <a:xfrm>
            <a:off x="163515" y="0"/>
            <a:ext cx="6465887"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200">
                <a:solidFill>
                  <a:srgbClr val="002F80"/>
                </a:solidFill>
                <a:latin typeface="+mj-lt"/>
                <a:ea typeface="+mj-ea"/>
                <a:cs typeface="+mj-cs"/>
              </a:defRPr>
            </a:lvl1pPr>
            <a:lvl2pPr algn="l" rtl="0" eaLnBrk="1" fontAlgn="base" hangingPunct="1">
              <a:spcBef>
                <a:spcPct val="0"/>
              </a:spcBef>
              <a:spcAft>
                <a:spcPct val="0"/>
              </a:spcAft>
              <a:defRPr sz="4200">
                <a:solidFill>
                  <a:srgbClr val="000063"/>
                </a:solidFill>
                <a:latin typeface="Times New Roman" charset="0"/>
              </a:defRPr>
            </a:lvl2pPr>
            <a:lvl3pPr algn="l" rtl="0" eaLnBrk="1" fontAlgn="base" hangingPunct="1">
              <a:spcBef>
                <a:spcPct val="0"/>
              </a:spcBef>
              <a:spcAft>
                <a:spcPct val="0"/>
              </a:spcAft>
              <a:defRPr sz="4200">
                <a:solidFill>
                  <a:srgbClr val="000063"/>
                </a:solidFill>
                <a:latin typeface="Times New Roman" charset="0"/>
              </a:defRPr>
            </a:lvl3pPr>
            <a:lvl4pPr algn="l" rtl="0" eaLnBrk="1" fontAlgn="base" hangingPunct="1">
              <a:spcBef>
                <a:spcPct val="0"/>
              </a:spcBef>
              <a:spcAft>
                <a:spcPct val="0"/>
              </a:spcAft>
              <a:defRPr sz="4200">
                <a:solidFill>
                  <a:srgbClr val="000063"/>
                </a:solidFill>
                <a:latin typeface="Times New Roman" charset="0"/>
              </a:defRPr>
            </a:lvl4pPr>
            <a:lvl5pPr algn="l" rtl="0" eaLnBrk="1" fontAlgn="base" hangingPunct="1">
              <a:spcBef>
                <a:spcPct val="0"/>
              </a:spcBef>
              <a:spcAft>
                <a:spcPct val="0"/>
              </a:spcAft>
              <a:defRPr sz="4200">
                <a:solidFill>
                  <a:srgbClr val="000063"/>
                </a:solidFill>
                <a:latin typeface="Times New Roman" charset="0"/>
              </a:defRPr>
            </a:lvl5pPr>
            <a:lvl6pPr marL="457200" algn="l" rtl="0" eaLnBrk="1" fontAlgn="base" hangingPunct="1">
              <a:spcBef>
                <a:spcPct val="0"/>
              </a:spcBef>
              <a:spcAft>
                <a:spcPct val="0"/>
              </a:spcAft>
              <a:defRPr sz="4200">
                <a:solidFill>
                  <a:srgbClr val="000063"/>
                </a:solidFill>
                <a:latin typeface="Times New Roman" charset="0"/>
              </a:defRPr>
            </a:lvl6pPr>
            <a:lvl7pPr marL="914400" algn="l" rtl="0" eaLnBrk="1" fontAlgn="base" hangingPunct="1">
              <a:spcBef>
                <a:spcPct val="0"/>
              </a:spcBef>
              <a:spcAft>
                <a:spcPct val="0"/>
              </a:spcAft>
              <a:defRPr sz="4200">
                <a:solidFill>
                  <a:srgbClr val="000063"/>
                </a:solidFill>
                <a:latin typeface="Times New Roman" charset="0"/>
              </a:defRPr>
            </a:lvl7pPr>
            <a:lvl8pPr marL="1371600" algn="l" rtl="0" eaLnBrk="1" fontAlgn="base" hangingPunct="1">
              <a:spcBef>
                <a:spcPct val="0"/>
              </a:spcBef>
              <a:spcAft>
                <a:spcPct val="0"/>
              </a:spcAft>
              <a:defRPr sz="4200">
                <a:solidFill>
                  <a:srgbClr val="000063"/>
                </a:solidFill>
                <a:latin typeface="Times New Roman" charset="0"/>
              </a:defRPr>
            </a:lvl8pPr>
            <a:lvl9pPr marL="1828800" algn="l" rtl="0" eaLnBrk="1" fontAlgn="base" hangingPunct="1">
              <a:spcBef>
                <a:spcPct val="0"/>
              </a:spcBef>
              <a:spcAft>
                <a:spcPct val="0"/>
              </a:spcAft>
              <a:defRPr sz="4200">
                <a:solidFill>
                  <a:srgbClr val="000063"/>
                </a:solidFill>
                <a:latin typeface="Times New Roman" charset="0"/>
              </a:defRPr>
            </a:lvl9pPr>
          </a:lstStyle>
          <a:p>
            <a:pPr marL="0" marR="0" lvl="0" indent="0" algn="l" defTabSz="914378"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srgbClr val="002F80"/>
                </a:solidFill>
                <a:effectLst/>
                <a:uLnTx/>
                <a:uFillTx/>
                <a:latin typeface="Franklin Gothic Book" panose="020B0503020102020204" pitchFamily="34" charset="0"/>
              </a:rPr>
              <a:t>Strategic Prioritization </a:t>
            </a:r>
            <a:r>
              <a:rPr kumimoji="0" lang="en-US" sz="2000" b="1" i="0" u="none" strike="noStrike" kern="0" cap="none" spc="0" normalizeH="0" baseline="0" noProof="0">
                <a:ln>
                  <a:noFill/>
                </a:ln>
                <a:solidFill>
                  <a:srgbClr val="002F80"/>
                </a:solidFill>
                <a:effectLst/>
                <a:uLnTx/>
                <a:uFillTx/>
                <a:latin typeface="Franklin Gothic Book" panose="020B0503020102020204" pitchFamily="34" charset="0"/>
              </a:rPr>
              <a:t>– </a:t>
            </a:r>
            <a:r>
              <a:rPr lang="en-US" sz="2000" b="1" kern="0" dirty="0">
                <a:latin typeface="Franklin Gothic Book" panose="020B0503020102020204" pitchFamily="34" charset="0"/>
              </a:rPr>
              <a:t>Geographic Areas</a:t>
            </a:r>
            <a:endParaRPr kumimoji="0" lang="en-US" sz="2000" b="1" i="0" u="none" strike="noStrike" kern="0" cap="none" spc="0" normalizeH="0" baseline="0" noProof="0" dirty="0">
              <a:ln>
                <a:noFill/>
              </a:ln>
              <a:solidFill>
                <a:srgbClr val="FF0000"/>
              </a:solidFill>
              <a:effectLst/>
              <a:uLnTx/>
              <a:uFillTx/>
              <a:latin typeface="Franklin Gothic Book" panose="020B0503020102020204" pitchFamily="34" charset="0"/>
            </a:endParaRPr>
          </a:p>
        </p:txBody>
      </p:sp>
      <p:sp>
        <p:nvSpPr>
          <p:cNvPr id="2" name="TextBox 1">
            <a:extLst>
              <a:ext uri="{FF2B5EF4-FFF2-40B4-BE49-F238E27FC236}">
                <a16:creationId xmlns:a16="http://schemas.microsoft.com/office/drawing/2014/main" id="{8A05ACCA-CAEE-4681-8F40-098C22587513}"/>
              </a:ext>
            </a:extLst>
          </p:cNvPr>
          <p:cNvSpPr txBox="1"/>
          <p:nvPr/>
        </p:nvSpPr>
        <p:spPr>
          <a:xfrm>
            <a:off x="970280" y="2340917"/>
            <a:ext cx="7203440" cy="461665"/>
          </a:xfrm>
          <a:prstGeom prst="rect">
            <a:avLst/>
          </a:prstGeom>
          <a:solidFill>
            <a:srgbClr val="FF0000"/>
          </a:solidFill>
        </p:spPr>
        <p:txBody>
          <a:bodyPr wrap="square" rtlCol="0">
            <a:spAutoFit/>
          </a:bodyPr>
          <a:lstStyle/>
          <a:p>
            <a:pPr algn="ctr"/>
            <a:r>
              <a:rPr lang="en-US" dirty="0">
                <a:latin typeface="Franklin Gothic Book" panose="020B0503020102020204" pitchFamily="34" charset="0"/>
              </a:rPr>
              <a:t>Example</a:t>
            </a:r>
          </a:p>
        </p:txBody>
      </p:sp>
      <p:grpSp>
        <p:nvGrpSpPr>
          <p:cNvPr id="5" name="Group 4" descr="This image shows two versions of strategic prioritization through geographic areas using Hurricane Dorian as an example. The image on the left shows the coastline of Florida with three priority levels for prioritizing operations. The image on the right shows the NOAA cone  of the probable path of the storm. ">
            <a:extLst>
              <a:ext uri="{FF2B5EF4-FFF2-40B4-BE49-F238E27FC236}">
                <a16:creationId xmlns:a16="http://schemas.microsoft.com/office/drawing/2014/main" id="{8EF2216C-7768-46D0-A663-63DA4E7E8039}"/>
              </a:ext>
            </a:extLst>
          </p:cNvPr>
          <p:cNvGrpSpPr/>
          <p:nvPr/>
        </p:nvGrpSpPr>
        <p:grpSpPr>
          <a:xfrm>
            <a:off x="89757" y="652182"/>
            <a:ext cx="8964486" cy="4000147"/>
            <a:chOff x="89757" y="652182"/>
            <a:chExt cx="8964486" cy="4000147"/>
          </a:xfrm>
        </p:grpSpPr>
        <p:pic>
          <p:nvPicPr>
            <p:cNvPr id="7" name="Picture 6">
              <a:extLst>
                <a:ext uri="{FF2B5EF4-FFF2-40B4-BE49-F238E27FC236}">
                  <a16:creationId xmlns:a16="http://schemas.microsoft.com/office/drawing/2014/main" id="{CE3D7C6B-05E8-461D-A77D-04B24B4CB90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622800" y="654809"/>
              <a:ext cx="4431443" cy="39975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3">
              <a:extLst>
                <a:ext uri="{FF2B5EF4-FFF2-40B4-BE49-F238E27FC236}">
                  <a16:creationId xmlns:a16="http://schemas.microsoft.com/office/drawing/2014/main" id="{442BD378-6675-4196-8C8C-B75CC257473C}"/>
                </a:ex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Lst>
            </a:blip>
            <a:srcRect l="3332" t="2594" r="38334" b="4680"/>
            <a:stretch/>
          </p:blipFill>
          <p:spPr>
            <a:xfrm>
              <a:off x="89757" y="652182"/>
              <a:ext cx="4431443" cy="399751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sp>
        <p:nvSpPr>
          <p:cNvPr id="12" name="Content Placeholder 11" hidden="1">
            <a:extLst>
              <a:ext uri="{FF2B5EF4-FFF2-40B4-BE49-F238E27FC236}">
                <a16:creationId xmlns:a16="http://schemas.microsoft.com/office/drawing/2014/main" id="{ED9237FB-00BB-4469-A4BD-D4F7239E055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338210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4C5C5762-5767-4A18-9BC7-E4FA91CF7704}"/>
              </a:ext>
            </a:extLst>
          </p:cNvPr>
          <p:cNvSpPr>
            <a:spLocks noGrp="1"/>
          </p:cNvSpPr>
          <p:nvPr>
            <p:ph type="title"/>
          </p:nvPr>
        </p:nvSpPr>
        <p:spPr>
          <a:xfrm>
            <a:off x="228601" y="3943350"/>
            <a:ext cx="2057400" cy="711994"/>
          </a:xfrm>
        </p:spPr>
        <p:txBody>
          <a:bodyPr/>
          <a:lstStyle/>
          <a:p>
            <a:r>
              <a:rPr lang="en-US" dirty="0"/>
              <a:t>Slide 9</a:t>
            </a:r>
          </a:p>
        </p:txBody>
      </p:sp>
      <p:graphicFrame>
        <p:nvGraphicFramePr>
          <p:cNvPr id="4" name="Table 3">
            <a:extLst>
              <a:ext uri="{FF2B5EF4-FFF2-40B4-BE49-F238E27FC236}">
                <a16:creationId xmlns:a16="http://schemas.microsoft.com/office/drawing/2014/main" id="{1C3E1742-C395-4921-8C39-E3ED56F18C5E}"/>
              </a:ext>
            </a:extLst>
          </p:cNvPr>
          <p:cNvGraphicFramePr>
            <a:graphicFrameLocks noGrp="1"/>
          </p:cNvGraphicFramePr>
          <p:nvPr>
            <p:extLst>
              <p:ext uri="{D42A27DB-BD31-4B8C-83A1-F6EECF244321}">
                <p14:modId xmlns:p14="http://schemas.microsoft.com/office/powerpoint/2010/main" val="608655294"/>
              </p:ext>
            </p:extLst>
          </p:nvPr>
        </p:nvGraphicFramePr>
        <p:xfrm>
          <a:off x="76198" y="514351"/>
          <a:ext cx="8991600" cy="1546750"/>
        </p:xfrm>
        <a:graphic>
          <a:graphicData uri="http://schemas.openxmlformats.org/drawingml/2006/table">
            <a:tbl>
              <a:tblPr firstRow="1" bandRow="1">
                <a:tableStyleId>{D7AC3CCA-C797-4891-BE02-D94E43425B78}</a:tableStyleId>
              </a:tblPr>
              <a:tblGrid>
                <a:gridCol w="7391402">
                  <a:extLst>
                    <a:ext uri="{9D8B030D-6E8A-4147-A177-3AD203B41FA5}">
                      <a16:colId xmlns:a16="http://schemas.microsoft.com/office/drawing/2014/main" val="20002"/>
                    </a:ext>
                  </a:extLst>
                </a:gridCol>
                <a:gridCol w="1600198">
                  <a:extLst>
                    <a:ext uri="{9D8B030D-6E8A-4147-A177-3AD203B41FA5}">
                      <a16:colId xmlns:a16="http://schemas.microsoft.com/office/drawing/2014/main" val="20003"/>
                    </a:ext>
                  </a:extLst>
                </a:gridCol>
              </a:tblGrid>
              <a:tr h="300197">
                <a:tc>
                  <a:txBody>
                    <a:bodyPr/>
                    <a:lstStyle/>
                    <a:p>
                      <a:pPr algn="l"/>
                      <a:r>
                        <a:rPr lang="en-US" sz="1000" b="1" u="none" dirty="0">
                          <a:solidFill>
                            <a:schemeClr val="tx1"/>
                          </a:solidFill>
                          <a:latin typeface="Franklin Gothic Book" panose="020B0503020102020204" pitchFamily="34" charset="0"/>
                        </a:rPr>
                        <a:t>Intermediate Objectives</a:t>
                      </a:r>
                    </a:p>
                  </a:txBody>
                  <a:tcPr anchor="ctr">
                    <a:solidFill>
                      <a:srgbClr val="0070C0"/>
                    </a:solidFill>
                  </a:tcPr>
                </a:tc>
                <a:tc>
                  <a:txBody>
                    <a:bodyPr/>
                    <a:lstStyle/>
                    <a:p>
                      <a:pPr marL="0" marR="0" lvl="0" indent="0" algn="ctr" defTabSz="914409"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Franklin Gothic Book" panose="020B0503020102020204" pitchFamily="34" charset="0"/>
                          <a:ea typeface="+mn-ea"/>
                          <a:cs typeface="Times New Roman" panose="02020603050405020304" pitchFamily="18" charset="0"/>
                        </a:rPr>
                        <a:t>End State</a:t>
                      </a:r>
                    </a:p>
                  </a:txBody>
                  <a:tcPr anchor="ctr">
                    <a:solidFill>
                      <a:srgbClr val="00B050"/>
                    </a:solidFill>
                  </a:tcPr>
                </a:tc>
                <a:extLst>
                  <a:ext uri="{0D108BD9-81ED-4DB2-BD59-A6C34878D82A}">
                    <a16:rowId xmlns:a16="http://schemas.microsoft.com/office/drawing/2014/main" val="2374982039"/>
                  </a:ext>
                </a:extLst>
              </a:tr>
              <a:tr h="1246553">
                <a:tc>
                  <a:txBody>
                    <a:bodyPr/>
                    <a:lstStyle/>
                    <a:p>
                      <a:endParaRPr lang="en-US" sz="1000" b="0" dirty="0">
                        <a:latin typeface="Franklin Gothic Book" panose="020B0503020102020204" pitchFamily="34" charset="0"/>
                      </a:endParaRPr>
                    </a:p>
                  </a:txBody>
                  <a:tcPr>
                    <a:noFill/>
                  </a:tcPr>
                </a:tc>
                <a:tc>
                  <a:txBody>
                    <a:bodyPr/>
                    <a:lstStyle/>
                    <a:p>
                      <a:pPr marL="0" marR="0" lvl="0" indent="0" algn="ctr" defTabSz="9144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rPr>
                        <a:t>[Condition that signifies the end of the Line of Effort]</a:t>
                      </a:r>
                      <a:endParaRPr kumimoji="0" lang="en-US" sz="1000" b="0" i="0" u="sng" strike="noStrike" kern="1200" cap="none" spc="0" normalizeH="0" baseline="0" noProof="0" dirty="0">
                        <a:ln>
                          <a:noFill/>
                        </a:ln>
                        <a:solidFill>
                          <a:schemeClr val="bg2"/>
                        </a:solidFill>
                        <a:effectLst/>
                        <a:uLnTx/>
                        <a:uFillTx/>
                        <a:latin typeface="Franklin Gothic Book" panose="020B0503020102020204" pitchFamily="34" charset="0"/>
                        <a:ea typeface="+mn-ea"/>
                        <a:cs typeface="Times New Roman" panose="02020603050405020304" pitchFamily="18" charset="0"/>
                      </a:endParaRPr>
                    </a:p>
                  </a:txBody>
                  <a:tcPr anchor="ctr">
                    <a:solidFill>
                      <a:schemeClr val="tx1"/>
                    </a:solidFill>
                  </a:tcPr>
                </a:tc>
                <a:extLst>
                  <a:ext uri="{0D108BD9-81ED-4DB2-BD59-A6C34878D82A}">
                    <a16:rowId xmlns:a16="http://schemas.microsoft.com/office/drawing/2014/main" val="10000"/>
                  </a:ext>
                </a:extLst>
              </a:tr>
            </a:tbl>
          </a:graphicData>
        </a:graphic>
      </p:graphicFrame>
      <p:graphicFrame>
        <p:nvGraphicFramePr>
          <p:cNvPr id="5" name="Table 4">
            <a:extLst>
              <a:ext uri="{FF2B5EF4-FFF2-40B4-BE49-F238E27FC236}">
                <a16:creationId xmlns:a16="http://schemas.microsoft.com/office/drawing/2014/main" id="{06293A4C-05DD-4B5B-B8F8-8DFDF8C70FC0}"/>
              </a:ext>
            </a:extLst>
          </p:cNvPr>
          <p:cNvGraphicFramePr>
            <a:graphicFrameLocks noGrp="1"/>
          </p:cNvGraphicFramePr>
          <p:nvPr>
            <p:extLst>
              <p:ext uri="{D42A27DB-BD31-4B8C-83A1-F6EECF244321}">
                <p14:modId xmlns:p14="http://schemas.microsoft.com/office/powerpoint/2010/main" val="2488682297"/>
              </p:ext>
            </p:extLst>
          </p:nvPr>
        </p:nvGraphicFramePr>
        <p:xfrm>
          <a:off x="122652" y="1352550"/>
          <a:ext cx="7294506" cy="685560"/>
        </p:xfrm>
        <a:graphic>
          <a:graphicData uri="http://schemas.openxmlformats.org/drawingml/2006/table">
            <a:tbl>
              <a:tblPr firstRow="1" bandRow="1">
                <a:tableStyleId>{5C22544A-7EE6-4342-B048-85BDC9FD1C3A}</a:tableStyleId>
              </a:tblPr>
              <a:tblGrid>
                <a:gridCol w="1215751">
                  <a:extLst>
                    <a:ext uri="{9D8B030D-6E8A-4147-A177-3AD203B41FA5}">
                      <a16:colId xmlns:a16="http://schemas.microsoft.com/office/drawing/2014/main" val="1349986273"/>
                    </a:ext>
                  </a:extLst>
                </a:gridCol>
                <a:gridCol w="1215751">
                  <a:extLst>
                    <a:ext uri="{9D8B030D-6E8A-4147-A177-3AD203B41FA5}">
                      <a16:colId xmlns:a16="http://schemas.microsoft.com/office/drawing/2014/main" val="999875998"/>
                    </a:ext>
                  </a:extLst>
                </a:gridCol>
                <a:gridCol w="1215751">
                  <a:extLst>
                    <a:ext uri="{9D8B030D-6E8A-4147-A177-3AD203B41FA5}">
                      <a16:colId xmlns:a16="http://schemas.microsoft.com/office/drawing/2014/main" val="1020703194"/>
                    </a:ext>
                  </a:extLst>
                </a:gridCol>
                <a:gridCol w="1215751">
                  <a:extLst>
                    <a:ext uri="{9D8B030D-6E8A-4147-A177-3AD203B41FA5}">
                      <a16:colId xmlns:a16="http://schemas.microsoft.com/office/drawing/2014/main" val="4287767190"/>
                    </a:ext>
                  </a:extLst>
                </a:gridCol>
                <a:gridCol w="1215751">
                  <a:extLst>
                    <a:ext uri="{9D8B030D-6E8A-4147-A177-3AD203B41FA5}">
                      <a16:colId xmlns:a16="http://schemas.microsoft.com/office/drawing/2014/main" val="2905836797"/>
                    </a:ext>
                  </a:extLst>
                </a:gridCol>
                <a:gridCol w="1215751">
                  <a:extLst>
                    <a:ext uri="{9D8B030D-6E8A-4147-A177-3AD203B41FA5}">
                      <a16:colId xmlns:a16="http://schemas.microsoft.com/office/drawing/2014/main" val="1271079216"/>
                    </a:ext>
                  </a:extLst>
                </a:gridCol>
              </a:tblGrid>
              <a:tr h="457200">
                <a:tc>
                  <a:txBody>
                    <a:bodyPr/>
                    <a:lstStyle/>
                    <a:p>
                      <a:pPr algn="ctr"/>
                      <a:r>
                        <a:rPr lang="en-US" sz="800" b="0" dirty="0">
                          <a:solidFill>
                            <a:schemeClr val="bg2"/>
                          </a:solidFill>
                          <a:latin typeface="Franklin Gothic Book" panose="020B0503020102020204" pitchFamily="34" charset="0"/>
                        </a:rPr>
                        <a:t>[Objective]</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chemeClr val="tx1"/>
                    </a:solidFill>
                  </a:tcPr>
                </a:tc>
                <a:tc>
                  <a:txBody>
                    <a:bodyPr/>
                    <a:lstStyle/>
                    <a:p>
                      <a:pPr algn="ctr"/>
                      <a:r>
                        <a:rPr lang="en-US" sz="800" b="0" dirty="0">
                          <a:solidFill>
                            <a:schemeClr val="bg2"/>
                          </a:solidFill>
                          <a:latin typeface="Franklin Gothic Book" panose="020B0503020102020204" pitchFamily="34" charset="0"/>
                        </a:rPr>
                        <a:t>[Objective]</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chemeClr val="tx1"/>
                    </a:solidFill>
                  </a:tcPr>
                </a:tc>
                <a:tc>
                  <a:txBody>
                    <a:bodyPr/>
                    <a:lstStyle/>
                    <a:p>
                      <a:pPr algn="ctr"/>
                      <a:r>
                        <a:rPr lang="en-US" sz="800" b="0" dirty="0">
                          <a:solidFill>
                            <a:schemeClr val="bg2"/>
                          </a:solidFill>
                          <a:latin typeface="Franklin Gothic Book" panose="020B0503020102020204" pitchFamily="34" charset="0"/>
                        </a:rPr>
                        <a:t>[Objective]</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chemeClr val="tx1"/>
                    </a:solidFill>
                  </a:tcPr>
                </a:tc>
                <a:tc>
                  <a:txBody>
                    <a:bodyPr/>
                    <a:lstStyle/>
                    <a:p>
                      <a:pPr algn="ctr"/>
                      <a:r>
                        <a:rPr lang="en-US" sz="800" b="0" dirty="0">
                          <a:solidFill>
                            <a:schemeClr val="bg2"/>
                          </a:solidFill>
                          <a:latin typeface="Franklin Gothic Book" panose="020B0503020102020204" pitchFamily="34" charset="0"/>
                        </a:rPr>
                        <a:t>[Objective]</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chemeClr val="tx1"/>
                    </a:solidFill>
                  </a:tcPr>
                </a:tc>
                <a:tc>
                  <a:txBody>
                    <a:bodyPr/>
                    <a:lstStyle/>
                    <a:p>
                      <a:pPr algn="ctr"/>
                      <a:r>
                        <a:rPr lang="en-US" sz="800" b="0" dirty="0">
                          <a:solidFill>
                            <a:schemeClr val="bg2"/>
                          </a:solidFill>
                          <a:latin typeface="Franklin Gothic Book" panose="020B0503020102020204" pitchFamily="34" charset="0"/>
                        </a:rPr>
                        <a:t>[Objective]</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chemeClr val="tx1"/>
                    </a:solidFill>
                  </a:tcPr>
                </a:tc>
                <a:tc>
                  <a:txBody>
                    <a:bodyPr/>
                    <a:lstStyle/>
                    <a:p>
                      <a:pPr algn="ctr"/>
                      <a:r>
                        <a:rPr lang="en-US" sz="800" b="0" dirty="0">
                          <a:solidFill>
                            <a:schemeClr val="bg2"/>
                          </a:solidFill>
                          <a:latin typeface="Franklin Gothic Book" panose="020B0503020102020204" pitchFamily="34" charset="0"/>
                        </a:rPr>
                        <a:t>[Objective]</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172893291"/>
                  </a:ext>
                </a:extLst>
              </a:tr>
              <a:tr h="228360">
                <a:tc>
                  <a:txBody>
                    <a:bodyPr/>
                    <a:lstStyle/>
                    <a:p>
                      <a:pPr algn="ctr"/>
                      <a:r>
                        <a:rPr lang="en-US" sz="600" b="0" dirty="0">
                          <a:solidFill>
                            <a:schemeClr val="bg2"/>
                          </a:solidFill>
                          <a:latin typeface="Franklin Gothic Book" panose="020B0503020102020204" pitchFamily="34" charset="0"/>
                        </a:rPr>
                        <a:t>[Projected Achievement Date]</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chemeClr val="tx1"/>
                    </a:solidFill>
                  </a:tcPr>
                </a:tc>
                <a:tc>
                  <a:txBody>
                    <a:bodyPr/>
                    <a:lstStyle/>
                    <a:p>
                      <a:pPr algn="ctr"/>
                      <a:r>
                        <a:rPr lang="en-US" sz="600" b="0" dirty="0">
                          <a:solidFill>
                            <a:schemeClr val="bg2"/>
                          </a:solidFill>
                          <a:latin typeface="Franklin Gothic Book" panose="020B0503020102020204" pitchFamily="34" charset="0"/>
                        </a:rPr>
                        <a:t>[Projected Achievement Date]</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chemeClr val="tx1"/>
                    </a:solidFill>
                  </a:tcPr>
                </a:tc>
                <a:tc>
                  <a:txBody>
                    <a:bodyPr/>
                    <a:lstStyle/>
                    <a:p>
                      <a:pPr marL="0" marR="0" lvl="0" indent="0" algn="ctr" defTabSz="91442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[Projected Achievement Date]</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chemeClr val="tx1"/>
                    </a:solidFill>
                  </a:tcPr>
                </a:tc>
                <a:tc>
                  <a:txBody>
                    <a:bodyPr/>
                    <a:lstStyle/>
                    <a:p>
                      <a:pPr marL="0" marR="0" lvl="0" indent="0" algn="ctr" defTabSz="91442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[Projected Achievement Date]</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chemeClr val="tx1"/>
                    </a:solidFill>
                  </a:tcPr>
                </a:tc>
                <a:tc>
                  <a:txBody>
                    <a:bodyPr/>
                    <a:lstStyle/>
                    <a:p>
                      <a:pPr marL="0" marR="0" lvl="0" indent="0" algn="ctr" defTabSz="91442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[Projected Achievement Date]</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chemeClr val="tx1"/>
                    </a:solidFill>
                  </a:tcPr>
                </a:tc>
                <a:tc>
                  <a:txBody>
                    <a:bodyPr/>
                    <a:lstStyle/>
                    <a:p>
                      <a:pPr marL="0" marR="0" lvl="0" indent="0" algn="ctr" defTabSz="91442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[Projected Achievement Date]</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69517992"/>
                  </a:ext>
                </a:extLst>
              </a:tr>
            </a:tbl>
          </a:graphicData>
        </a:graphic>
      </p:graphicFrame>
      <p:graphicFrame>
        <p:nvGraphicFramePr>
          <p:cNvPr id="6" name="Table 5">
            <a:extLst>
              <a:ext uri="{FF2B5EF4-FFF2-40B4-BE49-F238E27FC236}">
                <a16:creationId xmlns:a16="http://schemas.microsoft.com/office/drawing/2014/main" id="{35213612-DB85-4F57-B632-854DCC71BFA3}"/>
              </a:ext>
            </a:extLst>
          </p:cNvPr>
          <p:cNvGraphicFramePr>
            <a:graphicFrameLocks noGrp="1"/>
          </p:cNvGraphicFramePr>
          <p:nvPr>
            <p:extLst>
              <p:ext uri="{D42A27DB-BD31-4B8C-83A1-F6EECF244321}">
                <p14:modId xmlns:p14="http://schemas.microsoft.com/office/powerpoint/2010/main" val="3238778851"/>
              </p:ext>
            </p:extLst>
          </p:nvPr>
        </p:nvGraphicFramePr>
        <p:xfrm>
          <a:off x="76198" y="57149"/>
          <a:ext cx="8991601" cy="412227"/>
        </p:xfrm>
        <a:graphic>
          <a:graphicData uri="http://schemas.openxmlformats.org/drawingml/2006/table">
            <a:tbl>
              <a:tblPr firstRow="1" firstCol="1" bandRow="1"/>
              <a:tblGrid>
                <a:gridCol w="848507">
                  <a:extLst>
                    <a:ext uri="{9D8B030D-6E8A-4147-A177-3AD203B41FA5}">
                      <a16:colId xmlns:a16="http://schemas.microsoft.com/office/drawing/2014/main" val="1702475255"/>
                    </a:ext>
                  </a:extLst>
                </a:gridCol>
                <a:gridCol w="1812719">
                  <a:extLst>
                    <a:ext uri="{9D8B030D-6E8A-4147-A177-3AD203B41FA5}">
                      <a16:colId xmlns:a16="http://schemas.microsoft.com/office/drawing/2014/main" val="2684838780"/>
                    </a:ext>
                  </a:extLst>
                </a:gridCol>
                <a:gridCol w="1812719">
                  <a:extLst>
                    <a:ext uri="{9D8B030D-6E8A-4147-A177-3AD203B41FA5}">
                      <a16:colId xmlns:a16="http://schemas.microsoft.com/office/drawing/2014/main" val="3881186050"/>
                    </a:ext>
                  </a:extLst>
                </a:gridCol>
                <a:gridCol w="2258828">
                  <a:extLst>
                    <a:ext uri="{9D8B030D-6E8A-4147-A177-3AD203B41FA5}">
                      <a16:colId xmlns:a16="http://schemas.microsoft.com/office/drawing/2014/main" val="2990993625"/>
                    </a:ext>
                  </a:extLst>
                </a:gridCol>
                <a:gridCol w="2258828">
                  <a:extLst>
                    <a:ext uri="{9D8B030D-6E8A-4147-A177-3AD203B41FA5}">
                      <a16:colId xmlns:a16="http://schemas.microsoft.com/office/drawing/2014/main" val="2102184247"/>
                    </a:ext>
                  </a:extLst>
                </a:gridCol>
              </a:tblGrid>
              <a:tr h="152401">
                <a:tc gridSpan="3">
                  <a:txBody>
                    <a:bodyPr/>
                    <a:lstStyle/>
                    <a:p>
                      <a:pPr marL="0" marR="0" algn="ctr">
                        <a:spcBef>
                          <a:spcPts val="0"/>
                        </a:spcBef>
                        <a:spcAft>
                          <a:spcPts val="0"/>
                        </a:spcAft>
                      </a:pPr>
                      <a:r>
                        <a:rPr lang="en-US" sz="1400" b="1" dirty="0">
                          <a:solidFill>
                            <a:schemeClr val="tx1"/>
                          </a:solidFill>
                          <a:effectLst/>
                          <a:latin typeface="Franklin Gothic Book" panose="020B0503020102020204" pitchFamily="34" charset="0"/>
                          <a:ea typeface="Times New Roman" panose="02020603050405020304" pitchFamily="18" charset="0"/>
                          <a:cs typeface="Times New Roman" panose="02020603050405020304" pitchFamily="18" charset="0"/>
                        </a:rPr>
                        <a:t>Line of Effort: [Line of Effort Name]</a:t>
                      </a:r>
                    </a:p>
                  </a:txBody>
                  <a:tcPr marL="68580" marR="68580" marT="0" marB="0" anchor="ctr">
                    <a:solidFill>
                      <a:schemeClr val="bg2"/>
                    </a:solidFill>
                  </a:tcPr>
                </a:tc>
                <a:tc hMerge="1">
                  <a:txBody>
                    <a:bodyPr/>
                    <a:lstStyle/>
                    <a:p>
                      <a:endParaRPr lang="en-US"/>
                    </a:p>
                  </a:txBody>
                  <a:tcPr/>
                </a:tc>
                <a:tc hMerge="1">
                  <a:txBody>
                    <a:bodyPr/>
                    <a:lstStyle/>
                    <a:p>
                      <a:endParaRPr lang="en-US"/>
                    </a:p>
                  </a:txBody>
                  <a:tcPr/>
                </a:tc>
                <a:tc gridSpan="2">
                  <a:txBody>
                    <a:bodyPr/>
                    <a:lstStyle/>
                    <a:p>
                      <a:pPr marL="0" marR="0" lvl="0" indent="0" algn="r" defTabSz="91442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1C1C00"/>
                          </a:solidFill>
                          <a:effectLst/>
                          <a:uLnTx/>
                          <a:uFillTx/>
                          <a:latin typeface="Franklin Gothic Book" panose="020B0503020102020204" pitchFamily="34" charset="0"/>
                          <a:ea typeface="+mn-ea"/>
                          <a:cs typeface="+mn-cs"/>
                        </a:rPr>
                        <a:t>Line of Effort Mapped to ICS Form 202 Objective: [#]</a:t>
                      </a:r>
                      <a:endParaRPr kumimoji="0" lang="en-US" sz="1000" b="1" i="0" u="none" strike="noStrike" kern="1200" cap="none" spc="0" normalizeH="0" baseline="0" noProof="0" dirty="0">
                        <a:ln>
                          <a:noFill/>
                        </a:ln>
                        <a:solidFill>
                          <a:srgbClr val="1C1C00"/>
                        </a:solidFill>
                        <a:effectLst/>
                        <a:uLnTx/>
                        <a:uFillTx/>
                        <a:latin typeface="Franklin Gothic Book" panose="020B05030201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1">
                        <a:lumMod val="90000"/>
                      </a:schemeClr>
                    </a:solidFill>
                  </a:tcPr>
                </a:tc>
                <a:tc hMerge="1">
                  <a:txBody>
                    <a:bodyPr/>
                    <a:lstStyle/>
                    <a:p>
                      <a:endParaRPr lang="en-US"/>
                    </a:p>
                  </a:txBody>
                  <a:tcPr>
                    <a:lnL w="381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601032642"/>
                  </a:ext>
                </a:extLst>
              </a:tr>
              <a:tr h="198867">
                <a:tc>
                  <a:txBody>
                    <a:bodyPr/>
                    <a:lstStyle/>
                    <a:p>
                      <a:pPr marL="0" marR="0" algn="ctr">
                        <a:spcBef>
                          <a:spcPts val="0"/>
                        </a:spcBef>
                        <a:spcAft>
                          <a:spcPts val="0"/>
                        </a:spcAft>
                      </a:pPr>
                      <a:r>
                        <a:rPr lang="en-US" sz="1000" b="1">
                          <a:solidFill>
                            <a:srgbClr val="1C1C00"/>
                          </a:solidFill>
                          <a:effectLst/>
                          <a:latin typeface="Franklin Gothic Book" panose="020B0503020102020204" pitchFamily="34" charset="0"/>
                          <a:ea typeface="Calibri" panose="020F0502020204030204" pitchFamily="34" charset="0"/>
                          <a:cs typeface="Times New Roman" panose="02020603050405020304" pitchFamily="18" charset="0"/>
                        </a:rPr>
                        <a:t>Lead</a:t>
                      </a:r>
                      <a:endParaRPr lang="en-US" sz="1000" b="1" dirty="0">
                        <a:solidFill>
                          <a:srgbClr val="1C1C0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90000"/>
                      </a:schemeClr>
                    </a:solidFill>
                  </a:tcPr>
                </a:tc>
                <a:tc>
                  <a:txBody>
                    <a:bodyPr/>
                    <a:lstStyle/>
                    <a:p>
                      <a:pPr marL="0" marR="0" algn="ctr">
                        <a:spcBef>
                          <a:spcPts val="0"/>
                        </a:spcBef>
                        <a:spcAft>
                          <a:spcPts val="0"/>
                        </a:spcAft>
                      </a:pPr>
                      <a:r>
                        <a:rPr lang="en-US" sz="1000" b="1"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rPr>
                        <a:t>[Organization]</a:t>
                      </a:r>
                    </a:p>
                  </a:txBody>
                  <a:tcPr marL="68580" marR="68580" marT="0" marB="0" anchor="ctr"/>
                </a:tc>
                <a:tc>
                  <a:txBody>
                    <a:bodyPr/>
                    <a:lstStyle/>
                    <a:p>
                      <a:pPr marL="0" marR="0" algn="ctr">
                        <a:spcBef>
                          <a:spcPts val="0"/>
                        </a:spcBef>
                        <a:spcAft>
                          <a:spcPts val="0"/>
                        </a:spcAft>
                      </a:pPr>
                      <a:r>
                        <a:rPr lang="en-US" sz="100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rPr>
                        <a:t>[Name]</a:t>
                      </a:r>
                    </a:p>
                  </a:txBody>
                  <a:tcPr marL="68580" marR="68580" marT="0" marB="0" anchor="ctr"/>
                </a:tc>
                <a:tc>
                  <a:txBody>
                    <a:bodyPr/>
                    <a:lstStyle/>
                    <a:p>
                      <a:pPr algn="ctr"/>
                      <a:r>
                        <a:rPr lang="en-US" sz="1000" dirty="0">
                          <a:solidFill>
                            <a:schemeClr val="bg2"/>
                          </a:solidFill>
                          <a:effectLst/>
                          <a:latin typeface="Franklin Gothic Book" panose="020B0503020102020204" pitchFamily="34" charset="0"/>
                        </a:rPr>
                        <a:t>[Email Address]</a:t>
                      </a:r>
                      <a:endParaRPr lang="en-US" sz="1000" dirty="0">
                        <a:solidFill>
                          <a:schemeClr val="bg2"/>
                        </a:solidFill>
                        <a:latin typeface="Franklin Gothic Book" panose="020B0503020102020204" pitchFamily="34" charset="0"/>
                      </a:endParaRPr>
                    </a:p>
                  </a:txBody>
                  <a:tcPr marL="68580" marR="68580" marT="0" marB="0" anchor="ctr"/>
                </a:tc>
                <a:tc>
                  <a:txBody>
                    <a:bodyPr/>
                    <a:lstStyle/>
                    <a:p>
                      <a:pPr marL="0" marR="0" algn="ctr">
                        <a:spcBef>
                          <a:spcPts val="0"/>
                        </a:spcBef>
                        <a:spcAft>
                          <a:spcPts val="0"/>
                        </a:spcAft>
                      </a:pPr>
                      <a:r>
                        <a:rPr lang="en-US" sz="100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rPr>
                        <a:t>[Phone Number]</a:t>
                      </a:r>
                    </a:p>
                  </a:txBody>
                  <a:tcPr marL="68580" marR="68580" marT="0" marB="0" anchor="ctr"/>
                </a:tc>
                <a:extLst>
                  <a:ext uri="{0D108BD9-81ED-4DB2-BD59-A6C34878D82A}">
                    <a16:rowId xmlns:a16="http://schemas.microsoft.com/office/drawing/2014/main" val="2065974562"/>
                  </a:ext>
                </a:extLst>
              </a:tr>
            </a:tbl>
          </a:graphicData>
        </a:graphic>
      </p:graphicFrame>
      <p:graphicFrame>
        <p:nvGraphicFramePr>
          <p:cNvPr id="8" name="Table 7">
            <a:extLst>
              <a:ext uri="{FF2B5EF4-FFF2-40B4-BE49-F238E27FC236}">
                <a16:creationId xmlns:a16="http://schemas.microsoft.com/office/drawing/2014/main" id="{46AD3C74-FD79-44BD-B8F0-E3F32591CBF8}"/>
              </a:ext>
            </a:extLst>
          </p:cNvPr>
          <p:cNvGraphicFramePr>
            <a:graphicFrameLocks noGrp="1"/>
          </p:cNvGraphicFramePr>
          <p:nvPr>
            <p:extLst>
              <p:ext uri="{D42A27DB-BD31-4B8C-83A1-F6EECF244321}">
                <p14:modId xmlns:p14="http://schemas.microsoft.com/office/powerpoint/2010/main" val="2839794068"/>
              </p:ext>
            </p:extLst>
          </p:nvPr>
        </p:nvGraphicFramePr>
        <p:xfrm>
          <a:off x="4615179" y="2114553"/>
          <a:ext cx="4452621" cy="1524000"/>
        </p:xfrm>
        <a:graphic>
          <a:graphicData uri="http://schemas.openxmlformats.org/drawingml/2006/table">
            <a:tbl>
              <a:tblPr firstRow="1" firstCol="1" bandRow="1"/>
              <a:tblGrid>
                <a:gridCol w="1938021">
                  <a:extLst>
                    <a:ext uri="{9D8B030D-6E8A-4147-A177-3AD203B41FA5}">
                      <a16:colId xmlns:a16="http://schemas.microsoft.com/office/drawing/2014/main" val="347221412"/>
                    </a:ext>
                  </a:extLst>
                </a:gridCol>
                <a:gridCol w="2514600">
                  <a:extLst>
                    <a:ext uri="{9D8B030D-6E8A-4147-A177-3AD203B41FA5}">
                      <a16:colId xmlns:a16="http://schemas.microsoft.com/office/drawing/2014/main" val="2836628182"/>
                    </a:ext>
                  </a:extLst>
                </a:gridCol>
              </a:tblGrid>
              <a:tr h="59637">
                <a:tc gridSpan="2">
                  <a:txBody>
                    <a:bodyPr/>
                    <a:lstStyle/>
                    <a:p>
                      <a:pPr marL="0" marR="0" algn="ctr">
                        <a:spcBef>
                          <a:spcPts val="0"/>
                        </a:spcBef>
                        <a:spcAft>
                          <a:spcPts val="0"/>
                        </a:spcAft>
                      </a:pPr>
                      <a:r>
                        <a:rPr lang="en-US" sz="1000" b="1" dirty="0">
                          <a:effectLst/>
                          <a:latin typeface="Franklin Gothic Book" panose="020B0503020102020204" pitchFamily="34" charset="0"/>
                        </a:rPr>
                        <a:t>Resourcing</a:t>
                      </a:r>
                    </a:p>
                  </a:txBody>
                  <a:tcPr marL="68580" marR="68580" marT="0" marB="0" anchor="ctr">
                    <a:solidFill>
                      <a:schemeClr val="bg2"/>
                    </a:solidFill>
                  </a:tcPr>
                </a:tc>
                <a:tc hMerge="1">
                  <a:txBody>
                    <a:bodyPr/>
                    <a:lstStyle/>
                    <a:p>
                      <a:pPr marL="0" marR="0" algn="ctr">
                        <a:spcBef>
                          <a:spcPts val="0"/>
                        </a:spcBef>
                        <a:spcAft>
                          <a:spcPts val="0"/>
                        </a:spcAft>
                      </a:pPr>
                      <a:endParaRPr lang="en-US" sz="1000" b="1" dirty="0">
                        <a:effectLst/>
                        <a:latin typeface="Franklin Gothic Book" panose="020B0503020102020204" pitchFamily="34" charset="0"/>
                      </a:endParaRPr>
                    </a:p>
                  </a:txBody>
                  <a:tcPr marL="68580" marR="68580" marT="0" marB="0" anchor="ctr">
                    <a:solidFill>
                      <a:schemeClr val="bg2"/>
                    </a:solidFill>
                  </a:tcPr>
                </a:tc>
                <a:extLst>
                  <a:ext uri="{0D108BD9-81ED-4DB2-BD59-A6C34878D82A}">
                    <a16:rowId xmlns:a16="http://schemas.microsoft.com/office/drawing/2014/main" val="2415616694"/>
                  </a:ext>
                </a:extLst>
              </a:tr>
              <a:tr h="59637">
                <a:tc>
                  <a:txBody>
                    <a:bodyPr/>
                    <a:lstStyle/>
                    <a:p>
                      <a:pPr marL="0" marR="0" lvl="0" indent="0" algn="ctr" defTabSz="914397"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Franklin Gothic Book" panose="020B0503020102020204" pitchFamily="34" charset="0"/>
                          <a:ea typeface="+mn-ea"/>
                          <a:cs typeface="+mn-cs"/>
                        </a:rPr>
                        <a:t>Source ID</a:t>
                      </a:r>
                      <a:endParaRPr kumimoji="0" lang="en-US" sz="1000" b="1" i="0" u="none" strike="noStrike" kern="1200" cap="none" spc="0" normalizeH="0" baseline="0" noProof="0" dirty="0">
                        <a:ln>
                          <a:noFill/>
                        </a:ln>
                        <a:solidFill>
                          <a:prstClr val="white"/>
                        </a:solidFill>
                        <a:effectLst/>
                        <a:uLnTx/>
                        <a:uFillTx/>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tc>
                  <a:txBody>
                    <a:bodyPr/>
                    <a:lstStyle/>
                    <a:p>
                      <a:pPr marL="0" marR="0" algn="ctr">
                        <a:spcBef>
                          <a:spcPts val="0"/>
                        </a:spcBef>
                        <a:spcAft>
                          <a:spcPts val="0"/>
                        </a:spcAft>
                      </a:pPr>
                      <a:r>
                        <a:rPr lang="en-US" sz="1000" b="1">
                          <a:effectLst/>
                          <a:latin typeface="Franklin Gothic Book" panose="020B0503020102020204" pitchFamily="34" charset="0"/>
                        </a:rPr>
                        <a:t>Resources Provided</a:t>
                      </a:r>
                      <a:endParaRPr lang="en-US" sz="1000" b="1" dirty="0">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extLst>
                  <a:ext uri="{0D108BD9-81ED-4DB2-BD59-A6C34878D82A}">
                    <a16:rowId xmlns:a16="http://schemas.microsoft.com/office/drawing/2014/main" val="2535371521"/>
                  </a:ext>
                </a:extLst>
              </a:tr>
              <a:tr h="59637">
                <a:tc>
                  <a:txBody>
                    <a:bodyPr/>
                    <a:lstStyle/>
                    <a:p>
                      <a:pPr lvl="0" algn="ctr">
                        <a:lnSpc>
                          <a:spcPct val="100000"/>
                        </a:lnSpc>
                        <a:spcBef>
                          <a:spcPts val="0"/>
                        </a:spcBef>
                        <a:spcAft>
                          <a:spcPts val="0"/>
                        </a:spcAft>
                        <a:buNone/>
                      </a:pPr>
                      <a:r>
                        <a:rPr lang="en-US" sz="1000" b="0" i="0" u="none" strike="noStrike" noProof="0">
                          <a:solidFill>
                            <a:schemeClr val="bg2"/>
                          </a:solidFill>
                          <a:effectLst/>
                          <a:latin typeface="Franklin Gothic Book" panose="020B0503020102020204" pitchFamily="34" charset="0"/>
                        </a:rPr>
                        <a:t>[MA#/Contract#/LSCMS#/etc.]</a:t>
                      </a:r>
                      <a:endParaRPr lang="en-US" dirty="0">
                        <a:solidFill>
                          <a:schemeClr val="bg2"/>
                        </a:solidFill>
                        <a:latin typeface="Franklin Gothic Book" panose="020B0503020102020204" pitchFamily="34" charset="0"/>
                      </a:endParaRPr>
                    </a:p>
                  </a:txBody>
                  <a:tcPr marL="68580" marR="68580" marT="0" marB="0" anchor="ctr">
                    <a:solidFill>
                      <a:schemeClr val="tx1">
                        <a:lumMod val="90000"/>
                      </a:schemeClr>
                    </a:solidFill>
                  </a:tcPr>
                </a:tc>
                <a:tc>
                  <a:txBody>
                    <a:bodyPr/>
                    <a:lstStyle/>
                    <a:p>
                      <a:pPr marL="0" marR="0" algn="ctr">
                        <a:spcBef>
                          <a:spcPts val="0"/>
                        </a:spcBef>
                        <a:spcAft>
                          <a:spcPts val="0"/>
                        </a:spcAft>
                      </a:pPr>
                      <a:r>
                        <a:rPr lang="en-US" sz="1000" b="0">
                          <a:solidFill>
                            <a:schemeClr val="bg2"/>
                          </a:solidFill>
                          <a:effectLst/>
                          <a:latin typeface="Franklin Gothic Book" panose="020B0503020102020204" pitchFamily="34" charset="0"/>
                          <a:ea typeface="Times New Roman" panose="02020603050405020304" pitchFamily="18" charset="0"/>
                          <a:cs typeface="Times New Roman"/>
                        </a:rPr>
                        <a:t>[Resources or services provided]</a:t>
                      </a:r>
                      <a:endParaRPr lang="en-US" sz="1000" b="0" dirty="0">
                        <a:solidFill>
                          <a:schemeClr val="bg2"/>
                        </a:solidFill>
                        <a:effectLst/>
                        <a:latin typeface="Franklin Gothic Book" panose="020B0503020102020204" pitchFamily="34" charset="0"/>
                        <a:ea typeface="Times New Roman" panose="02020603050405020304" pitchFamily="18" charset="0"/>
                        <a:cs typeface="Times New Roman"/>
                      </a:endParaRPr>
                    </a:p>
                  </a:txBody>
                  <a:tcPr marL="68580" marR="68580" marT="0" marB="0" anchor="ctr"/>
                </a:tc>
                <a:extLst>
                  <a:ext uri="{0D108BD9-81ED-4DB2-BD59-A6C34878D82A}">
                    <a16:rowId xmlns:a16="http://schemas.microsoft.com/office/drawing/2014/main" val="3790468394"/>
                  </a:ext>
                </a:extLst>
              </a:tr>
              <a:tr h="59637">
                <a:tc>
                  <a:txBody>
                    <a:bodyPr/>
                    <a:lstStyle/>
                    <a:p>
                      <a:pPr marL="0" marR="0" algn="ctr">
                        <a:spcBef>
                          <a:spcPts val="0"/>
                        </a:spcBef>
                        <a:spcAft>
                          <a:spcPts val="0"/>
                        </a:spcAft>
                      </a:pPr>
                      <a:endParaRPr lang="en-US" sz="1000" b="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90000"/>
                      </a:schemeClr>
                    </a:solidFill>
                  </a:tcPr>
                </a:tc>
                <a:tc>
                  <a:txBody>
                    <a:bodyPr/>
                    <a:lstStyle/>
                    <a:p>
                      <a:pPr marL="0" marR="0" lvl="0" indent="0" algn="ctr" defTabSz="914420" rtl="0" eaLnBrk="1" fontAlgn="auto" latinLnBrk="0" hangingPunct="1">
                        <a:lnSpc>
                          <a:spcPct val="100000"/>
                        </a:lnSpc>
                        <a:spcBef>
                          <a:spcPts val="0"/>
                        </a:spcBef>
                        <a:spcAft>
                          <a:spcPts val="0"/>
                        </a:spcAft>
                        <a:buClrTx/>
                        <a:buSzTx/>
                        <a:buFontTx/>
                        <a:buNone/>
                        <a:tabLst/>
                        <a:defRPr/>
                      </a:pPr>
                      <a:endParaRPr lang="en-US" sz="1000" b="0" dirty="0">
                        <a:solidFill>
                          <a:schemeClr val="bg2"/>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7928130"/>
                  </a:ext>
                </a:extLst>
              </a:tr>
              <a:tr h="59637">
                <a:tc>
                  <a:txBody>
                    <a:bodyPr/>
                    <a:lstStyle/>
                    <a:p>
                      <a:pPr marL="0" marR="0" algn="ctr">
                        <a:spcBef>
                          <a:spcPts val="0"/>
                        </a:spcBef>
                        <a:spcAft>
                          <a:spcPts val="0"/>
                        </a:spcAft>
                      </a:pPr>
                      <a:endParaRPr lang="en-US" sz="1000" b="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90000"/>
                      </a:schemeClr>
                    </a:solidFill>
                  </a:tcPr>
                </a:tc>
                <a:tc>
                  <a:txBody>
                    <a:bodyPr/>
                    <a:lstStyle/>
                    <a:p>
                      <a:pPr marL="0" marR="0" algn="ctr">
                        <a:spcBef>
                          <a:spcPts val="0"/>
                        </a:spcBef>
                        <a:spcAft>
                          <a:spcPts val="0"/>
                        </a:spcAft>
                      </a:pPr>
                      <a:endParaRPr lang="en-US" sz="1000" b="0" dirty="0">
                        <a:solidFill>
                          <a:schemeClr val="bg2"/>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58289523"/>
                  </a:ext>
                </a:extLst>
              </a:tr>
              <a:tr h="59637">
                <a:tc>
                  <a:txBody>
                    <a:bodyPr/>
                    <a:lstStyle/>
                    <a:p>
                      <a:pPr marL="0" marR="0" algn="ctr">
                        <a:spcBef>
                          <a:spcPts val="0"/>
                        </a:spcBef>
                        <a:spcAft>
                          <a:spcPts val="0"/>
                        </a:spcAft>
                      </a:pPr>
                      <a:endParaRPr lang="en-US" sz="1000" b="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90000"/>
                      </a:schemeClr>
                    </a:solidFill>
                  </a:tcPr>
                </a:tc>
                <a:tc>
                  <a:txBody>
                    <a:bodyPr/>
                    <a:lstStyle/>
                    <a:p>
                      <a:pPr marL="0" marR="0" algn="ctr">
                        <a:spcBef>
                          <a:spcPts val="0"/>
                        </a:spcBef>
                        <a:spcAft>
                          <a:spcPts val="0"/>
                        </a:spcAft>
                      </a:pPr>
                      <a:endParaRPr lang="en-US" sz="1000" b="0" dirty="0">
                        <a:solidFill>
                          <a:schemeClr val="bg2"/>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95187594"/>
                  </a:ext>
                </a:extLst>
              </a:tr>
              <a:tr h="59637">
                <a:tc gridSpan="2">
                  <a:txBody>
                    <a:bodyPr/>
                    <a:lstStyle/>
                    <a:p>
                      <a:pPr marL="0" marR="0" algn="ctr">
                        <a:spcBef>
                          <a:spcPts val="0"/>
                        </a:spcBef>
                        <a:spcAft>
                          <a:spcPts val="0"/>
                        </a:spcAft>
                      </a:pPr>
                      <a:r>
                        <a:rPr lang="en-US" sz="1000" b="1" dirty="0">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rPr>
                        <a:t>Resource Shortfalls</a:t>
                      </a:r>
                    </a:p>
                  </a:txBody>
                  <a:tcPr marL="68580" marR="68580" marT="0" marB="0" anchor="ctr">
                    <a:solidFill>
                      <a:schemeClr val="bg2"/>
                    </a:solidFill>
                  </a:tcPr>
                </a:tc>
                <a:tc hMerge="1">
                  <a:txBody>
                    <a:bodyPr/>
                    <a:lstStyle/>
                    <a:p>
                      <a:pPr marL="0" marR="0" algn="ctr">
                        <a:spcBef>
                          <a:spcPts val="0"/>
                        </a:spcBef>
                        <a:spcAft>
                          <a:spcPts val="0"/>
                        </a:spcAft>
                      </a:pPr>
                      <a:endParaRPr lang="en-US" sz="1000" b="1" dirty="0">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1172841367"/>
                  </a:ext>
                </a:extLst>
              </a:tr>
              <a:tr h="59637">
                <a:tc>
                  <a:txBody>
                    <a:bodyPr/>
                    <a:lstStyle/>
                    <a:p>
                      <a:pPr marL="0" marR="0" algn="ctr">
                        <a:spcBef>
                          <a:spcPts val="0"/>
                        </a:spcBef>
                        <a:spcAft>
                          <a:spcPts val="0"/>
                        </a:spcAft>
                      </a:pPr>
                      <a:r>
                        <a:rPr lang="en-US" sz="1000" b="1" dirty="0">
                          <a:effectLst/>
                          <a:latin typeface="Franklin Gothic Book" panose="020B0503020102020204" pitchFamily="34" charset="0"/>
                        </a:rPr>
                        <a:t>Resource Needed</a:t>
                      </a:r>
                      <a:endParaRPr lang="en-US" sz="1000" b="1" dirty="0">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tc>
                  <a:txBody>
                    <a:bodyPr/>
                    <a:lstStyle/>
                    <a:p>
                      <a:pPr marL="0" marR="0" algn="ctr">
                        <a:spcBef>
                          <a:spcPts val="0"/>
                        </a:spcBef>
                        <a:spcAft>
                          <a:spcPts val="0"/>
                        </a:spcAft>
                      </a:pPr>
                      <a:r>
                        <a:rPr lang="en-US" sz="1000" b="1">
                          <a:effectLst/>
                          <a:latin typeface="Franklin Gothic Book" panose="020B0503020102020204" pitchFamily="34" charset="0"/>
                        </a:rPr>
                        <a:t>Mitigating Action(s)</a:t>
                      </a:r>
                      <a:endParaRPr lang="en-US" sz="1000" b="1" dirty="0">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extLst>
                  <a:ext uri="{0D108BD9-81ED-4DB2-BD59-A6C34878D82A}">
                    <a16:rowId xmlns:a16="http://schemas.microsoft.com/office/drawing/2014/main" val="1089296067"/>
                  </a:ext>
                </a:extLst>
              </a:tr>
              <a:tr h="66252">
                <a:tc>
                  <a:txBody>
                    <a:bodyPr/>
                    <a:lstStyle/>
                    <a:p>
                      <a:pPr marL="0" marR="0" algn="ctr">
                        <a:spcBef>
                          <a:spcPts val="0"/>
                        </a:spcBef>
                        <a:spcAft>
                          <a:spcPts val="0"/>
                        </a:spcAft>
                      </a:pPr>
                      <a:r>
                        <a:rPr lang="en-US" sz="1000" b="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rPr>
                        <a:t>[Resource Needed]</a:t>
                      </a:r>
                    </a:p>
                  </a:txBody>
                  <a:tcPr marL="68580" marR="68580" marT="0" marB="0" anchor="ctr">
                    <a:solidFill>
                      <a:schemeClr val="tx1">
                        <a:lumMod val="90000"/>
                      </a:schemeClr>
                    </a:solidFill>
                  </a:tcPr>
                </a:tc>
                <a:tc>
                  <a:txBody>
                    <a:bodyPr/>
                    <a:lstStyle/>
                    <a:p>
                      <a:pPr marL="0" marR="0" algn="ctr">
                        <a:spcBef>
                          <a:spcPts val="0"/>
                        </a:spcBef>
                        <a:spcAft>
                          <a:spcPts val="0"/>
                        </a:spcAft>
                      </a:pPr>
                      <a:r>
                        <a:rPr lang="en-US" sz="1000" b="0">
                          <a:solidFill>
                            <a:schemeClr val="bg2"/>
                          </a:solidFill>
                          <a:effectLst/>
                          <a:latin typeface="Franklin Gothic Book" panose="020B0503020102020204" pitchFamily="34" charset="0"/>
                          <a:ea typeface="Times New Roman" panose="02020603050405020304" pitchFamily="18" charset="0"/>
                          <a:cs typeface="Times New Roman"/>
                        </a:rPr>
                        <a:t>[Mitigating Action(s)]</a:t>
                      </a:r>
                      <a:endParaRPr lang="en-US" sz="1000" b="0" dirty="0">
                        <a:solidFill>
                          <a:schemeClr val="bg2"/>
                        </a:solidFill>
                        <a:effectLst/>
                        <a:latin typeface="Franklin Gothic Book" panose="020B0503020102020204" pitchFamily="34" charset="0"/>
                        <a:ea typeface="Times New Roman" panose="02020603050405020304" pitchFamily="18" charset="0"/>
                        <a:cs typeface="Times New Roman"/>
                      </a:endParaRPr>
                    </a:p>
                  </a:txBody>
                  <a:tcPr marL="68580" marR="68580" marT="0" marB="0" anchor="ctr">
                    <a:solidFill>
                      <a:schemeClr val="tx1"/>
                    </a:solidFill>
                  </a:tcPr>
                </a:tc>
                <a:extLst>
                  <a:ext uri="{0D108BD9-81ED-4DB2-BD59-A6C34878D82A}">
                    <a16:rowId xmlns:a16="http://schemas.microsoft.com/office/drawing/2014/main" val="4020971441"/>
                  </a:ext>
                </a:extLst>
              </a:tr>
              <a:tr h="66252">
                <a:tc>
                  <a:txBody>
                    <a:bodyPr/>
                    <a:lstStyle/>
                    <a:p>
                      <a:pPr marL="0" marR="0" algn="ctr">
                        <a:spcBef>
                          <a:spcPts val="0"/>
                        </a:spcBef>
                        <a:spcAft>
                          <a:spcPts val="0"/>
                        </a:spcAft>
                      </a:pPr>
                      <a:endParaRPr lang="en-US" sz="1000" b="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90000"/>
                      </a:schemeClr>
                    </a:solidFill>
                  </a:tcPr>
                </a:tc>
                <a:tc>
                  <a:txBody>
                    <a:bodyPr/>
                    <a:lstStyle/>
                    <a:p>
                      <a:pPr marL="0" marR="0" algn="ctr">
                        <a:spcBef>
                          <a:spcPts val="0"/>
                        </a:spcBef>
                        <a:spcAft>
                          <a:spcPts val="0"/>
                        </a:spcAft>
                      </a:pPr>
                      <a:endParaRPr lang="en-US" sz="1000" b="0" dirty="0">
                        <a:solidFill>
                          <a:schemeClr val="bg2"/>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1"/>
                    </a:solidFill>
                  </a:tcPr>
                </a:tc>
                <a:extLst>
                  <a:ext uri="{0D108BD9-81ED-4DB2-BD59-A6C34878D82A}">
                    <a16:rowId xmlns:a16="http://schemas.microsoft.com/office/drawing/2014/main" val="3146375316"/>
                  </a:ext>
                </a:extLst>
              </a:tr>
            </a:tbl>
          </a:graphicData>
        </a:graphic>
      </p:graphicFrame>
      <p:grpSp>
        <p:nvGrpSpPr>
          <p:cNvPr id="9" name="Group 8">
            <a:extLst>
              <a:ext uri="{FF2B5EF4-FFF2-40B4-BE49-F238E27FC236}">
                <a16:creationId xmlns:a16="http://schemas.microsoft.com/office/drawing/2014/main" id="{007BC740-BB7B-47FB-86BC-C52B18F4084A}"/>
              </a:ext>
              <a:ext uri="{C183D7F6-B498-43B3-948B-1728B52AA6E4}">
                <adec:decorative xmlns:adec="http://schemas.microsoft.com/office/drawing/2017/decorative" val="1"/>
              </a:ext>
            </a:extLst>
          </p:cNvPr>
          <p:cNvGrpSpPr/>
          <p:nvPr/>
        </p:nvGrpSpPr>
        <p:grpSpPr>
          <a:xfrm>
            <a:off x="2895600" y="566944"/>
            <a:ext cx="4505960" cy="173230"/>
            <a:chOff x="4187862" y="568824"/>
            <a:chExt cx="2984798" cy="173230"/>
          </a:xfrm>
        </p:grpSpPr>
        <p:sp>
          <p:nvSpPr>
            <p:cNvPr id="10" name="Rectangle 9">
              <a:extLst>
                <a:ext uri="{FF2B5EF4-FFF2-40B4-BE49-F238E27FC236}">
                  <a16:creationId xmlns:a16="http://schemas.microsoft.com/office/drawing/2014/main" id="{DEE2AEE0-A783-45AF-A674-F714AB0DF729}"/>
                </a:ext>
              </a:extLst>
            </p:cNvPr>
            <p:cNvSpPr/>
            <p:nvPr/>
          </p:nvSpPr>
          <p:spPr bwMode="auto">
            <a:xfrm>
              <a:off x="6182060" y="568824"/>
              <a:ext cx="990600" cy="173229"/>
            </a:xfrm>
            <a:prstGeom prst="rect">
              <a:avLst/>
            </a:prstGeom>
            <a:solidFill>
              <a:schemeClr val="tx1">
                <a:lumMod val="90000"/>
              </a:schemeClr>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11"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Franklin Gothic Book" panose="020B0503020102020204" pitchFamily="34" charset="0"/>
                </a:rPr>
                <a:t>Not-Yet-Started/Contingency </a:t>
              </a:r>
              <a:r>
                <a:rPr kumimoji="0" lang="en-US" sz="800" b="1" i="0" u="none" strike="noStrike" kern="1200" cap="none" spc="0" normalizeH="0" baseline="0" noProof="0" dirty="0">
                  <a:ln>
                    <a:noFill/>
                  </a:ln>
                  <a:solidFill>
                    <a:schemeClr val="bg1">
                      <a:lumMod val="60000"/>
                      <a:lumOff val="40000"/>
                    </a:schemeClr>
                  </a:solidFill>
                  <a:effectLst/>
                  <a:uLnTx/>
                  <a:uFillTx/>
                  <a:latin typeface="Franklin Gothic Book" panose="020B0503020102020204" pitchFamily="34" charset="0"/>
                </a:rPr>
                <a:t>Auxiliary </a:t>
              </a:r>
              <a:endParaRPr kumimoji="0" lang="en-US" sz="800" b="1" i="0" u="none" strike="noStrike" kern="1200" cap="none" spc="0" normalizeH="0" baseline="0" noProof="0" dirty="0">
                <a:ln>
                  <a:noFill/>
                </a:ln>
                <a:solidFill>
                  <a:prstClr val="black"/>
                </a:solidFill>
                <a:effectLst/>
                <a:uLnTx/>
                <a:uFillTx/>
                <a:latin typeface="Franklin Gothic Book" panose="020B0503020102020204" pitchFamily="34" charset="0"/>
              </a:endParaRPr>
            </a:p>
          </p:txBody>
        </p:sp>
        <p:grpSp>
          <p:nvGrpSpPr>
            <p:cNvPr id="11" name="Group 10">
              <a:extLst>
                <a:ext uri="{FF2B5EF4-FFF2-40B4-BE49-F238E27FC236}">
                  <a16:creationId xmlns:a16="http://schemas.microsoft.com/office/drawing/2014/main" id="{40C911EA-C259-4084-956F-3E2FE0DB79FE}"/>
                </a:ext>
              </a:extLst>
            </p:cNvPr>
            <p:cNvGrpSpPr/>
            <p:nvPr/>
          </p:nvGrpSpPr>
          <p:grpSpPr>
            <a:xfrm>
              <a:off x="4187862" y="568825"/>
              <a:ext cx="1987026" cy="173229"/>
              <a:chOff x="4182036" y="568825"/>
              <a:chExt cx="1987026" cy="173229"/>
            </a:xfrm>
          </p:grpSpPr>
          <p:sp>
            <p:nvSpPr>
              <p:cNvPr id="12" name="Rectangle 11">
                <a:extLst>
                  <a:ext uri="{FF2B5EF4-FFF2-40B4-BE49-F238E27FC236}">
                    <a16:creationId xmlns:a16="http://schemas.microsoft.com/office/drawing/2014/main" id="{AC7E95AD-5784-4CDC-B289-0F3488441C2C}"/>
                  </a:ext>
                </a:extLst>
              </p:cNvPr>
              <p:cNvSpPr/>
              <p:nvPr/>
            </p:nvSpPr>
            <p:spPr bwMode="auto">
              <a:xfrm>
                <a:off x="5178462" y="568825"/>
                <a:ext cx="990600" cy="173229"/>
              </a:xfrm>
              <a:prstGeom prst="rect">
                <a:avLst/>
              </a:prstGeom>
              <a:solidFill>
                <a:srgbClr val="FFFF00"/>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11"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Franklin Gothic Book" panose="020B0503020102020204" pitchFamily="34" charset="0"/>
                  </a:rPr>
                  <a:t>In-Progress/</a:t>
                </a:r>
                <a:r>
                  <a:rPr lang="en-US" sz="800" b="1" dirty="0">
                    <a:solidFill>
                      <a:prstClr val="black"/>
                    </a:solidFill>
                    <a:latin typeface="Franklin Gothic Book" panose="020B0503020102020204" pitchFamily="34" charset="0"/>
                  </a:rPr>
                  <a:t>In-Route/Staged</a:t>
                </a:r>
                <a:endParaRPr kumimoji="0" lang="en-US" sz="800" b="1" i="0" u="none" strike="noStrike" kern="1200" cap="none" spc="0" normalizeH="0" baseline="0" noProof="0" dirty="0">
                  <a:ln>
                    <a:noFill/>
                  </a:ln>
                  <a:solidFill>
                    <a:prstClr val="black"/>
                  </a:solidFill>
                  <a:effectLst/>
                  <a:uLnTx/>
                  <a:uFillTx/>
                  <a:latin typeface="Franklin Gothic Book" panose="020B0503020102020204" pitchFamily="34" charset="0"/>
                </a:endParaRPr>
              </a:p>
            </p:txBody>
          </p:sp>
          <p:sp>
            <p:nvSpPr>
              <p:cNvPr id="13" name="Rectangle 12">
                <a:extLst>
                  <a:ext uri="{FF2B5EF4-FFF2-40B4-BE49-F238E27FC236}">
                    <a16:creationId xmlns:a16="http://schemas.microsoft.com/office/drawing/2014/main" id="{E22FA085-5C36-4DB9-9E32-F072D344D14F}"/>
                  </a:ext>
                </a:extLst>
              </p:cNvPr>
              <p:cNvSpPr/>
              <p:nvPr/>
            </p:nvSpPr>
            <p:spPr bwMode="auto">
              <a:xfrm>
                <a:off x="4182036" y="569722"/>
                <a:ext cx="990600" cy="172332"/>
              </a:xfrm>
              <a:prstGeom prst="rect">
                <a:avLst/>
              </a:prstGeom>
              <a:solidFill>
                <a:srgbClr val="00B050"/>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11"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prstClr val="white"/>
                    </a:solidFill>
                    <a:effectLst/>
                    <a:uLnTx/>
                    <a:uFillTx/>
                    <a:latin typeface="Franklin Gothic Book" panose="020B0503020102020204" pitchFamily="34" charset="0"/>
                  </a:rPr>
                  <a:t>Completed/Employed</a:t>
                </a:r>
              </a:p>
            </p:txBody>
          </p:sp>
        </p:grpSp>
      </p:grpSp>
      <p:graphicFrame>
        <p:nvGraphicFramePr>
          <p:cNvPr id="14" name="Table 13">
            <a:extLst>
              <a:ext uri="{FF2B5EF4-FFF2-40B4-BE49-F238E27FC236}">
                <a16:creationId xmlns:a16="http://schemas.microsoft.com/office/drawing/2014/main" id="{F4EA8090-254F-4718-A4D8-8209049EFA06}"/>
              </a:ext>
            </a:extLst>
          </p:cNvPr>
          <p:cNvGraphicFramePr>
            <a:graphicFrameLocks noGrp="1"/>
          </p:cNvGraphicFramePr>
          <p:nvPr>
            <p:extLst>
              <p:ext uri="{D42A27DB-BD31-4B8C-83A1-F6EECF244321}">
                <p14:modId xmlns:p14="http://schemas.microsoft.com/office/powerpoint/2010/main" val="1655643732"/>
              </p:ext>
            </p:extLst>
          </p:nvPr>
        </p:nvGraphicFramePr>
        <p:xfrm>
          <a:off x="76199" y="2114550"/>
          <a:ext cx="4492075" cy="1524000"/>
        </p:xfrm>
        <a:graphic>
          <a:graphicData uri="http://schemas.openxmlformats.org/drawingml/2006/table">
            <a:tbl>
              <a:tblPr firstRow="1" firstCol="1" bandRow="1"/>
              <a:tblGrid>
                <a:gridCol w="913643">
                  <a:extLst>
                    <a:ext uri="{9D8B030D-6E8A-4147-A177-3AD203B41FA5}">
                      <a16:colId xmlns:a16="http://schemas.microsoft.com/office/drawing/2014/main" val="347221412"/>
                    </a:ext>
                  </a:extLst>
                </a:gridCol>
                <a:gridCol w="867697">
                  <a:extLst>
                    <a:ext uri="{9D8B030D-6E8A-4147-A177-3AD203B41FA5}">
                      <a16:colId xmlns:a16="http://schemas.microsoft.com/office/drawing/2014/main" val="3532650425"/>
                    </a:ext>
                  </a:extLst>
                </a:gridCol>
                <a:gridCol w="2710735">
                  <a:extLst>
                    <a:ext uri="{9D8B030D-6E8A-4147-A177-3AD203B41FA5}">
                      <a16:colId xmlns:a16="http://schemas.microsoft.com/office/drawing/2014/main" val="3630663684"/>
                    </a:ext>
                  </a:extLst>
                </a:gridCol>
              </a:tblGrid>
              <a:tr h="90868">
                <a:tc gridSpan="3">
                  <a:txBody>
                    <a:bodyPr/>
                    <a:lstStyle/>
                    <a:p>
                      <a:pPr marL="0" marR="0" algn="ctr">
                        <a:spcBef>
                          <a:spcPts val="0"/>
                        </a:spcBef>
                        <a:spcAft>
                          <a:spcPts val="0"/>
                        </a:spcAft>
                      </a:pPr>
                      <a:r>
                        <a:rPr lang="en-US" sz="1000" b="1" dirty="0">
                          <a:solidFill>
                            <a:schemeClr val="tx1"/>
                          </a:solidFill>
                          <a:effectLst/>
                          <a:latin typeface="Franklin Gothic Book" panose="020B0503020102020204" pitchFamily="34" charset="0"/>
                        </a:rPr>
                        <a:t>Operational Assessment</a:t>
                      </a:r>
                    </a:p>
                  </a:txBody>
                  <a:tcPr marL="68580" marR="68580" marT="0" marB="0" anchor="ctr">
                    <a:solidFill>
                      <a:schemeClr val="bg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15616694"/>
                  </a:ext>
                </a:extLst>
              </a:tr>
              <a:tr h="90868">
                <a:tc>
                  <a:txBody>
                    <a:bodyPr/>
                    <a:lstStyle/>
                    <a:p>
                      <a:pPr marL="0" marR="0" algn="ctr">
                        <a:spcBef>
                          <a:spcPts val="0"/>
                        </a:spcBef>
                        <a:spcAft>
                          <a:spcPts val="0"/>
                        </a:spcAft>
                      </a:pPr>
                      <a:r>
                        <a:rPr lang="en-US" sz="1000" b="1" dirty="0">
                          <a:effectLst/>
                          <a:latin typeface="Franklin Gothic Book" panose="020B0503020102020204" pitchFamily="34" charset="0"/>
                        </a:rPr>
                        <a:t>Objective</a:t>
                      </a:r>
                      <a:endParaRPr lang="en-US" sz="1000" b="1" dirty="0">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tc gridSpan="2">
                  <a:txBody>
                    <a:bodyPr/>
                    <a:lstStyle/>
                    <a:p>
                      <a:pPr marL="0" marR="0" algn="ctr">
                        <a:spcBef>
                          <a:spcPts val="0"/>
                        </a:spcBef>
                        <a:spcAft>
                          <a:spcPts val="0"/>
                        </a:spcAft>
                      </a:pPr>
                      <a:r>
                        <a:rPr lang="en-US" sz="1000" b="1" dirty="0">
                          <a:effectLst/>
                          <a:latin typeface="Franklin Gothic Book" panose="020B0503020102020204" pitchFamily="34" charset="0"/>
                        </a:rPr>
                        <a:t>Key Indicator(s)</a:t>
                      </a:r>
                      <a:endParaRPr lang="en-US" sz="1000" b="1" dirty="0">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tc hMerge="1">
                  <a:txBody>
                    <a:bodyPr/>
                    <a:lstStyle/>
                    <a:p>
                      <a:pPr marL="0" marR="0" algn="ctr">
                        <a:spcBef>
                          <a:spcPts val="0"/>
                        </a:spcBef>
                        <a:spcAft>
                          <a:spcPts val="0"/>
                        </a:spcAft>
                      </a:pPr>
                      <a:r>
                        <a:rPr lang="en-US" sz="1000" b="1" dirty="0">
                          <a:effectLst/>
                          <a:latin typeface="+mj-lt"/>
                        </a:rPr>
                        <a:t>Key Indicator</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solidFill>
                      <a:srgbClr val="0070C0"/>
                    </a:solidFill>
                  </a:tcPr>
                </a:tc>
                <a:extLst>
                  <a:ext uri="{0D108BD9-81ED-4DB2-BD59-A6C34878D82A}">
                    <a16:rowId xmlns:a16="http://schemas.microsoft.com/office/drawing/2014/main" val="2535371521"/>
                  </a:ext>
                </a:extLst>
              </a:tr>
              <a:tr h="90868">
                <a:tc>
                  <a:txBody>
                    <a:bodyPr/>
                    <a:lstStyle/>
                    <a:p>
                      <a:pPr marL="0" marR="0" algn="ctr">
                        <a:spcBef>
                          <a:spcPts val="0"/>
                        </a:spcBef>
                        <a:spcAft>
                          <a:spcPts val="0"/>
                        </a:spcAft>
                      </a:pPr>
                      <a:r>
                        <a:rPr lang="en-US" sz="1000" b="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rPr>
                        <a:t>#</a:t>
                      </a:r>
                    </a:p>
                  </a:txBody>
                  <a:tcPr marL="68580" marR="68580" marT="0" marB="0" anchor="ctr">
                    <a:solidFill>
                      <a:schemeClr val="tx1">
                        <a:lumMod val="90000"/>
                      </a:schemeClr>
                    </a:solidFill>
                  </a:tcPr>
                </a:tc>
                <a:tc gridSpan="2">
                  <a:txBody>
                    <a:bodyPr/>
                    <a:lstStyle/>
                    <a:p>
                      <a:pPr marL="0" marR="0" algn="ctr">
                        <a:spcBef>
                          <a:spcPts val="0"/>
                        </a:spcBef>
                        <a:spcAft>
                          <a:spcPts val="0"/>
                        </a:spcAft>
                      </a:pPr>
                      <a:r>
                        <a:rPr lang="en-US" sz="1000" b="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rPr>
                        <a:t>[Measure of objective achievement]</a:t>
                      </a:r>
                    </a:p>
                  </a:txBody>
                  <a:tcPr marL="68580" marR="68580" marT="0" marB="0" anchor="ctr">
                    <a:solidFill>
                      <a:schemeClr val="tx1"/>
                    </a:solidFill>
                  </a:tcPr>
                </a:tc>
                <a:tc hMerge="1">
                  <a:txBody>
                    <a:bodyPr/>
                    <a:lstStyle/>
                    <a:p>
                      <a:pPr marL="0" marR="0" algn="ctr">
                        <a:spcBef>
                          <a:spcPts val="0"/>
                        </a:spcBef>
                        <a:spcAft>
                          <a:spcPts val="0"/>
                        </a:spcAft>
                      </a:pPr>
                      <a:endParaRPr lang="en-US" sz="1000" b="0" dirty="0">
                        <a:solidFill>
                          <a:schemeClr val="bg2"/>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1"/>
                    </a:solidFill>
                  </a:tcPr>
                </a:tc>
                <a:extLst>
                  <a:ext uri="{0D108BD9-81ED-4DB2-BD59-A6C34878D82A}">
                    <a16:rowId xmlns:a16="http://schemas.microsoft.com/office/drawing/2014/main" val="3790468394"/>
                  </a:ext>
                </a:extLst>
              </a:tr>
              <a:tr h="90868">
                <a:tc>
                  <a:txBody>
                    <a:bodyPr/>
                    <a:lstStyle/>
                    <a:p>
                      <a:pPr marL="0" marR="0" algn="ctr">
                        <a:spcBef>
                          <a:spcPts val="0"/>
                        </a:spcBef>
                        <a:spcAft>
                          <a:spcPts val="0"/>
                        </a:spcAft>
                      </a:pPr>
                      <a:r>
                        <a:rPr lang="en-US" sz="1000" b="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rPr>
                        <a:t>#a</a:t>
                      </a:r>
                    </a:p>
                  </a:txBody>
                  <a:tcPr marL="68580" marR="68580" marT="0" marB="0" anchor="ctr">
                    <a:solidFill>
                      <a:schemeClr val="tx1">
                        <a:lumMod val="90000"/>
                      </a:schemeClr>
                    </a:solidFill>
                  </a:tcPr>
                </a:tc>
                <a:tc gridSpan="2">
                  <a:txBody>
                    <a:bodyPr/>
                    <a:lstStyle/>
                    <a:p>
                      <a:pPr marL="0" marR="0" lvl="0" indent="0" algn="ctr" defTabSz="91442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Franklin Gothic Book" panose="020B0503020102020204" pitchFamily="34" charset="0"/>
                          <a:ea typeface="Calibri" panose="020F0502020204030204" pitchFamily="34" charset="0"/>
                          <a:cs typeface="Times New Roman" panose="02020603050405020304" pitchFamily="18" charset="0"/>
                        </a:rPr>
                        <a:t>[Measure of Objective achievement]</a:t>
                      </a:r>
                    </a:p>
                  </a:txBody>
                  <a:tcPr marL="68580" marR="68580" marT="0" marB="0" anchor="ctr">
                    <a:solidFill>
                      <a:schemeClr val="tx1"/>
                    </a:solidFill>
                  </a:tcPr>
                </a:tc>
                <a:tc hMerge="1">
                  <a:txBody>
                    <a:bodyPr/>
                    <a:lstStyle/>
                    <a:p>
                      <a:pPr marL="0" marR="0" algn="ctr">
                        <a:spcBef>
                          <a:spcPts val="0"/>
                        </a:spcBef>
                        <a:spcAft>
                          <a:spcPts val="0"/>
                        </a:spcAft>
                      </a:pPr>
                      <a:endParaRPr lang="en-US" sz="1000" b="0" dirty="0">
                        <a:solidFill>
                          <a:schemeClr val="bg2"/>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1"/>
                    </a:solidFill>
                  </a:tcPr>
                </a:tc>
                <a:extLst>
                  <a:ext uri="{0D108BD9-81ED-4DB2-BD59-A6C34878D82A}">
                    <a16:rowId xmlns:a16="http://schemas.microsoft.com/office/drawing/2014/main" val="2257928130"/>
                  </a:ext>
                </a:extLst>
              </a:tr>
              <a:tr h="90868">
                <a:tc>
                  <a:txBody>
                    <a:bodyPr/>
                    <a:lstStyle/>
                    <a:p>
                      <a:pPr marL="0" marR="0" algn="ctr">
                        <a:spcBef>
                          <a:spcPts val="0"/>
                        </a:spcBef>
                        <a:spcAft>
                          <a:spcPts val="0"/>
                        </a:spcAft>
                      </a:pPr>
                      <a:endParaRPr lang="en-US" sz="1000" b="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90000"/>
                      </a:schemeClr>
                    </a:solidFill>
                  </a:tcPr>
                </a:tc>
                <a:tc gridSpan="2">
                  <a:txBody>
                    <a:bodyPr/>
                    <a:lstStyle/>
                    <a:p>
                      <a:pPr marL="0" marR="0" lvl="0" indent="0" algn="ctr" defTabSz="91442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solidFill>
                  </a:tcPr>
                </a:tc>
                <a:tc hMerge="1">
                  <a:txBody>
                    <a:bodyPr/>
                    <a:lstStyle/>
                    <a:p>
                      <a:pPr marL="0" marR="0" algn="ctr">
                        <a:spcBef>
                          <a:spcPts val="0"/>
                        </a:spcBef>
                        <a:spcAft>
                          <a:spcPts val="0"/>
                        </a:spcAft>
                      </a:pPr>
                      <a:endParaRPr lang="en-US" sz="1000" b="0" dirty="0">
                        <a:solidFill>
                          <a:schemeClr val="bg2"/>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1"/>
                    </a:solidFill>
                  </a:tcPr>
                </a:tc>
                <a:extLst>
                  <a:ext uri="{0D108BD9-81ED-4DB2-BD59-A6C34878D82A}">
                    <a16:rowId xmlns:a16="http://schemas.microsoft.com/office/drawing/2014/main" val="3358289523"/>
                  </a:ext>
                </a:extLst>
              </a:tr>
              <a:tr h="90868">
                <a:tc>
                  <a:txBody>
                    <a:bodyPr/>
                    <a:lstStyle/>
                    <a:p>
                      <a:pPr marL="0" marR="0" algn="ctr">
                        <a:spcBef>
                          <a:spcPts val="0"/>
                        </a:spcBef>
                        <a:spcAft>
                          <a:spcPts val="0"/>
                        </a:spcAft>
                      </a:pPr>
                      <a:endParaRPr lang="en-US" sz="1000" b="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90000"/>
                      </a:schemeClr>
                    </a:solidFill>
                  </a:tcPr>
                </a:tc>
                <a:tc gridSpan="2">
                  <a:txBody>
                    <a:bodyPr/>
                    <a:lstStyle/>
                    <a:p>
                      <a:pPr marL="0" marR="0" algn="ctr">
                        <a:spcBef>
                          <a:spcPts val="0"/>
                        </a:spcBef>
                        <a:spcAft>
                          <a:spcPts val="0"/>
                        </a:spcAft>
                      </a:pPr>
                      <a:endParaRPr lang="en-US" sz="1000" b="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solidFill>
                  </a:tcPr>
                </a:tc>
                <a:tc hMerge="1">
                  <a:txBody>
                    <a:bodyPr/>
                    <a:lstStyle/>
                    <a:p>
                      <a:pPr marL="0" marR="0" algn="ctr">
                        <a:spcBef>
                          <a:spcPts val="0"/>
                        </a:spcBef>
                        <a:spcAft>
                          <a:spcPts val="0"/>
                        </a:spcAft>
                      </a:pPr>
                      <a:endParaRPr lang="en-US" sz="1000" b="0" dirty="0">
                        <a:solidFill>
                          <a:schemeClr val="bg2"/>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1"/>
                    </a:solidFill>
                  </a:tcPr>
                </a:tc>
                <a:extLst>
                  <a:ext uri="{0D108BD9-81ED-4DB2-BD59-A6C34878D82A}">
                    <a16:rowId xmlns:a16="http://schemas.microsoft.com/office/drawing/2014/main" val="1095187594"/>
                  </a:ext>
                </a:extLst>
              </a:tr>
              <a:tr h="90868">
                <a:tc gridSpan="3">
                  <a:txBody>
                    <a:bodyPr/>
                    <a:lstStyle/>
                    <a:p>
                      <a:pPr marL="0" marR="0" algn="ctr">
                        <a:spcBef>
                          <a:spcPts val="0"/>
                        </a:spcBef>
                        <a:spcAft>
                          <a:spcPts val="0"/>
                        </a:spcAft>
                      </a:pPr>
                      <a:r>
                        <a:rPr lang="en-US" sz="1000" b="1" dirty="0">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rPr>
                        <a:t>Non-Resource Limiting Factors</a:t>
                      </a:r>
                    </a:p>
                  </a:txBody>
                  <a:tcPr marL="68580" marR="68580" marT="0" marB="0" anchor="ctr">
                    <a:solidFill>
                      <a:schemeClr val="bg2"/>
                    </a:solidFill>
                  </a:tcPr>
                </a:tc>
                <a:tc hMerge="1">
                  <a:txBody>
                    <a:bodyPr/>
                    <a:lstStyle/>
                    <a:p>
                      <a:endParaRPr lang="en-US"/>
                    </a:p>
                  </a:txBody>
                  <a:tcPr/>
                </a:tc>
                <a:tc hMerge="1">
                  <a:txBody>
                    <a:bodyPr/>
                    <a:lstStyle/>
                    <a:p>
                      <a:pPr marL="0" marR="0" algn="ctr">
                        <a:spcBef>
                          <a:spcPts val="0"/>
                        </a:spcBef>
                        <a:spcAft>
                          <a:spcPts val="0"/>
                        </a:spcAft>
                      </a:pPr>
                      <a:endParaRPr lang="en-US" sz="1100" b="0" dirty="0">
                        <a:solidFill>
                          <a:schemeClr val="bg2"/>
                        </a:solidFill>
                        <a:effectLst/>
                        <a:latin typeface="+mj-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10646865"/>
                  </a:ext>
                </a:extLst>
              </a:tr>
              <a:tr h="90868">
                <a:tc gridSpan="2">
                  <a:txBody>
                    <a:bodyPr/>
                    <a:lstStyle/>
                    <a:p>
                      <a:pPr marL="0" marR="0" algn="ctr">
                        <a:spcBef>
                          <a:spcPts val="0"/>
                        </a:spcBef>
                        <a:spcAft>
                          <a:spcPts val="0"/>
                        </a:spcAft>
                      </a:pPr>
                      <a:r>
                        <a:rPr lang="en-US" sz="1000" b="1" dirty="0">
                          <a:effectLst/>
                          <a:latin typeface="Franklin Gothic Book" panose="020B0503020102020204" pitchFamily="34" charset="0"/>
                        </a:rPr>
                        <a:t>Limiting Factor</a:t>
                      </a:r>
                      <a:endParaRPr lang="en-US" sz="1000" b="1" dirty="0">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tc hMerge="1">
                  <a:txBody>
                    <a:bodyPr/>
                    <a:lstStyle/>
                    <a:p>
                      <a:pPr marL="0" marR="0" algn="ctr">
                        <a:spcBef>
                          <a:spcPts val="0"/>
                        </a:spcBef>
                        <a:spcAft>
                          <a:spcPts val="0"/>
                        </a:spcAft>
                      </a:pP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solidFill>
                      <a:srgbClr val="0070C0"/>
                    </a:solidFill>
                  </a:tcPr>
                </a:tc>
                <a:tc>
                  <a:txBody>
                    <a:bodyPr/>
                    <a:lstStyle/>
                    <a:p>
                      <a:pPr marL="0" marR="0" algn="ctr">
                        <a:spcBef>
                          <a:spcPts val="0"/>
                        </a:spcBef>
                        <a:spcAft>
                          <a:spcPts val="0"/>
                        </a:spcAft>
                      </a:pPr>
                      <a:r>
                        <a:rPr lang="en-US" sz="1000" b="1" dirty="0">
                          <a:effectLst/>
                          <a:latin typeface="Franklin Gothic Book" panose="020B0503020102020204" pitchFamily="34" charset="0"/>
                        </a:rPr>
                        <a:t>Mitigating Action(s)</a:t>
                      </a:r>
                      <a:endParaRPr lang="en-US" sz="1000" b="1" dirty="0">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rgbClr val="0070C0"/>
                    </a:solidFill>
                  </a:tcPr>
                </a:tc>
                <a:extLst>
                  <a:ext uri="{0D108BD9-81ED-4DB2-BD59-A6C34878D82A}">
                    <a16:rowId xmlns:a16="http://schemas.microsoft.com/office/drawing/2014/main" val="2949075869"/>
                  </a:ext>
                </a:extLst>
              </a:tr>
              <a:tr h="150038">
                <a:tc gridSpan="2">
                  <a:txBody>
                    <a:bodyPr/>
                    <a:lstStyle/>
                    <a:p>
                      <a:pPr marL="0" marR="0" algn="ctr">
                        <a:spcBef>
                          <a:spcPts val="0"/>
                        </a:spcBef>
                        <a:spcAft>
                          <a:spcPts val="0"/>
                        </a:spcAft>
                      </a:pPr>
                      <a:r>
                        <a:rPr lang="en-US" sz="1000" b="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rPr>
                        <a:t>[Limiting Factor]</a:t>
                      </a:r>
                    </a:p>
                  </a:txBody>
                  <a:tcPr marL="68580" marR="68580" marT="0" marB="0" anchor="ctr">
                    <a:solidFill>
                      <a:schemeClr val="tx1">
                        <a:lumMod val="90000"/>
                      </a:schemeClr>
                    </a:solidFill>
                  </a:tcPr>
                </a:tc>
                <a:tc hMerge="1">
                  <a:txBody>
                    <a:bodyPr/>
                    <a:lstStyle/>
                    <a:p>
                      <a:pPr marL="0" marR="0" algn="ctr">
                        <a:spcBef>
                          <a:spcPts val="0"/>
                        </a:spcBef>
                        <a:spcAft>
                          <a:spcPts val="0"/>
                        </a:spcAft>
                      </a:pPr>
                      <a:endParaRPr lang="en-US" sz="1000" b="0" dirty="0">
                        <a:solidFill>
                          <a:schemeClr val="bg2"/>
                        </a:solidFill>
                        <a:effectLst/>
                        <a:latin typeface="+mj-lt"/>
                        <a:ea typeface="Calibri" panose="020F0502020204030204" pitchFamily="34" charset="0"/>
                        <a:cs typeface="Times New Roman" panose="02020603050405020304" pitchFamily="18" charset="0"/>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000" b="0" dirty="0">
                          <a:solidFill>
                            <a:schemeClr val="bg2"/>
                          </a:solidFill>
                          <a:effectLst/>
                          <a:latin typeface="Franklin Gothic Book" panose="020B0503020102020204" pitchFamily="34" charset="0"/>
                          <a:ea typeface="Times New Roman" panose="02020603050405020304" pitchFamily="18" charset="0"/>
                          <a:cs typeface="Times New Roman" panose="02020603050405020304" pitchFamily="18" charset="0"/>
                        </a:rPr>
                        <a:t>[Mitigating Action(s)]</a:t>
                      </a:r>
                    </a:p>
                  </a:txBody>
                  <a:tcPr marL="68580" marR="68580" marT="0" marB="0" anchor="ctr"/>
                </a:tc>
                <a:extLst>
                  <a:ext uri="{0D108BD9-81ED-4DB2-BD59-A6C34878D82A}">
                    <a16:rowId xmlns:a16="http://schemas.microsoft.com/office/drawing/2014/main" val="1564232847"/>
                  </a:ext>
                </a:extLst>
              </a:tr>
              <a:tr h="150038">
                <a:tc gridSpan="2">
                  <a:txBody>
                    <a:bodyPr/>
                    <a:lstStyle/>
                    <a:p>
                      <a:pPr marL="0" marR="0" algn="ctr">
                        <a:spcBef>
                          <a:spcPts val="0"/>
                        </a:spcBef>
                        <a:spcAft>
                          <a:spcPts val="0"/>
                        </a:spcAft>
                      </a:pPr>
                      <a:endParaRPr lang="en-US" sz="1000" b="0" dirty="0">
                        <a:solidFill>
                          <a:schemeClr val="bg2"/>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90000"/>
                      </a:schemeClr>
                    </a:solidFill>
                  </a:tcPr>
                </a:tc>
                <a:tc hMerge="1">
                  <a:txBody>
                    <a:bodyPr/>
                    <a:lstStyle/>
                    <a:p>
                      <a:pPr marL="0" marR="0" algn="ctr">
                        <a:spcBef>
                          <a:spcPts val="0"/>
                        </a:spcBef>
                        <a:spcAft>
                          <a:spcPts val="0"/>
                        </a:spcAft>
                      </a:pPr>
                      <a:endParaRPr lang="en-US" sz="1000" b="0" dirty="0">
                        <a:solidFill>
                          <a:schemeClr val="bg2"/>
                        </a:solidFill>
                        <a:effectLst/>
                        <a:latin typeface="+mj-lt"/>
                        <a:ea typeface="Calibri" panose="020F0502020204030204" pitchFamily="34" charset="0"/>
                        <a:cs typeface="Times New Roman" panose="02020603050405020304" pitchFamily="18" charset="0"/>
                      </a:endParaRPr>
                    </a:p>
                  </a:txBody>
                  <a:tcPr marL="68580" marR="68580" marT="0" marB="0" anchor="ctr">
                    <a:solidFill>
                      <a:schemeClr val="tx1">
                        <a:lumMod val="95000"/>
                      </a:schemeClr>
                    </a:solidFill>
                  </a:tcPr>
                </a:tc>
                <a:tc>
                  <a:txBody>
                    <a:bodyPr/>
                    <a:lstStyle/>
                    <a:p>
                      <a:pPr marL="0" marR="0" algn="ctr">
                        <a:spcBef>
                          <a:spcPts val="0"/>
                        </a:spcBef>
                        <a:spcAft>
                          <a:spcPts val="0"/>
                        </a:spcAft>
                      </a:pPr>
                      <a:endParaRPr lang="en-US" sz="1000" b="0" dirty="0">
                        <a:solidFill>
                          <a:schemeClr val="bg2"/>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93045437"/>
                  </a:ext>
                </a:extLst>
              </a:tr>
            </a:tbl>
          </a:graphicData>
        </a:graphic>
      </p:graphicFrame>
      <p:sp>
        <p:nvSpPr>
          <p:cNvPr id="15" name="Arrow: Right 14">
            <a:extLst>
              <a:ext uri="{FF2B5EF4-FFF2-40B4-BE49-F238E27FC236}">
                <a16:creationId xmlns:a16="http://schemas.microsoft.com/office/drawing/2014/main" id="{CB9FECCB-931D-400B-9921-E1E8D6C05476}"/>
              </a:ext>
              <a:ext uri="{C183D7F6-B498-43B3-948B-1728B52AA6E4}">
                <adec:decorative xmlns:adec="http://schemas.microsoft.com/office/drawing/2017/decorative" val="1"/>
              </a:ext>
            </a:extLst>
          </p:cNvPr>
          <p:cNvSpPr/>
          <p:nvPr/>
        </p:nvSpPr>
        <p:spPr bwMode="auto">
          <a:xfrm>
            <a:off x="96896" y="850265"/>
            <a:ext cx="7370704" cy="502285"/>
          </a:xfrm>
          <a:prstGeom prst="rightArrow">
            <a:avLst/>
          </a:prstGeom>
          <a:solidFill>
            <a:srgbClr val="006699"/>
          </a:solidFill>
          <a:ln w="9525" cap="flat" cmpd="sng" algn="ctr">
            <a:solidFill>
              <a:sysClr val="window" lastClr="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latin typeface="Franklin Gothic Book" panose="020B0503020102020204" pitchFamily="34" charset="0"/>
            </a:endParaRPr>
          </a:p>
        </p:txBody>
      </p:sp>
      <p:sp>
        <p:nvSpPr>
          <p:cNvPr id="16" name="Oval 15">
            <a:extLst>
              <a:ext uri="{FF2B5EF4-FFF2-40B4-BE49-F238E27FC236}">
                <a16:creationId xmlns:a16="http://schemas.microsoft.com/office/drawing/2014/main" id="{27B878DC-15E8-448C-A425-BC0E4589E893}"/>
              </a:ext>
            </a:extLst>
          </p:cNvPr>
          <p:cNvSpPr>
            <a:spLocks noChangeAspect="1"/>
          </p:cNvSpPr>
          <p:nvPr/>
        </p:nvSpPr>
        <p:spPr>
          <a:xfrm>
            <a:off x="499973" y="907491"/>
            <a:ext cx="405109" cy="405109"/>
          </a:xfrm>
          <a:prstGeom prst="ellipse">
            <a:avLst/>
          </a:prstGeom>
          <a:solidFill>
            <a:srgbClr val="E5E5E5"/>
          </a:solidFill>
          <a:ln w="28575" cap="flat" cmpd="sng" algn="ctr">
            <a:solidFill>
              <a:srgbClr val="002F8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600" b="1" dirty="0">
                <a:solidFill>
                  <a:schemeClr val="bg2"/>
                </a:solidFill>
                <a:latin typeface="Franklin Gothic Book" panose="020B0503020102020204" pitchFamily="34" charset="0"/>
              </a:rPr>
              <a:t>#</a:t>
            </a:r>
          </a:p>
        </p:txBody>
      </p:sp>
      <p:sp>
        <p:nvSpPr>
          <p:cNvPr id="17" name="Oval 16">
            <a:extLst>
              <a:ext uri="{FF2B5EF4-FFF2-40B4-BE49-F238E27FC236}">
                <a16:creationId xmlns:a16="http://schemas.microsoft.com/office/drawing/2014/main" id="{EA371FF4-16CE-4F4D-B118-44812B86DCA3}"/>
              </a:ext>
            </a:extLst>
          </p:cNvPr>
          <p:cNvSpPr>
            <a:spLocks noChangeAspect="1"/>
          </p:cNvSpPr>
          <p:nvPr/>
        </p:nvSpPr>
        <p:spPr>
          <a:xfrm>
            <a:off x="1721037" y="893986"/>
            <a:ext cx="405109" cy="405109"/>
          </a:xfrm>
          <a:prstGeom prst="ellipse">
            <a:avLst/>
          </a:prstGeom>
          <a:solidFill>
            <a:srgbClr val="E5E5E5"/>
          </a:solidFill>
          <a:ln w="28575" cap="flat" cmpd="sng" algn="ctr">
            <a:solidFill>
              <a:srgbClr val="002F8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600" b="1" dirty="0">
                <a:solidFill>
                  <a:schemeClr val="bg2"/>
                </a:solidFill>
                <a:latin typeface="Franklin Gothic Book" panose="020B0503020102020204" pitchFamily="34" charset="0"/>
              </a:rPr>
              <a:t>#a</a:t>
            </a:r>
          </a:p>
        </p:txBody>
      </p:sp>
      <p:sp>
        <p:nvSpPr>
          <p:cNvPr id="18" name="Oval 17">
            <a:extLst>
              <a:ext uri="{FF2B5EF4-FFF2-40B4-BE49-F238E27FC236}">
                <a16:creationId xmlns:a16="http://schemas.microsoft.com/office/drawing/2014/main" id="{E81957F8-C24A-400A-BB47-D09099577EAF}"/>
              </a:ext>
            </a:extLst>
          </p:cNvPr>
          <p:cNvSpPr>
            <a:spLocks noChangeAspect="1"/>
          </p:cNvSpPr>
          <p:nvPr/>
        </p:nvSpPr>
        <p:spPr>
          <a:xfrm>
            <a:off x="2942101" y="902089"/>
            <a:ext cx="405109" cy="405109"/>
          </a:xfrm>
          <a:prstGeom prst="ellipse">
            <a:avLst/>
          </a:prstGeom>
          <a:solidFill>
            <a:srgbClr val="E5E5E5"/>
          </a:solidFill>
          <a:ln w="28575" cap="flat" cmpd="sng" algn="ctr">
            <a:solidFill>
              <a:srgbClr val="002F8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600" b="1" dirty="0">
                <a:solidFill>
                  <a:schemeClr val="bg2"/>
                </a:solidFill>
                <a:latin typeface="Franklin Gothic Book" panose="020B0503020102020204" pitchFamily="34" charset="0"/>
              </a:rPr>
              <a:t>#b</a:t>
            </a:r>
          </a:p>
        </p:txBody>
      </p:sp>
      <p:sp>
        <p:nvSpPr>
          <p:cNvPr id="19" name="Oval 18">
            <a:extLst>
              <a:ext uri="{FF2B5EF4-FFF2-40B4-BE49-F238E27FC236}">
                <a16:creationId xmlns:a16="http://schemas.microsoft.com/office/drawing/2014/main" id="{F4D40004-98A3-4314-AE81-A260B451C3A3}"/>
              </a:ext>
            </a:extLst>
          </p:cNvPr>
          <p:cNvSpPr>
            <a:spLocks noChangeAspect="1"/>
          </p:cNvSpPr>
          <p:nvPr/>
        </p:nvSpPr>
        <p:spPr>
          <a:xfrm>
            <a:off x="4163165" y="904790"/>
            <a:ext cx="405109" cy="405109"/>
          </a:xfrm>
          <a:prstGeom prst="ellipse">
            <a:avLst/>
          </a:prstGeom>
          <a:solidFill>
            <a:srgbClr val="E5E5E5"/>
          </a:solidFill>
          <a:ln w="28575" cap="flat" cmpd="sng" algn="ctr">
            <a:solidFill>
              <a:srgbClr val="002F8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600" b="1" dirty="0">
                <a:solidFill>
                  <a:schemeClr val="bg2"/>
                </a:solidFill>
                <a:latin typeface="Franklin Gothic Book" panose="020B0503020102020204" pitchFamily="34" charset="0"/>
              </a:rPr>
              <a:t>#c</a:t>
            </a:r>
          </a:p>
        </p:txBody>
      </p:sp>
      <p:sp>
        <p:nvSpPr>
          <p:cNvPr id="20" name="Oval 19">
            <a:extLst>
              <a:ext uri="{FF2B5EF4-FFF2-40B4-BE49-F238E27FC236}">
                <a16:creationId xmlns:a16="http://schemas.microsoft.com/office/drawing/2014/main" id="{35A59050-A636-48A4-A4F1-CF7F0940438F}"/>
              </a:ext>
            </a:extLst>
          </p:cNvPr>
          <p:cNvSpPr>
            <a:spLocks noChangeAspect="1"/>
          </p:cNvSpPr>
          <p:nvPr/>
        </p:nvSpPr>
        <p:spPr>
          <a:xfrm>
            <a:off x="5384229" y="899388"/>
            <a:ext cx="405109" cy="405109"/>
          </a:xfrm>
          <a:prstGeom prst="ellipse">
            <a:avLst/>
          </a:prstGeom>
          <a:solidFill>
            <a:srgbClr val="E5E5E5"/>
          </a:solidFill>
          <a:ln w="28575" cap="flat" cmpd="sng" algn="ctr">
            <a:solidFill>
              <a:srgbClr val="002F8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600" b="1" dirty="0">
                <a:solidFill>
                  <a:schemeClr val="bg2"/>
                </a:solidFill>
                <a:latin typeface="Franklin Gothic Book" panose="020B0503020102020204" pitchFamily="34" charset="0"/>
              </a:rPr>
              <a:t>#d</a:t>
            </a:r>
          </a:p>
        </p:txBody>
      </p:sp>
      <p:sp>
        <p:nvSpPr>
          <p:cNvPr id="21" name="Oval 20">
            <a:extLst>
              <a:ext uri="{FF2B5EF4-FFF2-40B4-BE49-F238E27FC236}">
                <a16:creationId xmlns:a16="http://schemas.microsoft.com/office/drawing/2014/main" id="{CE4FBDB6-29B9-490E-BEE2-15F290A1F200}"/>
              </a:ext>
            </a:extLst>
          </p:cNvPr>
          <p:cNvSpPr>
            <a:spLocks noChangeAspect="1"/>
          </p:cNvSpPr>
          <p:nvPr/>
        </p:nvSpPr>
        <p:spPr>
          <a:xfrm>
            <a:off x="6605291" y="896687"/>
            <a:ext cx="405109" cy="405109"/>
          </a:xfrm>
          <a:prstGeom prst="ellipse">
            <a:avLst/>
          </a:prstGeom>
          <a:solidFill>
            <a:srgbClr val="E5E5E5"/>
          </a:solidFill>
          <a:ln w="28575" cap="flat" cmpd="sng" algn="ctr">
            <a:solidFill>
              <a:srgbClr val="002F8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600" b="1" dirty="0">
                <a:solidFill>
                  <a:schemeClr val="bg2"/>
                </a:solidFill>
                <a:latin typeface="Franklin Gothic Book" panose="020B0503020102020204" pitchFamily="34" charset="0"/>
              </a:rPr>
              <a:t>#e</a:t>
            </a:r>
          </a:p>
        </p:txBody>
      </p:sp>
      <p:sp>
        <p:nvSpPr>
          <p:cNvPr id="22" name="Arrow: Right 21">
            <a:extLst>
              <a:ext uri="{FF2B5EF4-FFF2-40B4-BE49-F238E27FC236}">
                <a16:creationId xmlns:a16="http://schemas.microsoft.com/office/drawing/2014/main" id="{8DEDF29D-4438-407A-83B0-D11C4AE7F48B}"/>
              </a:ext>
            </a:extLst>
          </p:cNvPr>
          <p:cNvSpPr/>
          <p:nvPr/>
        </p:nvSpPr>
        <p:spPr bwMode="auto">
          <a:xfrm>
            <a:off x="2416191" y="996314"/>
            <a:ext cx="514969" cy="237395"/>
          </a:xfrm>
          <a:prstGeom prst="rightArrow">
            <a:avLst/>
          </a:prstGeom>
          <a:solidFill>
            <a:srgbClr val="00B050"/>
          </a:solidFill>
          <a:ln w="9525" cap="flat" cmpd="sng" algn="ctr">
            <a:solidFill>
              <a:srgbClr val="1C1C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defTabSz="914378"/>
            <a:r>
              <a:rPr lang="en-US" sz="600" b="1" i="1" dirty="0">
                <a:solidFill>
                  <a:prstClr val="white"/>
                </a:solidFill>
                <a:latin typeface="Franklin Gothic Book" panose="020B0503020102020204" pitchFamily="34" charset="0"/>
              </a:rPr>
              <a:t>Pivotal</a:t>
            </a:r>
          </a:p>
        </p:txBody>
      </p:sp>
      <p:pic>
        <p:nvPicPr>
          <p:cNvPr id="23" name="Picture 22">
            <a:extLst>
              <a:ext uri="{FF2B5EF4-FFF2-40B4-BE49-F238E27FC236}">
                <a16:creationId xmlns:a16="http://schemas.microsoft.com/office/drawing/2014/main" id="{58499760-BA8D-44C8-8920-A6DA493DE2D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162298" y="997526"/>
            <a:ext cx="243861" cy="231668"/>
          </a:xfrm>
          <a:prstGeom prst="rect">
            <a:avLst/>
          </a:prstGeom>
        </p:spPr>
      </p:pic>
    </p:spTree>
    <p:extLst>
      <p:ext uri="{BB962C8B-B14F-4D97-AF65-F5344CB8AC3E}">
        <p14:creationId xmlns:p14="http://schemas.microsoft.com/office/powerpoint/2010/main" val="565274785"/>
      </p:ext>
    </p:extLst>
  </p:cSld>
  <p:clrMapOvr>
    <a:masterClrMapping/>
  </p:clrMapOvr>
</p:sld>
</file>

<file path=ppt/theme/theme1.xml><?xml version="1.0" encoding="utf-8"?>
<a:theme xmlns:a="http://schemas.openxmlformats.org/drawingml/2006/main" name="UNCLASSIFI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HS_Template_Whi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HS_Template_White 1">
        <a:dk1>
          <a:srgbClr val="595959"/>
        </a:dk1>
        <a:lt1>
          <a:srgbClr val="F8D167"/>
        </a:lt1>
        <a:dk2>
          <a:srgbClr val="BF5FA7"/>
        </a:dk2>
        <a:lt2>
          <a:srgbClr val="92C9DD"/>
        </a:lt2>
        <a:accent1>
          <a:srgbClr val="9ED47C"/>
        </a:accent1>
        <a:accent2>
          <a:srgbClr val="F3728D"/>
        </a:accent2>
        <a:accent3>
          <a:srgbClr val="FBE5B8"/>
        </a:accent3>
        <a:accent4>
          <a:srgbClr val="4B4B4B"/>
        </a:accent4>
        <a:accent5>
          <a:srgbClr val="CCE6BF"/>
        </a:accent5>
        <a:accent6>
          <a:srgbClr val="DC677F"/>
        </a:accent6>
        <a:hlink>
          <a:srgbClr val="6E91BA"/>
        </a:hlink>
        <a:folHlink>
          <a:srgbClr val="BDB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UNCLASSIFI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HS_Template_Whi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HS_Template_White 1">
        <a:dk1>
          <a:srgbClr val="595959"/>
        </a:dk1>
        <a:lt1>
          <a:srgbClr val="F8D167"/>
        </a:lt1>
        <a:dk2>
          <a:srgbClr val="BF5FA7"/>
        </a:dk2>
        <a:lt2>
          <a:srgbClr val="92C9DD"/>
        </a:lt2>
        <a:accent1>
          <a:srgbClr val="9ED47C"/>
        </a:accent1>
        <a:accent2>
          <a:srgbClr val="F3728D"/>
        </a:accent2>
        <a:accent3>
          <a:srgbClr val="FBE5B8"/>
        </a:accent3>
        <a:accent4>
          <a:srgbClr val="4B4B4B"/>
        </a:accent4>
        <a:accent5>
          <a:srgbClr val="CCE6BF"/>
        </a:accent5>
        <a:accent6>
          <a:srgbClr val="DC677F"/>
        </a:accent6>
        <a:hlink>
          <a:srgbClr val="6E91BA"/>
        </a:hlink>
        <a:folHlink>
          <a:srgbClr val="BDBFD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UNCLASSIFI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HS_Template_Whi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HS_Template_White 1">
        <a:dk1>
          <a:srgbClr val="595959"/>
        </a:dk1>
        <a:lt1>
          <a:srgbClr val="F8D167"/>
        </a:lt1>
        <a:dk2>
          <a:srgbClr val="BF5FA7"/>
        </a:dk2>
        <a:lt2>
          <a:srgbClr val="92C9DD"/>
        </a:lt2>
        <a:accent1>
          <a:srgbClr val="9ED47C"/>
        </a:accent1>
        <a:accent2>
          <a:srgbClr val="F3728D"/>
        </a:accent2>
        <a:accent3>
          <a:srgbClr val="FBE5B8"/>
        </a:accent3>
        <a:accent4>
          <a:srgbClr val="4B4B4B"/>
        </a:accent4>
        <a:accent5>
          <a:srgbClr val="CCE6BF"/>
        </a:accent5>
        <a:accent6>
          <a:srgbClr val="DC677F"/>
        </a:accent6>
        <a:hlink>
          <a:srgbClr val="6E91BA"/>
        </a:hlink>
        <a:folHlink>
          <a:srgbClr val="BDBFD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e779f31-86d9-4409-97cb-14e2d54263bb">
      <Terms xmlns="http://schemas.microsoft.com/office/infopath/2007/PartnerControls"/>
    </lcf76f155ced4ddcb4097134ff3c332f>
    <TaxCatchAll xmlns="99295e31-fb65-4fcc-9f62-cee1057aebf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9A08D6CBE72F145A6E55D22D31A23B8" ma:contentTypeVersion="11" ma:contentTypeDescription="Create a new document." ma:contentTypeScope="" ma:versionID="a1bf550ecfb76ed152425f6a898eb2f7">
  <xsd:schema xmlns:xsd="http://www.w3.org/2001/XMLSchema" xmlns:xs="http://www.w3.org/2001/XMLSchema" xmlns:p="http://schemas.microsoft.com/office/2006/metadata/properties" xmlns:ns2="de779f31-86d9-4409-97cb-14e2d54263bb" xmlns:ns3="99295e31-fb65-4fcc-9f62-cee1057aebff" targetNamespace="http://schemas.microsoft.com/office/2006/metadata/properties" ma:root="true" ma:fieldsID="9ba57543cda5fe095bf21044080e2596" ns2:_="" ns3:_="">
    <xsd:import namespace="de779f31-86d9-4409-97cb-14e2d54263bb"/>
    <xsd:import namespace="99295e31-fb65-4fcc-9f62-cee1057aebf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779f31-86d9-4409-97cb-14e2d54263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85e291b-231a-4814-a0e4-2f7fa3dec4e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295e31-fb65-4fcc-9f62-cee1057aebf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7c1ce95-b990-470c-850d-42d87839379e}" ma:internalName="TaxCatchAll" ma:showField="CatchAllData" ma:web="99295e31-fb65-4fcc-9f62-cee1057aebf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23E8A5-F4C8-409B-A5AD-1F911F619317}">
  <ds:schemaRefs>
    <ds:schemaRef ds:uri="de779f31-86d9-4409-97cb-14e2d54263bb"/>
    <ds:schemaRef ds:uri="http://purl.org/dc/dcmitype/"/>
    <ds:schemaRef ds:uri="http://schemas.microsoft.com/office/2006/metadata/properties"/>
    <ds:schemaRef ds:uri="http://purl.org/dc/elements/1.1/"/>
    <ds:schemaRef ds:uri="99295e31-fb65-4fcc-9f62-cee1057aebff"/>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1D851B0-7C3A-4236-9D4A-C64BB37779C4}">
  <ds:schemaRefs>
    <ds:schemaRef ds:uri="http://schemas.microsoft.com/sharepoint/v3/contenttype/forms"/>
  </ds:schemaRefs>
</ds:datastoreItem>
</file>

<file path=customXml/itemProps3.xml><?xml version="1.0" encoding="utf-8"?>
<ds:datastoreItem xmlns:ds="http://schemas.openxmlformats.org/officeDocument/2006/customXml" ds:itemID="{213E9371-3F8B-43B6-9119-0587304DD0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779f31-86d9-4409-97cb-14e2d54263bb"/>
    <ds:schemaRef ds:uri="99295e31-fb65-4fcc-9f62-cee1057aeb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16731</TotalTime>
  <Words>3423</Words>
  <Application>Microsoft Office PowerPoint</Application>
  <PresentationFormat>On-screen Show (16:9)</PresentationFormat>
  <Paragraphs>364</Paragraphs>
  <Slides>13</Slides>
  <Notes>12</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13</vt:i4>
      </vt:variant>
    </vt:vector>
  </HeadingPairs>
  <TitlesOfParts>
    <vt:vector size="22" baseType="lpstr">
      <vt:lpstr>Arial</vt:lpstr>
      <vt:lpstr>Franklin Gothic Book</vt:lpstr>
      <vt:lpstr>Times</vt:lpstr>
      <vt:lpstr>Times New Roman</vt:lpstr>
      <vt:lpstr>Wingdings</vt:lpstr>
      <vt:lpstr>UNCLASSIFIED</vt:lpstr>
      <vt:lpstr>1_UNCLASSIFIED</vt:lpstr>
      <vt:lpstr>2_UNCLASSIFIED</vt:lpstr>
      <vt:lpstr>Worksheet</vt:lpstr>
      <vt:lpstr>[Incident/Scenario] Federal Incident Approach</vt:lpstr>
      <vt:lpstr>Slide 2</vt:lpstr>
      <vt:lpstr>Slide 3</vt:lpstr>
      <vt:lpstr>Slide 4 </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[Incident/Scenario] Federal Incident Approach</dc:title>
  <dc:creator>jordan.nelms@fema.dhs.gov</dc:creator>
  <cp:lastModifiedBy>Rausch, Sean</cp:lastModifiedBy>
  <cp:revision>1473</cp:revision>
  <cp:lastPrinted>2016-08-04T13:04:16Z</cp:lastPrinted>
  <dcterms:created xsi:type="dcterms:W3CDTF">2014-08-29T13:57:08Z</dcterms:created>
  <dcterms:modified xsi:type="dcterms:W3CDTF">2023-07-14T02:48:51Z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0x01010099A08D6CBE72F145A6E55D22D31A23B8</vt:lpwstr>
  </property>
  <property fmtid="{D5CDD505-2E9C-101B-9397-08002B2CF9AE}" pid="3" name="IsMyDocuments">
    <vt:bool>true</vt:bool>
  </property>
  <property fmtid="{D5CDD505-2E9C-101B-9397-08002B2CF9AE}" pid="4" name="Order">
    <vt:r8>1261100</vt:r8>
  </property>
  <property fmtid="{D5CDD505-2E9C-101B-9397-08002B2CF9AE}" pid="5" name="SharedWithUsers">
    <vt:lpwstr>4;#Nelms, Jordan;#56;#Boesch, John</vt:lpwstr>
  </property>
  <property fmtid="{D5CDD505-2E9C-101B-9397-08002B2CF9AE}" pid="6" name="ComplianceAssetId">
    <vt:lpwstr/>
  </property>
</Properties>
</file>